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63"/>
  </p:notesMasterIdLst>
  <p:sldIdLst>
    <p:sldId id="705" r:id="rId3"/>
    <p:sldId id="966" r:id="rId4"/>
    <p:sldId id="1004" r:id="rId5"/>
    <p:sldId id="979" r:id="rId6"/>
    <p:sldId id="990" r:id="rId7"/>
    <p:sldId id="987" r:id="rId8"/>
    <p:sldId id="1002" r:id="rId9"/>
    <p:sldId id="988" r:id="rId10"/>
    <p:sldId id="986" r:id="rId11"/>
    <p:sldId id="982" r:id="rId12"/>
    <p:sldId id="983" r:id="rId13"/>
    <p:sldId id="984" r:id="rId14"/>
    <p:sldId id="985" r:id="rId15"/>
    <p:sldId id="989" r:id="rId16"/>
    <p:sldId id="981" r:id="rId17"/>
    <p:sldId id="992" r:id="rId18"/>
    <p:sldId id="993" r:id="rId19"/>
    <p:sldId id="995" r:id="rId20"/>
    <p:sldId id="994" r:id="rId21"/>
    <p:sldId id="996" r:id="rId22"/>
    <p:sldId id="997" r:id="rId23"/>
    <p:sldId id="1003" r:id="rId24"/>
    <p:sldId id="999" r:id="rId25"/>
    <p:sldId id="1000" r:id="rId26"/>
    <p:sldId id="1001" r:id="rId27"/>
    <p:sldId id="1005" r:id="rId28"/>
    <p:sldId id="1006" r:id="rId29"/>
    <p:sldId id="1007" r:id="rId30"/>
    <p:sldId id="1008" r:id="rId31"/>
    <p:sldId id="1009" r:id="rId32"/>
    <p:sldId id="1011" r:id="rId33"/>
    <p:sldId id="1010" r:id="rId34"/>
    <p:sldId id="1012" r:id="rId35"/>
    <p:sldId id="1013" r:id="rId36"/>
    <p:sldId id="1014" r:id="rId37"/>
    <p:sldId id="1015" r:id="rId38"/>
    <p:sldId id="1016" r:id="rId39"/>
    <p:sldId id="1017" r:id="rId40"/>
    <p:sldId id="1018" r:id="rId41"/>
    <p:sldId id="1019" r:id="rId42"/>
    <p:sldId id="1021" r:id="rId43"/>
    <p:sldId id="1036" r:id="rId44"/>
    <p:sldId id="1037" r:id="rId45"/>
    <p:sldId id="1035" r:id="rId46"/>
    <p:sldId id="1022" r:id="rId47"/>
    <p:sldId id="1023" r:id="rId48"/>
    <p:sldId id="1024" r:id="rId49"/>
    <p:sldId id="1025" r:id="rId50"/>
    <p:sldId id="1026" r:id="rId51"/>
    <p:sldId id="1027" r:id="rId52"/>
    <p:sldId id="1028" r:id="rId53"/>
    <p:sldId id="1029" r:id="rId54"/>
    <p:sldId id="974" r:id="rId55"/>
    <p:sldId id="932" r:id="rId56"/>
    <p:sldId id="933" r:id="rId57"/>
    <p:sldId id="972" r:id="rId58"/>
    <p:sldId id="1031" r:id="rId59"/>
    <p:sldId id="1032" r:id="rId60"/>
    <p:sldId id="1033" r:id="rId61"/>
    <p:sldId id="103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CC"/>
    <a:srgbClr val="00B050"/>
    <a:srgbClr val="D9D9D9"/>
    <a:srgbClr val="4F81BD"/>
    <a:srgbClr val="FFFFFF"/>
    <a:srgbClr val="FFFF99"/>
    <a:srgbClr val="FF9900"/>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108" autoAdjust="0"/>
  </p:normalViewPr>
  <p:slideViewPr>
    <p:cSldViewPr showGuides="1">
      <p:cViewPr varScale="1">
        <p:scale>
          <a:sx n="63" d="100"/>
          <a:sy n="63" d="100"/>
        </p:scale>
        <p:origin x="484" y="44"/>
      </p:cViewPr>
      <p:guideLst>
        <p:guide pos="2880"/>
        <p:guide orient="horz" pos="184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597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E4FF98-B388-4DBD-B5C0-78EC082AEDBA}" type="datetimeFigureOut">
              <a:rPr lang="en-GB" smtClean="0"/>
              <a:t>17/09/2018</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D3A09A-1B8A-44B0-BA9A-5FE5E833DE28}" type="slidenum">
              <a:rPr lang="en-GB" smtClean="0"/>
              <a:t>‹Nr.›</a:t>
            </a:fld>
            <a:endParaRPr lang="en-GB"/>
          </a:p>
        </p:txBody>
      </p:sp>
    </p:spTree>
    <p:extLst>
      <p:ext uri="{BB962C8B-B14F-4D97-AF65-F5344CB8AC3E}">
        <p14:creationId xmlns:p14="http://schemas.microsoft.com/office/powerpoint/2010/main" val="258294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1</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908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marL="0" marR="0" lvl="0" indent="0" algn="r" defTabSz="762000" rtl="0" eaLnBrk="0" fontAlgn="base" latinLnBrk="0" hangingPunct="0">
              <a:lnSpc>
                <a:spcPct val="100000"/>
              </a:lnSpc>
              <a:spcBef>
                <a:spcPct val="0"/>
              </a:spcBef>
              <a:spcAft>
                <a:spcPct val="0"/>
              </a:spcAft>
              <a:buClrTx/>
              <a:buSzTx/>
              <a:buFontTx/>
              <a:buNone/>
              <a:tabLst/>
              <a:defRPr/>
            </a:pPr>
            <a:fld id="{92EE7F3C-231A-456F-BB46-5872ED911BBD}" type="slidenum">
              <a:rPr kumimoji="0" lang="de-DE"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762000" rtl="0" eaLnBrk="0" fontAlgn="base" latinLnBrk="0" hangingPunct="0">
                <a:lnSpc>
                  <a:spcPct val="100000"/>
                </a:lnSpc>
                <a:spcBef>
                  <a:spcPct val="0"/>
                </a:spcBef>
                <a:spcAft>
                  <a:spcPct val="0"/>
                </a:spcAft>
                <a:buClrTx/>
                <a:buSzTx/>
                <a:buFontTx/>
                <a:buNone/>
                <a:tabLst/>
                <a:defRPr/>
              </a:pPr>
              <a:t>44</a:t>
            </a:fld>
            <a:endParaRPr kumimoji="0" lang="de-DE"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9325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noFill/>
        </p:spPr>
        <p:txBody>
          <a:bodyPr/>
          <a:lstStyle>
            <a:lvl1pPr>
              <a:defRPr>
                <a:solidFill>
                  <a:schemeClr val="tx1">
                    <a:lumMod val="75000"/>
                    <a:lumOff val="25000"/>
                  </a:schemeClr>
                </a:solidFill>
              </a:defRPr>
            </a:lvl1pPr>
          </a:lstStyle>
          <a:p>
            <a:r>
              <a:rPr lang="de-DE" dirty="0" smtClean="0"/>
              <a:t>Titelmasterformat durch Klicken bearbeiten</a:t>
            </a:r>
            <a:endParaRPr lang="en-GB"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481260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350403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2570954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3445685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0" y="455613"/>
            <a:ext cx="9144000" cy="936625"/>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2374705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36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bschnittsüberschrift">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158139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Abschnittsüberschrift">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323157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Abschnittsüberschrift">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3086907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98475" y="1392238"/>
            <a:ext cx="8205788" cy="4845074"/>
          </a:xfrm>
        </p:spPr>
        <p:txBody>
          <a:bodyPr/>
          <a:lstStyle>
            <a:lvl1pPr>
              <a:buClr>
                <a:srgbClr val="34797E"/>
              </a:buClr>
              <a:defRPr baseline="0">
                <a:solidFill>
                  <a:srgbClr val="1C1C1C"/>
                </a:solidFill>
                <a:latin typeface="+mn-lt"/>
              </a:defRPr>
            </a:lvl1pPr>
            <a:lvl2pPr>
              <a:buClr>
                <a:srgbClr val="34797E"/>
              </a:buClr>
              <a:defRPr baseline="0">
                <a:solidFill>
                  <a:srgbClr val="1C1C1C"/>
                </a:solidFill>
                <a:latin typeface="+mn-lt"/>
              </a:defRPr>
            </a:lvl2pPr>
            <a:lvl3pPr>
              <a:buClr>
                <a:srgbClr val="34797E"/>
              </a:buClr>
              <a:defRPr baseline="0">
                <a:solidFill>
                  <a:srgbClr val="1C1C1C"/>
                </a:solidFill>
                <a:latin typeface="+mn-lt"/>
              </a:defRPr>
            </a:lvl3pPr>
            <a:lvl4pPr>
              <a:buClr>
                <a:srgbClr val="34797E"/>
              </a:buClr>
              <a:defRPr baseline="0">
                <a:solidFill>
                  <a:srgbClr val="1C1C1C"/>
                </a:solidFill>
                <a:latin typeface="+mn-lt"/>
              </a:defRPr>
            </a:lvl4pPr>
            <a:lvl5pPr>
              <a:buClr>
                <a:srgbClr val="34797E"/>
              </a:buClr>
              <a:defRPr baseline="0">
                <a:solidFill>
                  <a:srgbClr val="1C1C1C"/>
                </a:solidFill>
                <a:latin typeface="+mn-lt"/>
              </a:defRPr>
            </a:lvl5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8" name="Rectangle 28"/>
          <p:cNvSpPr>
            <a:spLocks noGrp="1" noChangeArrowheads="1"/>
          </p:cNvSpPr>
          <p:nvPr>
            <p:ph type="title"/>
          </p:nvPr>
        </p:nvSpPr>
        <p:spPr bwMode="auto">
          <a:xfrm>
            <a:off x="0" y="0"/>
            <a:ext cx="9144000" cy="1311275"/>
          </a:xfrm>
          <a:prstGeom prst="rect">
            <a:avLst/>
          </a:prstGeom>
          <a:solidFill>
            <a:schemeClr val="tx1"/>
          </a:solidFill>
          <a:ln w="12700" algn="ctr">
            <a:noFill/>
            <a:miter lim="800000"/>
            <a:headEnd/>
            <a:tailEnd/>
          </a:ln>
        </p:spPr>
        <p:txBody>
          <a:bodyPr vert="horz" wrap="square" lIns="75749" tIns="37874" rIns="75749" bIns="37874" numCol="1" anchor="ctr" anchorCtr="0" compatLnSpc="1">
            <a:prstTxWarp prst="textNoShape">
              <a:avLst/>
            </a:prstTxWarp>
          </a:bodyPr>
          <a:lstStyle/>
          <a:p>
            <a:pPr lvl="0"/>
            <a:r>
              <a:rPr lang="en-US" dirty="0" err="1" smtClean="0"/>
              <a:t>Titelmasterformat</a:t>
            </a:r>
            <a:r>
              <a:rPr lang="en-US" dirty="0" smtClean="0"/>
              <a:t> </a:t>
            </a:r>
            <a:r>
              <a:rPr lang="en-US" dirty="0" err="1" smtClean="0"/>
              <a:t>durch</a:t>
            </a:r>
            <a:r>
              <a:rPr lang="en-US" dirty="0" smtClean="0"/>
              <a:t> </a:t>
            </a:r>
            <a:r>
              <a:rPr lang="en-US" dirty="0" err="1" smtClean="0"/>
              <a:t>Klicken</a:t>
            </a:r>
            <a:r>
              <a:rPr lang="en-US" dirty="0" smtClean="0"/>
              <a:t> </a:t>
            </a:r>
            <a:r>
              <a:rPr lang="en-US" dirty="0" err="1" smtClean="0"/>
              <a:t>bearbeiten</a:t>
            </a:r>
            <a:endParaRPr lang="en-US" dirty="0" smtClean="0"/>
          </a:p>
        </p:txBody>
      </p:sp>
    </p:spTree>
    <p:extLst>
      <p:ext uri="{BB962C8B-B14F-4D97-AF65-F5344CB8AC3E}">
        <p14:creationId xmlns:p14="http://schemas.microsoft.com/office/powerpoint/2010/main" val="296547700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311275"/>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8475" y="1392238"/>
            <a:ext cx="4025900" cy="5184775"/>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76775" y="1392238"/>
            <a:ext cx="4027488" cy="5184775"/>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76588326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1412776"/>
            <a:ext cx="8496944" cy="5256584"/>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Tree>
    <p:extLst>
      <p:ext uri="{BB962C8B-B14F-4D97-AF65-F5344CB8AC3E}">
        <p14:creationId xmlns:p14="http://schemas.microsoft.com/office/powerpoint/2010/main" val="1315259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311275"/>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85889682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8480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311275"/>
          </a:xfrm>
          <a:prstGeom prst="rect">
            <a:avLst/>
          </a:prstGeom>
        </p:spPr>
        <p:txBody>
          <a:bodyPr/>
          <a:lstStyle>
            <a:lvl1pPr>
              <a:defRPr>
                <a:solidFill>
                  <a:srgbClr val="5FB6BD"/>
                </a:solidFill>
              </a:defRPr>
            </a:lvl1p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62946633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0"/>
            <a:ext cx="2286000" cy="6577013"/>
          </a:xfrm>
          <a:prstGeom prst="rect">
            <a:avLst/>
          </a:prstGeom>
        </p:spPr>
        <p:txBody>
          <a:bodyPr vert="eaVert"/>
          <a:lstStyle>
            <a:lvl1pPr algn="ctr" defTabSz="757238" rtl="0" eaLnBrk="0" fontAlgn="base" hangingPunct="0">
              <a:lnSpc>
                <a:spcPct val="110000"/>
              </a:lnSpc>
              <a:spcBef>
                <a:spcPct val="0"/>
              </a:spcBef>
              <a:spcAft>
                <a:spcPct val="0"/>
              </a:spcAft>
              <a:defRPr lang="de-DE" sz="3300" b="1">
                <a:solidFill>
                  <a:srgbClr val="34797E"/>
                </a:solidFill>
                <a:latin typeface="+mj-lt"/>
                <a:ea typeface="+mj-ea"/>
                <a:cs typeface="+mj-cs"/>
              </a:defRPr>
            </a:lvl1p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0" y="0"/>
            <a:ext cx="6705600" cy="657701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0045848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311275"/>
          </a:xfrm>
          <a:prstGeom prst="rect">
            <a:avLst/>
          </a:prstGeom>
        </p:spPr>
        <p:txBody>
          <a:bodyPr/>
          <a:lstStyle>
            <a:lvl1pPr algn="ctr" defTabSz="757238" rtl="0" eaLnBrk="0" fontAlgn="base" hangingPunct="0">
              <a:lnSpc>
                <a:spcPct val="110000"/>
              </a:lnSpc>
              <a:spcBef>
                <a:spcPct val="0"/>
              </a:spcBef>
              <a:spcAft>
                <a:spcPct val="0"/>
              </a:spcAft>
              <a:defRPr lang="de-DE" sz="3300" b="1">
                <a:solidFill>
                  <a:srgbClr val="34797E"/>
                </a:solidFill>
                <a:latin typeface="+mj-lt"/>
                <a:ea typeface="+mj-ea"/>
                <a:cs typeface="+mj-cs"/>
              </a:defRPr>
            </a:lvl1pPr>
          </a:lstStyle>
          <a:p>
            <a:r>
              <a:rPr lang="de-DE" dirty="0" smtClean="0"/>
              <a:t>Titelmasterformat durch Klicken bearbeiten</a:t>
            </a:r>
            <a:endParaRPr lang="de-DE" dirty="0"/>
          </a:p>
        </p:txBody>
      </p:sp>
      <p:sp>
        <p:nvSpPr>
          <p:cNvPr id="3" name="SmartArt-Platzhalter 2"/>
          <p:cNvSpPr>
            <a:spLocks noGrp="1"/>
          </p:cNvSpPr>
          <p:nvPr>
            <p:ph type="dgm" idx="1"/>
          </p:nvPr>
        </p:nvSpPr>
        <p:spPr>
          <a:xfrm>
            <a:off x="498475" y="1392238"/>
            <a:ext cx="8205788" cy="5184775"/>
          </a:xfrm>
        </p:spPr>
        <p:txBody>
          <a:bodyPr/>
          <a:lstStyle/>
          <a:p>
            <a:pPr lvl="0"/>
            <a:endParaRPr lang="de-DE" noProof="0" smtClean="0"/>
          </a:p>
        </p:txBody>
      </p:sp>
    </p:spTree>
    <p:extLst>
      <p:ext uri="{BB962C8B-B14F-4D97-AF65-F5344CB8AC3E}">
        <p14:creationId xmlns:p14="http://schemas.microsoft.com/office/powerpoint/2010/main" val="399932911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247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421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105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9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139154"/>
            <a:ext cx="9144000" cy="913582"/>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a:xfrm>
            <a:off x="323528" y="1412776"/>
            <a:ext cx="8496944" cy="5184576"/>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Tree>
    <p:extLst>
      <p:ext uri="{BB962C8B-B14F-4D97-AF65-F5344CB8AC3E}">
        <p14:creationId xmlns:p14="http://schemas.microsoft.com/office/powerpoint/2010/main" val="3121374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1876596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noProof="0" smtClean="0"/>
              <a:t>17/09/2018</a:t>
            </a:fld>
            <a:endParaRPr lang="en-GB" noProof="0"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en-GB" noProof="0"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noProof="0" smtClean="0"/>
              <a:t>‹Nr.›</a:t>
            </a:fld>
            <a:endParaRPr lang="en-GB" noProof="0" dirty="0"/>
          </a:p>
        </p:txBody>
      </p:sp>
    </p:spTree>
    <p:extLst>
      <p:ext uri="{BB962C8B-B14F-4D97-AF65-F5344CB8AC3E}">
        <p14:creationId xmlns:p14="http://schemas.microsoft.com/office/powerpoint/2010/main" val="2298104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1" smtClean="0"/>
              <a:t>Titelmasterformat durch Klicken bearbeiten</a:t>
            </a:r>
            <a:endParaRPr lang="en-GB" noProof="1"/>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1" smtClean="0"/>
              <a:t>Textmasterformat bearbeiten</a:t>
            </a:r>
          </a:p>
          <a:p>
            <a:pPr lvl="1"/>
            <a:r>
              <a:rPr lang="en-GB" noProof="1" smtClean="0"/>
              <a:t>Zweite Ebene</a:t>
            </a:r>
          </a:p>
          <a:p>
            <a:pPr lvl="2"/>
            <a:r>
              <a:rPr lang="en-GB" noProof="1" smtClean="0"/>
              <a:t>Dritte Ebene</a:t>
            </a:r>
          </a:p>
          <a:p>
            <a:pPr lvl="3"/>
            <a:r>
              <a:rPr lang="en-GB" noProof="1" smtClean="0"/>
              <a:t>Vierte Ebene</a:t>
            </a:r>
          </a:p>
          <a:p>
            <a:pPr lvl="4"/>
            <a:r>
              <a:rPr lang="en-GB" noProof="1" smtClean="0"/>
              <a:t>Fünfte Ebene</a:t>
            </a:r>
            <a:endParaRPr lang="en-GB" noProof="1"/>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1" smtClean="0"/>
              <a:t>Textmasterformat bearbeiten</a:t>
            </a:r>
          </a:p>
          <a:p>
            <a:pPr lvl="1"/>
            <a:r>
              <a:rPr lang="en-GB" noProof="1" smtClean="0"/>
              <a:t>Zweite Ebene</a:t>
            </a:r>
          </a:p>
          <a:p>
            <a:pPr lvl="2"/>
            <a:r>
              <a:rPr lang="en-GB" noProof="1" smtClean="0"/>
              <a:t>Dritte Ebene</a:t>
            </a:r>
          </a:p>
          <a:p>
            <a:pPr lvl="3"/>
            <a:r>
              <a:rPr lang="en-GB" noProof="1" smtClean="0"/>
              <a:t>Vierte Ebene</a:t>
            </a:r>
          </a:p>
          <a:p>
            <a:pPr lvl="4"/>
            <a:r>
              <a:rPr lang="en-GB" noProof="1" smtClean="0"/>
              <a:t>Fünfte Ebene</a:t>
            </a:r>
            <a:endParaRPr lang="en-GB" noProof="1"/>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noProof="1" dirty="0" smtClean="0"/>
              <a:t>17/09/2018</a:t>
            </a:fld>
            <a:endParaRPr lang="en-GB" noProof="1"/>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en-GB" noProof="1"/>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noProof="1" dirty="0" smtClean="0"/>
              <a:t>‹Nr.›</a:t>
            </a:fld>
            <a:endParaRPr lang="en-GB" noProof="1"/>
          </a:p>
        </p:txBody>
      </p:sp>
    </p:spTree>
    <p:extLst>
      <p:ext uri="{BB962C8B-B14F-4D97-AF65-F5344CB8AC3E}">
        <p14:creationId xmlns:p14="http://schemas.microsoft.com/office/powerpoint/2010/main" val="3524134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342722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3482253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BF96E6E-033A-4D60-9ED9-11596A845729}" type="datetimeFigureOut">
              <a:rPr lang="en-GB" smtClean="0"/>
              <a:t>17/09/2018</a:t>
            </a:fld>
            <a:endParaRPr lang="en-GB"/>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03D8A8B0-67D0-4603-9F13-21A9029475B7}" type="slidenum">
              <a:rPr lang="en-GB" smtClean="0"/>
              <a:t>‹Nr.›</a:t>
            </a:fld>
            <a:endParaRPr lang="en-GB"/>
          </a:p>
        </p:txBody>
      </p:sp>
    </p:spTree>
    <p:extLst>
      <p:ext uri="{BB962C8B-B14F-4D97-AF65-F5344CB8AC3E}">
        <p14:creationId xmlns:p14="http://schemas.microsoft.com/office/powerpoint/2010/main" val="246227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1052736"/>
          </a:xfrm>
          <a:prstGeom prst="rect">
            <a:avLst/>
          </a:prstGeom>
          <a:solidFill>
            <a:schemeClr val="tx1"/>
          </a:solidFill>
        </p:spPr>
        <p:txBody>
          <a:bodyPr vert="horz" lIns="91440" tIns="45720" rIns="91440" bIns="45720" rtlCol="0" anchor="ctr">
            <a:normAutofit/>
          </a:bodyPr>
          <a:lstStyle/>
          <a:p>
            <a:r>
              <a:rPr lang="de-DE" dirty="0" smtClean="0"/>
              <a:t>Titelmasterformat durch Klicken bearbeiten</a:t>
            </a:r>
            <a:endParaRPr lang="en-GB" dirty="0"/>
          </a:p>
        </p:txBody>
      </p:sp>
      <p:sp>
        <p:nvSpPr>
          <p:cNvPr id="3" name="Textplatzhalter 2"/>
          <p:cNvSpPr>
            <a:spLocks noGrp="1"/>
          </p:cNvSpPr>
          <p:nvPr>
            <p:ph type="body" idx="1"/>
          </p:nvPr>
        </p:nvSpPr>
        <p:spPr>
          <a:xfrm>
            <a:off x="323528" y="1600200"/>
            <a:ext cx="8496944"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a:p>
        </p:txBody>
      </p:sp>
      <p:sp>
        <p:nvSpPr>
          <p:cNvPr id="7" name="Abgerundetes Rechteck 6"/>
          <p:cNvSpPr/>
          <p:nvPr userDrawn="1"/>
        </p:nvSpPr>
        <p:spPr>
          <a:xfrm>
            <a:off x="107504" y="1196752"/>
            <a:ext cx="8928992" cy="5616624"/>
          </a:xfrm>
          <a:prstGeom prst="roundRect">
            <a:avLst>
              <a:gd name="adj" fmla="val 26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319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6" r:id="rId14"/>
    <p:sldLayoutId id="2147483667" r:id="rId15"/>
    <p:sldLayoutId id="2147483668" r:id="rId16"/>
    <p:sldLayoutId id="2147483669"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A50021"/>
        </a:buClr>
        <a:buFont typeface="Wingdings" pitchFamily="2" charset="2"/>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A50021"/>
        </a:buClr>
        <a:buFont typeface="Wingdings" pitchFamily="2" charset="2"/>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A50021"/>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A50021"/>
        </a:buClr>
        <a:buFont typeface="Wingdings" pitchFamily="2" charset="2"/>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A50021"/>
        </a:buClr>
        <a:buFont typeface="Wingdings" pitchFamily="2" charset="2"/>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body" idx="1"/>
          </p:nvPr>
        </p:nvSpPr>
        <p:spPr bwMode="auto">
          <a:xfrm>
            <a:off x="323528" y="1392238"/>
            <a:ext cx="8496944" cy="5205113"/>
          </a:xfrm>
          <a:prstGeom prst="rect">
            <a:avLst/>
          </a:prstGeom>
          <a:noFill/>
          <a:ln w="9525" algn="ctr">
            <a:noFill/>
            <a:miter lim="800000"/>
            <a:headEnd/>
            <a:tailEnd/>
          </a:ln>
        </p:spPr>
        <p:txBody>
          <a:bodyPr vert="horz" wrap="square" lIns="75749" tIns="37874" rIns="75749" bIns="37874" numCol="1" anchor="t" anchorCtr="0" compatLnSpc="1">
            <a:prstTxWarp prst="textNoShape">
              <a:avLst/>
            </a:prstTxWarp>
          </a:bodyPr>
          <a:lstStyle/>
          <a:p>
            <a:pPr lvl="0"/>
            <a:r>
              <a:rPr lang="en-US" dirty="0" err="1" smtClean="0"/>
              <a:t>Mastertextformat</a:t>
            </a:r>
            <a:r>
              <a:rPr lang="en-US" dirty="0" smtClean="0"/>
              <a:t> </a:t>
            </a:r>
            <a:r>
              <a:rPr lang="en-US" dirty="0" err="1" smtClean="0"/>
              <a:t>bearbeiten</a:t>
            </a:r>
            <a:endParaRPr lang="en-US" dirty="0" smtClean="0"/>
          </a:p>
          <a:p>
            <a:pPr lvl="1"/>
            <a:r>
              <a:rPr lang="en-US" dirty="0" err="1" smtClean="0"/>
              <a:t>Zweite</a:t>
            </a:r>
            <a:r>
              <a:rPr lang="en-US" dirty="0" smtClean="0"/>
              <a:t> </a:t>
            </a:r>
            <a:r>
              <a:rPr lang="en-US" dirty="0" err="1" smtClean="0"/>
              <a:t>Ebene</a:t>
            </a:r>
            <a:endParaRPr lang="en-US" dirty="0" smtClean="0"/>
          </a:p>
          <a:p>
            <a:pPr lvl="2"/>
            <a:r>
              <a:rPr lang="en-US" dirty="0" err="1" smtClean="0"/>
              <a:t>Dritte</a:t>
            </a:r>
            <a:r>
              <a:rPr lang="en-US" dirty="0" smtClean="0"/>
              <a:t> </a:t>
            </a:r>
            <a:r>
              <a:rPr lang="en-US" dirty="0" err="1" smtClean="0"/>
              <a:t>Ebene</a:t>
            </a:r>
            <a:endParaRPr lang="en-US" dirty="0" smtClean="0"/>
          </a:p>
          <a:p>
            <a:pPr lvl="3"/>
            <a:r>
              <a:rPr lang="en-US" dirty="0" err="1" smtClean="0"/>
              <a:t>Vierte</a:t>
            </a:r>
            <a:r>
              <a:rPr lang="en-US" dirty="0" smtClean="0"/>
              <a:t> </a:t>
            </a:r>
            <a:r>
              <a:rPr lang="en-US" dirty="0" err="1" smtClean="0"/>
              <a:t>Ebene</a:t>
            </a:r>
            <a:endParaRPr lang="en-US" dirty="0" smtClean="0"/>
          </a:p>
          <a:p>
            <a:pPr lvl="4"/>
            <a:r>
              <a:rPr lang="en-US" dirty="0" err="1" smtClean="0"/>
              <a:t>Fünfte</a:t>
            </a:r>
            <a:r>
              <a:rPr lang="en-US" dirty="0" smtClean="0"/>
              <a:t> </a:t>
            </a:r>
            <a:r>
              <a:rPr lang="en-US" dirty="0" err="1" smtClean="0"/>
              <a:t>Ebene</a:t>
            </a:r>
            <a:endParaRPr lang="en-US" dirty="0" smtClean="0"/>
          </a:p>
        </p:txBody>
      </p:sp>
      <p:sp>
        <p:nvSpPr>
          <p:cNvPr id="5" name="Rectangle 28"/>
          <p:cNvSpPr>
            <a:spLocks noGrp="1" noChangeArrowheads="1"/>
          </p:cNvSpPr>
          <p:nvPr>
            <p:ph type="title"/>
          </p:nvPr>
        </p:nvSpPr>
        <p:spPr bwMode="auto">
          <a:xfrm>
            <a:off x="0" y="0"/>
            <a:ext cx="9144000" cy="1311275"/>
          </a:xfrm>
          <a:prstGeom prst="rect">
            <a:avLst/>
          </a:prstGeom>
          <a:solidFill>
            <a:schemeClr val="tx1"/>
          </a:solidFill>
          <a:ln w="12700" algn="ctr">
            <a:noFill/>
            <a:miter lim="800000"/>
            <a:headEnd/>
            <a:tailEnd/>
          </a:ln>
        </p:spPr>
        <p:txBody>
          <a:bodyPr vert="horz" wrap="square" lIns="75749" tIns="37874" rIns="75749" bIns="37874" numCol="1" anchor="ctr" anchorCtr="0" compatLnSpc="1">
            <a:prstTxWarp prst="textNoShape">
              <a:avLst/>
            </a:prstTxWarp>
          </a:bodyPr>
          <a:lstStyle/>
          <a:p>
            <a:pPr lvl="0"/>
            <a:r>
              <a:rPr lang="en-US" dirty="0" err="1" smtClean="0"/>
              <a:t>Titelmasterformat</a:t>
            </a:r>
            <a:r>
              <a:rPr lang="en-US" dirty="0" smtClean="0"/>
              <a:t> </a:t>
            </a:r>
            <a:r>
              <a:rPr lang="en-US" dirty="0" err="1" smtClean="0"/>
              <a:t>durch</a:t>
            </a:r>
            <a:r>
              <a:rPr lang="en-US" dirty="0" smtClean="0"/>
              <a:t> </a:t>
            </a:r>
            <a:r>
              <a:rPr lang="en-US" dirty="0" err="1" smtClean="0"/>
              <a:t>Klicken</a:t>
            </a:r>
            <a:r>
              <a:rPr lang="en-US" dirty="0" smtClean="0"/>
              <a:t> </a:t>
            </a:r>
            <a:r>
              <a:rPr lang="en-US" dirty="0" err="1" smtClean="0"/>
              <a:t>bearbeiten</a:t>
            </a:r>
            <a:endParaRPr lang="en-US" dirty="0" smtClean="0"/>
          </a:p>
        </p:txBody>
      </p:sp>
    </p:spTree>
    <p:extLst>
      <p:ext uri="{BB962C8B-B14F-4D97-AF65-F5344CB8AC3E}">
        <p14:creationId xmlns:p14="http://schemas.microsoft.com/office/powerpoint/2010/main" val="281867695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fade/>
  </p:transition>
  <p:timing>
    <p:tnLst>
      <p:par>
        <p:cTn id="1" dur="indefinite" restart="never" nodeType="tmRoot"/>
      </p:par>
    </p:tnLst>
  </p:timing>
  <p:txStyles>
    <p:titleStyle>
      <a:lvl1pPr algn="ctr" defTabSz="757238" rtl="0" eaLnBrk="0" fontAlgn="base" hangingPunct="0">
        <a:lnSpc>
          <a:spcPct val="110000"/>
        </a:lnSpc>
        <a:spcBef>
          <a:spcPct val="0"/>
        </a:spcBef>
        <a:spcAft>
          <a:spcPct val="0"/>
        </a:spcAft>
        <a:defRPr lang="en-US" sz="3300" b="1" dirty="0" err="1" smtClean="0">
          <a:solidFill>
            <a:srgbClr val="34797E"/>
          </a:solidFill>
          <a:latin typeface="+mj-lt"/>
          <a:ea typeface="+mj-ea"/>
          <a:cs typeface="+mj-cs"/>
        </a:defRPr>
      </a:lvl1pPr>
      <a:lvl2pPr algn="l" defTabSz="757238" rtl="0" eaLnBrk="0" fontAlgn="base" hangingPunct="0">
        <a:lnSpc>
          <a:spcPct val="110000"/>
        </a:lnSpc>
        <a:spcBef>
          <a:spcPct val="0"/>
        </a:spcBef>
        <a:spcAft>
          <a:spcPct val="0"/>
        </a:spcAft>
        <a:defRPr sz="3300" b="1">
          <a:solidFill>
            <a:schemeClr val="hlink"/>
          </a:solidFill>
          <a:latin typeface="Arial" charset="0"/>
        </a:defRPr>
      </a:lvl2pPr>
      <a:lvl3pPr algn="l" defTabSz="757238" rtl="0" eaLnBrk="0" fontAlgn="base" hangingPunct="0">
        <a:lnSpc>
          <a:spcPct val="110000"/>
        </a:lnSpc>
        <a:spcBef>
          <a:spcPct val="0"/>
        </a:spcBef>
        <a:spcAft>
          <a:spcPct val="0"/>
        </a:spcAft>
        <a:defRPr sz="3300" b="1">
          <a:solidFill>
            <a:schemeClr val="hlink"/>
          </a:solidFill>
          <a:latin typeface="Arial" charset="0"/>
        </a:defRPr>
      </a:lvl3pPr>
      <a:lvl4pPr algn="l" defTabSz="757238" rtl="0" eaLnBrk="0" fontAlgn="base" hangingPunct="0">
        <a:lnSpc>
          <a:spcPct val="110000"/>
        </a:lnSpc>
        <a:spcBef>
          <a:spcPct val="0"/>
        </a:spcBef>
        <a:spcAft>
          <a:spcPct val="0"/>
        </a:spcAft>
        <a:defRPr sz="3300" b="1">
          <a:solidFill>
            <a:schemeClr val="hlink"/>
          </a:solidFill>
          <a:latin typeface="Arial" charset="0"/>
        </a:defRPr>
      </a:lvl4pPr>
      <a:lvl5pPr algn="l" defTabSz="757238" rtl="0" eaLnBrk="0" fontAlgn="base" hangingPunct="0">
        <a:lnSpc>
          <a:spcPct val="110000"/>
        </a:lnSpc>
        <a:spcBef>
          <a:spcPct val="0"/>
        </a:spcBef>
        <a:spcAft>
          <a:spcPct val="0"/>
        </a:spcAft>
        <a:defRPr sz="3300" b="1">
          <a:solidFill>
            <a:schemeClr val="hlink"/>
          </a:solidFill>
          <a:latin typeface="Arial" charset="0"/>
        </a:defRPr>
      </a:lvl5pPr>
      <a:lvl6pPr marL="457200" algn="l" defTabSz="757238" rtl="0" fontAlgn="base">
        <a:lnSpc>
          <a:spcPct val="110000"/>
        </a:lnSpc>
        <a:spcBef>
          <a:spcPct val="0"/>
        </a:spcBef>
        <a:spcAft>
          <a:spcPct val="0"/>
        </a:spcAft>
        <a:defRPr sz="3300" b="1">
          <a:solidFill>
            <a:schemeClr val="hlink"/>
          </a:solidFill>
          <a:latin typeface="Arial" charset="0"/>
        </a:defRPr>
      </a:lvl6pPr>
      <a:lvl7pPr marL="914400" algn="l" defTabSz="757238" rtl="0" fontAlgn="base">
        <a:lnSpc>
          <a:spcPct val="110000"/>
        </a:lnSpc>
        <a:spcBef>
          <a:spcPct val="0"/>
        </a:spcBef>
        <a:spcAft>
          <a:spcPct val="0"/>
        </a:spcAft>
        <a:defRPr sz="3300" b="1">
          <a:solidFill>
            <a:schemeClr val="hlink"/>
          </a:solidFill>
          <a:latin typeface="Arial" charset="0"/>
        </a:defRPr>
      </a:lvl7pPr>
      <a:lvl8pPr marL="1371600" algn="l" defTabSz="757238" rtl="0" fontAlgn="base">
        <a:lnSpc>
          <a:spcPct val="110000"/>
        </a:lnSpc>
        <a:spcBef>
          <a:spcPct val="0"/>
        </a:spcBef>
        <a:spcAft>
          <a:spcPct val="0"/>
        </a:spcAft>
        <a:defRPr sz="3300" b="1">
          <a:solidFill>
            <a:schemeClr val="hlink"/>
          </a:solidFill>
          <a:latin typeface="Arial" charset="0"/>
        </a:defRPr>
      </a:lvl8pPr>
      <a:lvl9pPr marL="1828800" algn="l" defTabSz="757238" rtl="0" fontAlgn="base">
        <a:lnSpc>
          <a:spcPct val="110000"/>
        </a:lnSpc>
        <a:spcBef>
          <a:spcPct val="0"/>
        </a:spcBef>
        <a:spcAft>
          <a:spcPct val="0"/>
        </a:spcAft>
        <a:defRPr sz="3300" b="1">
          <a:solidFill>
            <a:schemeClr val="hlink"/>
          </a:solidFill>
          <a:latin typeface="Arial" charset="0"/>
        </a:defRPr>
      </a:lvl9pPr>
    </p:titleStyle>
    <p:bodyStyle>
      <a:lvl1pPr marL="284163" indent="-284163" algn="l" defTabSz="757238" rtl="0" eaLnBrk="0" fontAlgn="base" hangingPunct="0">
        <a:spcBef>
          <a:spcPct val="20000"/>
        </a:spcBef>
        <a:spcAft>
          <a:spcPct val="0"/>
        </a:spcAft>
        <a:buClr>
          <a:srgbClr val="CC0000"/>
        </a:buClr>
        <a:buFont typeface="Wingdings" pitchFamily="2" charset="2"/>
        <a:buChar char="§"/>
        <a:defRPr sz="2700">
          <a:solidFill>
            <a:schemeClr val="tx1"/>
          </a:solidFill>
          <a:latin typeface="+mn-lt"/>
          <a:ea typeface="+mn-ea"/>
          <a:cs typeface="+mn-cs"/>
        </a:defRPr>
      </a:lvl1pPr>
      <a:lvl2pPr marL="615950" indent="-236538" algn="l" defTabSz="757238" rtl="0" eaLnBrk="0" fontAlgn="base" hangingPunct="0">
        <a:spcBef>
          <a:spcPct val="20000"/>
        </a:spcBef>
        <a:spcAft>
          <a:spcPct val="0"/>
        </a:spcAft>
        <a:buClr>
          <a:srgbClr val="CC0000"/>
        </a:buClr>
        <a:buFont typeface="Wingdings" pitchFamily="2" charset="2"/>
        <a:buChar char="§"/>
        <a:defRPr sz="2300">
          <a:solidFill>
            <a:schemeClr val="tx1"/>
          </a:solidFill>
          <a:latin typeface="+mn-lt"/>
          <a:cs typeface="+mn-cs"/>
        </a:defRPr>
      </a:lvl2pPr>
      <a:lvl3pPr marL="946150" indent="-188913" algn="l" defTabSz="757238" rtl="0" eaLnBrk="0" fontAlgn="base" hangingPunct="0">
        <a:spcBef>
          <a:spcPct val="20000"/>
        </a:spcBef>
        <a:spcAft>
          <a:spcPct val="0"/>
        </a:spcAft>
        <a:buClr>
          <a:srgbClr val="CC0000"/>
        </a:buClr>
        <a:buFont typeface="Wingdings" pitchFamily="2" charset="2"/>
        <a:buChar char="§"/>
        <a:defRPr sz="2000">
          <a:solidFill>
            <a:schemeClr val="tx1"/>
          </a:solidFill>
          <a:latin typeface="+mn-lt"/>
          <a:cs typeface="+mn-cs"/>
        </a:defRPr>
      </a:lvl3pPr>
      <a:lvl4pPr marL="1325563" indent="-188913" algn="l" defTabSz="757238" rtl="0" eaLnBrk="0" fontAlgn="base" hangingPunct="0">
        <a:spcBef>
          <a:spcPct val="20000"/>
        </a:spcBef>
        <a:spcAft>
          <a:spcPct val="0"/>
        </a:spcAft>
        <a:buClr>
          <a:srgbClr val="CC0000"/>
        </a:buClr>
        <a:buFont typeface="Wingdings" pitchFamily="2" charset="2"/>
        <a:buChar char="§"/>
        <a:defRPr sz="1700">
          <a:solidFill>
            <a:schemeClr val="tx1"/>
          </a:solidFill>
          <a:latin typeface="+mn-lt"/>
          <a:cs typeface="+mn-cs"/>
        </a:defRPr>
      </a:lvl4pPr>
      <a:lvl5pPr marL="1704975" indent="-190500" algn="l" defTabSz="757238" rtl="0" eaLnBrk="0" fontAlgn="base" hangingPunct="0">
        <a:spcBef>
          <a:spcPct val="20000"/>
        </a:spcBef>
        <a:spcAft>
          <a:spcPct val="0"/>
        </a:spcAft>
        <a:buClr>
          <a:srgbClr val="CC0000"/>
        </a:buClr>
        <a:buFont typeface="Wingdings" pitchFamily="2" charset="2"/>
        <a:buChar char="§"/>
        <a:defRPr sz="1700">
          <a:solidFill>
            <a:schemeClr val="tx1"/>
          </a:solidFill>
          <a:latin typeface="+mn-lt"/>
          <a:cs typeface="+mn-cs"/>
        </a:defRPr>
      </a:lvl5pPr>
      <a:lvl6pPr marL="2162175" indent="-190500" algn="l" defTabSz="757238" rtl="0" fontAlgn="base">
        <a:spcBef>
          <a:spcPct val="20000"/>
        </a:spcBef>
        <a:spcAft>
          <a:spcPct val="0"/>
        </a:spcAft>
        <a:buClr>
          <a:srgbClr val="CC0000"/>
        </a:buClr>
        <a:buFont typeface="Wingdings" pitchFamily="2" charset="2"/>
        <a:buChar char="§"/>
        <a:defRPr sz="1700">
          <a:solidFill>
            <a:schemeClr val="tx1"/>
          </a:solidFill>
          <a:latin typeface="+mn-lt"/>
          <a:cs typeface="+mn-cs"/>
        </a:defRPr>
      </a:lvl6pPr>
      <a:lvl7pPr marL="2619375" indent="-190500" algn="l" defTabSz="757238" rtl="0" fontAlgn="base">
        <a:spcBef>
          <a:spcPct val="20000"/>
        </a:spcBef>
        <a:spcAft>
          <a:spcPct val="0"/>
        </a:spcAft>
        <a:buClr>
          <a:srgbClr val="CC0000"/>
        </a:buClr>
        <a:buFont typeface="Wingdings" pitchFamily="2" charset="2"/>
        <a:buChar char="§"/>
        <a:defRPr sz="1700">
          <a:solidFill>
            <a:schemeClr val="tx1"/>
          </a:solidFill>
          <a:latin typeface="+mn-lt"/>
          <a:cs typeface="+mn-cs"/>
        </a:defRPr>
      </a:lvl7pPr>
      <a:lvl8pPr marL="3076575" indent="-190500" algn="l" defTabSz="757238" rtl="0" fontAlgn="base">
        <a:spcBef>
          <a:spcPct val="20000"/>
        </a:spcBef>
        <a:spcAft>
          <a:spcPct val="0"/>
        </a:spcAft>
        <a:buClr>
          <a:srgbClr val="CC0000"/>
        </a:buClr>
        <a:buFont typeface="Wingdings" pitchFamily="2" charset="2"/>
        <a:buChar char="§"/>
        <a:defRPr sz="1700">
          <a:solidFill>
            <a:schemeClr val="tx1"/>
          </a:solidFill>
          <a:latin typeface="+mn-lt"/>
          <a:cs typeface="+mn-cs"/>
        </a:defRPr>
      </a:lvl8pPr>
      <a:lvl9pPr marL="3533775" indent="-190500" algn="l" defTabSz="757238" rtl="0" fontAlgn="base">
        <a:spcBef>
          <a:spcPct val="20000"/>
        </a:spcBef>
        <a:spcAft>
          <a:spcPct val="0"/>
        </a:spcAft>
        <a:buClr>
          <a:srgbClr val="CC0000"/>
        </a:buClr>
        <a:buFont typeface="Wingdings" pitchFamily="2" charset="2"/>
        <a:buChar char="§"/>
        <a:defRPr sz="17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lideplayer.com/slide/268604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who.int/bulletin/archives/79(4)373.pdf" TargetMode="External"/><Relationship Id="rId2" Type="http://schemas.openxmlformats.org/officeDocument/2006/relationships/hyperlink" Target="https://history.nih.gov/research/downloads/hippocratic.pdf" TargetMode="External"/><Relationship Id="rId1" Type="http://schemas.openxmlformats.org/officeDocument/2006/relationships/slideLayout" Target="../slideLayouts/slideLayout2.xml"/><Relationship Id="rId4" Type="http://schemas.openxmlformats.org/officeDocument/2006/relationships/hyperlink" Target="http://www.hpcsa.co.za/downloads/conduct_ethics/rules/confidentiality_protecting_providing_info.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iprot.org/"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reactome.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ioportal.bioontology.org/ontologies/OGMS"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github.com/BioTopOntology/biotop"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icd.who.int/browse11/l-m/en"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www.ncbi.nlm.nih.gov/mesh/"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browser.ihtsdotools.org/"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bioportal.bioontology.org/" TargetMode="External"/><Relationship Id="rId2" Type="http://schemas.openxmlformats.org/officeDocument/2006/relationships/hyperlink" Target="https://uts.nlm.nih.gov/home.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0" name="Abgerundetes Rechteck 9"/>
          <p:cNvSpPr/>
          <p:nvPr/>
        </p:nvSpPr>
        <p:spPr>
          <a:xfrm flipV="1">
            <a:off x="107504" y="116631"/>
            <a:ext cx="8928992" cy="1818233"/>
          </a:xfrm>
          <a:prstGeom prst="roundRect">
            <a:avLst>
              <a:gd name="adj" fmla="val 1490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Shape 115"/>
          <p:cNvSpPr txBox="1">
            <a:spLocks noGrp="1"/>
          </p:cNvSpPr>
          <p:nvPr>
            <p:ph type="ctrTitle"/>
          </p:nvPr>
        </p:nvSpPr>
        <p:spPr>
          <a:xfrm>
            <a:off x="2075296" y="2348984"/>
            <a:ext cx="6889192" cy="936000"/>
          </a:xfrm>
          <a:prstGeom prst="rect">
            <a:avLst/>
          </a:prstGeom>
          <a:noFill/>
          <a:ln>
            <a:noFill/>
          </a:ln>
        </p:spPr>
        <p:txBody>
          <a:bodyPr lIns="91425" tIns="45700" rIns="91425" bIns="45700" anchor="t" anchorCtr="0">
            <a:noAutofit/>
          </a:bodyPr>
          <a:lstStyle/>
          <a:p>
            <a:r>
              <a:rPr lang="en-GB" sz="3600" dirty="0" smtClean="0">
                <a:solidFill>
                  <a:schemeClr val="tx1"/>
                </a:solidFill>
              </a:rPr>
              <a:t/>
            </a:r>
            <a:br>
              <a:rPr lang="en-GB" sz="3600" dirty="0" smtClean="0">
                <a:solidFill>
                  <a:schemeClr val="tx1"/>
                </a:solidFill>
              </a:rPr>
            </a:br>
            <a:r>
              <a:rPr lang="en-GB" sz="3600" dirty="0" smtClean="0">
                <a:solidFill>
                  <a:schemeClr val="tx1"/>
                </a:solidFill>
              </a:rPr>
              <a:t/>
            </a:r>
            <a:br>
              <a:rPr lang="en-GB" sz="3600" dirty="0" smtClean="0">
                <a:solidFill>
                  <a:schemeClr val="tx1"/>
                </a:solidFill>
              </a:rPr>
            </a:br>
            <a:r>
              <a:rPr lang="en-GB" sz="2000" dirty="0" smtClean="0">
                <a:solidFill>
                  <a:schemeClr val="tx1"/>
                </a:solidFill>
              </a:rPr>
              <a:t/>
            </a:r>
            <a:br>
              <a:rPr lang="en-GB" sz="2000" dirty="0" smtClean="0">
                <a:solidFill>
                  <a:schemeClr val="tx1"/>
                </a:solidFill>
              </a:rPr>
            </a:br>
            <a:r>
              <a:rPr lang="en-GB" sz="2000" i="1" dirty="0"/>
              <a:t>Fourth Interdisciplinary School on Applied Ontology (ISAO 2018)</a:t>
            </a:r>
            <a:br>
              <a:rPr lang="en-GB" sz="2000" i="1" dirty="0"/>
            </a:br>
            <a:r>
              <a:rPr lang="en-GB" sz="2000" i="1" dirty="0"/>
              <a:t>10-15 September 2018, Cape Town, South Africa</a:t>
            </a:r>
            <a:br>
              <a:rPr lang="en-GB" sz="2000" i="1" dirty="0"/>
            </a:br>
            <a:endParaRPr lang="en-GB" i="1" dirty="0">
              <a:solidFill>
                <a:schemeClr val="tx1"/>
              </a:solidFill>
            </a:endParaRPr>
          </a:p>
        </p:txBody>
      </p:sp>
      <p:sp>
        <p:nvSpPr>
          <p:cNvPr id="4" name="Rechteck 3"/>
          <p:cNvSpPr/>
          <p:nvPr/>
        </p:nvSpPr>
        <p:spPr>
          <a:xfrm>
            <a:off x="419112" y="2715885"/>
            <a:ext cx="1253869" cy="2908489"/>
          </a:xfrm>
          <a:prstGeom prst="rect">
            <a:avLst/>
          </a:prstGeom>
        </p:spPr>
        <p:txBody>
          <a:bodyPr wrap="none">
            <a:spAutoFit/>
          </a:bodyPr>
          <a:lstStyle/>
          <a:p>
            <a:r>
              <a:rPr lang="en-GB" sz="2800" b="1" dirty="0" smtClean="0">
                <a:latin typeface="Calibri"/>
              </a:rPr>
              <a:t>Stefan </a:t>
            </a:r>
            <a:br>
              <a:rPr lang="en-GB" sz="2800" b="1" dirty="0" smtClean="0">
                <a:latin typeface="Calibri"/>
              </a:rPr>
            </a:br>
            <a:r>
              <a:rPr lang="en-GB" sz="2800" b="1" dirty="0" smtClean="0">
                <a:latin typeface="Calibri"/>
              </a:rPr>
              <a:t>Schulz</a:t>
            </a:r>
            <a:br>
              <a:rPr lang="en-GB" sz="2800" b="1" dirty="0" smtClean="0">
                <a:latin typeface="Calibri"/>
              </a:rPr>
            </a:br>
            <a:r>
              <a:rPr lang="en-GB" b="1" dirty="0" smtClean="0"/>
              <a:t>M</a:t>
            </a:r>
            <a:r>
              <a:rPr lang="en-GB" sz="1000" b="1" dirty="0" smtClean="0"/>
              <a:t> </a:t>
            </a:r>
            <a:r>
              <a:rPr lang="en-GB" b="1" dirty="0" smtClean="0"/>
              <a:t>e</a:t>
            </a:r>
            <a:r>
              <a:rPr lang="en-GB" sz="1000" b="1" dirty="0" smtClean="0"/>
              <a:t> </a:t>
            </a:r>
            <a:r>
              <a:rPr lang="en-GB" b="1" dirty="0" smtClean="0"/>
              <a:t>d</a:t>
            </a:r>
            <a:r>
              <a:rPr lang="en-GB" sz="1000" b="1" dirty="0" smtClean="0"/>
              <a:t> </a:t>
            </a:r>
            <a:r>
              <a:rPr lang="en-GB" b="1" dirty="0" err="1" smtClean="0"/>
              <a:t>i</a:t>
            </a:r>
            <a:r>
              <a:rPr lang="en-GB" sz="1000" b="1" dirty="0" smtClean="0"/>
              <a:t> </a:t>
            </a:r>
            <a:r>
              <a:rPr lang="en-GB" b="1" dirty="0" smtClean="0"/>
              <a:t>c</a:t>
            </a:r>
            <a:r>
              <a:rPr lang="en-GB" sz="1000" b="1" dirty="0" smtClean="0"/>
              <a:t> </a:t>
            </a:r>
            <a:r>
              <a:rPr lang="en-GB" b="1" dirty="0" smtClean="0"/>
              <a:t>a</a:t>
            </a:r>
            <a:r>
              <a:rPr lang="en-GB" sz="1000" b="1" dirty="0" smtClean="0"/>
              <a:t> </a:t>
            </a:r>
            <a:r>
              <a:rPr lang="en-GB" b="1" dirty="0" smtClean="0"/>
              <a:t>l </a:t>
            </a:r>
            <a:br>
              <a:rPr lang="en-GB" b="1" dirty="0" smtClean="0"/>
            </a:br>
            <a:r>
              <a:rPr lang="en-GB" b="1" dirty="0" smtClean="0"/>
              <a:t>University </a:t>
            </a:r>
            <a:br>
              <a:rPr lang="en-GB" b="1" dirty="0" smtClean="0"/>
            </a:br>
            <a:r>
              <a:rPr lang="en-GB" b="1" dirty="0"/>
              <a:t>o</a:t>
            </a:r>
            <a:r>
              <a:rPr lang="en-GB" sz="1000" b="1" dirty="0"/>
              <a:t> </a:t>
            </a:r>
            <a:r>
              <a:rPr lang="en-GB" b="1" dirty="0" smtClean="0"/>
              <a:t>f   </a:t>
            </a:r>
            <a:r>
              <a:rPr lang="en-GB" b="1" dirty="0"/>
              <a:t>G</a:t>
            </a:r>
            <a:r>
              <a:rPr lang="en-GB" sz="1000" b="1" dirty="0"/>
              <a:t> </a:t>
            </a:r>
            <a:r>
              <a:rPr lang="en-GB" b="1" dirty="0" smtClean="0"/>
              <a:t>r</a:t>
            </a:r>
            <a:r>
              <a:rPr lang="en-GB" sz="1000" b="1" dirty="0"/>
              <a:t> </a:t>
            </a:r>
            <a:r>
              <a:rPr lang="en-GB" b="1" dirty="0"/>
              <a:t>a</a:t>
            </a:r>
            <a:r>
              <a:rPr lang="en-GB" sz="1000" b="1" dirty="0"/>
              <a:t> </a:t>
            </a:r>
            <a:r>
              <a:rPr lang="en-GB" b="1" dirty="0" smtClean="0"/>
              <a:t>z</a:t>
            </a:r>
            <a:br>
              <a:rPr lang="en-GB" b="1" dirty="0" smtClean="0"/>
            </a:br>
            <a:r>
              <a:rPr lang="en-GB" b="1" dirty="0" smtClean="0"/>
              <a:t>(A</a:t>
            </a:r>
            <a:r>
              <a:rPr lang="en-GB" sz="1000" b="1" dirty="0" smtClean="0"/>
              <a:t> </a:t>
            </a:r>
            <a:r>
              <a:rPr lang="en-GB" b="1" dirty="0" smtClean="0"/>
              <a:t>u</a:t>
            </a:r>
            <a:r>
              <a:rPr lang="en-GB" sz="1000" b="1" dirty="0"/>
              <a:t> </a:t>
            </a:r>
            <a:r>
              <a:rPr lang="en-GB" b="1" dirty="0" smtClean="0"/>
              <a:t>s</a:t>
            </a:r>
            <a:r>
              <a:rPr lang="en-GB" sz="1000" b="1" dirty="0"/>
              <a:t> </a:t>
            </a:r>
            <a:r>
              <a:rPr lang="en-GB" b="1" dirty="0" smtClean="0"/>
              <a:t>t</a:t>
            </a:r>
            <a:r>
              <a:rPr lang="en-GB" sz="1000" b="1" dirty="0"/>
              <a:t> </a:t>
            </a:r>
            <a:r>
              <a:rPr lang="en-GB" b="1" dirty="0" smtClean="0"/>
              <a:t>r</a:t>
            </a:r>
            <a:r>
              <a:rPr lang="en-GB" sz="1000" b="1" dirty="0"/>
              <a:t> </a:t>
            </a:r>
            <a:r>
              <a:rPr lang="en-GB" b="1" dirty="0" err="1" smtClean="0"/>
              <a:t>i</a:t>
            </a:r>
            <a:r>
              <a:rPr lang="en-GB" sz="1000" b="1" dirty="0"/>
              <a:t> </a:t>
            </a:r>
            <a:r>
              <a:rPr lang="en-GB" b="1" dirty="0" smtClean="0"/>
              <a:t>a)</a:t>
            </a:r>
          </a:p>
          <a:p>
            <a:pPr algn="l"/>
            <a:endParaRPr lang="en-GB" sz="1400" b="1" dirty="0" smtClean="0"/>
          </a:p>
          <a:p>
            <a:pPr algn="l"/>
            <a:r>
              <a:rPr lang="en-GB" sz="1100" b="1" dirty="0" smtClean="0"/>
              <a:t>purl.org/</a:t>
            </a:r>
            <a:r>
              <a:rPr lang="en-GB" sz="1100" b="1" dirty="0" err="1" smtClean="0"/>
              <a:t>steschu</a:t>
            </a:r>
            <a:r>
              <a:rPr lang="en-GB" sz="1100" b="1" dirty="0" smtClean="0"/>
              <a:t/>
            </a:r>
            <a:br>
              <a:rPr lang="en-GB" sz="1100" b="1" dirty="0" smtClean="0"/>
            </a:br>
            <a:r>
              <a:rPr lang="en-GB" sz="900" b="1" dirty="0" smtClean="0"/>
              <a:t>steschu@gmail.com</a:t>
            </a:r>
            <a:endParaRPr lang="en-GB" sz="1100" b="1" dirty="0" smtClean="0"/>
          </a:p>
          <a:p>
            <a:pPr algn="l"/>
            <a:endParaRPr lang="en-GB" sz="2000" dirty="0"/>
          </a:p>
        </p:txBody>
      </p:sp>
      <p:pic>
        <p:nvPicPr>
          <p:cNvPr id="6" name="Picture 9"/>
          <p:cNvPicPr>
            <a:picLocks noChangeAspect="1" noChangeArrowheads="1"/>
          </p:cNvPicPr>
          <p:nvPr/>
        </p:nvPicPr>
        <p:blipFill>
          <a:blip r:embed="rId3" cstate="print">
            <a:grayscl/>
            <a:lum bright="52000" contrast="66000"/>
          </a:blip>
          <a:srcRect b="17073"/>
          <a:stretch>
            <a:fillRect/>
          </a:stretch>
        </p:blipFill>
        <p:spPr bwMode="auto">
          <a:xfrm flipH="1">
            <a:off x="251520" y="986246"/>
            <a:ext cx="1728192" cy="1728192"/>
          </a:xfrm>
          <a:prstGeom prst="rect">
            <a:avLst/>
          </a:prstGeom>
          <a:noFill/>
          <a:ln w="9525">
            <a:noFill/>
            <a:miter lim="800000"/>
            <a:headEnd/>
            <a:tailEnd/>
          </a:ln>
        </p:spPr>
      </p:pic>
      <p:cxnSp>
        <p:nvCxnSpPr>
          <p:cNvPr id="14" name="Gerader Verbinder 13"/>
          <p:cNvCxnSpPr/>
          <p:nvPr/>
        </p:nvCxnSpPr>
        <p:spPr>
          <a:xfrm>
            <a:off x="1979712" y="0"/>
            <a:ext cx="0"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251520" y="2564904"/>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Ellipse 2"/>
          <p:cNvSpPr/>
          <p:nvPr/>
        </p:nvSpPr>
        <p:spPr>
          <a:xfrm>
            <a:off x="452686" y="2509260"/>
            <a:ext cx="216024" cy="1742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hteck 6"/>
          <p:cNvSpPr/>
          <p:nvPr/>
        </p:nvSpPr>
        <p:spPr>
          <a:xfrm>
            <a:off x="2075296" y="1582341"/>
            <a:ext cx="6745176" cy="2185214"/>
          </a:xfrm>
          <a:prstGeom prst="rect">
            <a:avLst/>
          </a:prstGeom>
        </p:spPr>
        <p:txBody>
          <a:bodyPr wrap="square">
            <a:spAutoFit/>
          </a:bodyPr>
          <a:lstStyle/>
          <a:p>
            <a:pPr algn="ctr"/>
            <a:r>
              <a:rPr lang="en-GB" sz="4800" b="1" dirty="0" smtClean="0">
                <a:solidFill>
                  <a:srgbClr val="C00000"/>
                </a:solidFill>
              </a:rPr>
              <a:t>Biomedical Ontologies</a:t>
            </a:r>
            <a:endParaRPr lang="en-GB" sz="4800" b="1" dirty="0">
              <a:solidFill>
                <a:srgbClr val="C00000"/>
              </a:solidFill>
            </a:endParaRPr>
          </a:p>
          <a:p>
            <a:pPr algn="ctr"/>
            <a:endParaRPr lang="en-GB" sz="4400" dirty="0">
              <a:solidFill>
                <a:srgbClr val="C00000"/>
              </a:solidFill>
            </a:endParaRPr>
          </a:p>
          <a:p>
            <a:pPr algn="ctr"/>
            <a:endParaRPr lang="en-GB" sz="4400" dirty="0">
              <a:solidFill>
                <a:srgbClr val="C00000"/>
              </a:solidFill>
            </a:endParaRPr>
          </a:p>
        </p:txBody>
      </p:sp>
    </p:spTree>
    <p:extLst>
      <p:ext uri="{BB962C8B-B14F-4D97-AF65-F5344CB8AC3E}">
        <p14:creationId xmlns:p14="http://schemas.microsoft.com/office/powerpoint/2010/main" val="368978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Most clinical data is free text</a:t>
            </a:r>
            <a:endParaRPr lang="en-GB" sz="3600" dirty="0"/>
          </a:p>
        </p:txBody>
      </p:sp>
      <p:grpSp>
        <p:nvGrpSpPr>
          <p:cNvPr id="8" name="Gruppieren 7"/>
          <p:cNvGrpSpPr/>
          <p:nvPr/>
        </p:nvGrpSpPr>
        <p:grpSpPr>
          <a:xfrm>
            <a:off x="179512" y="1556793"/>
            <a:ext cx="2520280" cy="2304256"/>
            <a:chOff x="186937" y="1844824"/>
            <a:chExt cx="8705543" cy="6060579"/>
          </a:xfrm>
          <a:solidFill>
            <a:schemeClr val="bg1">
              <a:lumMod val="85000"/>
            </a:schemeClr>
          </a:solidFill>
        </p:grpSpPr>
        <p:sp>
          <p:nvSpPr>
            <p:cNvPr id="9" name="Gefaltete Ecke 8"/>
            <p:cNvSpPr/>
            <p:nvPr/>
          </p:nvSpPr>
          <p:spPr>
            <a:xfrm>
              <a:off x="186937" y="1844824"/>
              <a:ext cx="8705543" cy="6060579"/>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p:txBody>
        </p:sp>
        <p:sp>
          <p:nvSpPr>
            <p:cNvPr id="10" name="Rechteck 9"/>
            <p:cNvSpPr/>
            <p:nvPr/>
          </p:nvSpPr>
          <p:spPr>
            <a:xfrm>
              <a:off x="573852" y="2416820"/>
              <a:ext cx="7992888" cy="230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dirty="0" smtClean="0">
                <a:solidFill>
                  <a:schemeClr val="lt1"/>
                </a:solidFill>
              </a:endParaRPr>
            </a:p>
            <a:p>
              <a:pPr algn="ctr"/>
              <a:endParaRPr lang="en-GB" sz="1600" b="1" dirty="0" smtClean="0">
                <a:solidFill>
                  <a:schemeClr val="lt1"/>
                </a:solidFill>
              </a:endParaRPr>
            </a:p>
            <a:p>
              <a:pPr algn="ctr"/>
              <a:endParaRPr lang="de-DE" b="1" dirty="0" smtClean="0">
                <a:solidFill>
                  <a:srgbClr val="000000"/>
                </a:solidFill>
                <a:latin typeface="TheMixOsF Bold"/>
                <a:ea typeface="+mj-ea"/>
                <a:cs typeface="TheMixOsF Bold"/>
              </a:endParaRPr>
            </a:p>
            <a:p>
              <a:r>
                <a:rPr lang="de-DE" dirty="0" smtClean="0">
                  <a:solidFill>
                    <a:srgbClr val="000000"/>
                  </a:solidFill>
                  <a:latin typeface="TheMixOsF Bold"/>
                  <a:ea typeface="+mj-ea"/>
                  <a:cs typeface="TheMixOsF Bold"/>
                </a:rPr>
                <a:t>St. p. TE eines </a:t>
              </a:r>
              <a:r>
                <a:rPr lang="de-DE" dirty="0" err="1" smtClean="0">
                  <a:solidFill>
                    <a:srgbClr val="000000"/>
                  </a:solidFill>
                  <a:latin typeface="TheMixOsF Bold"/>
                  <a:ea typeface="+mj-ea"/>
                  <a:cs typeface="TheMixOsF Bold"/>
                </a:rPr>
                <a:t>exulc</a:t>
              </a:r>
              <a:r>
                <a:rPr lang="de-DE" dirty="0" smtClean="0">
                  <a:solidFill>
                    <a:srgbClr val="000000"/>
                  </a:solidFill>
                  <a:latin typeface="TheMixOsF Bold"/>
                  <a:ea typeface="+mj-ea"/>
                  <a:cs typeface="TheMixOsF Bold"/>
                </a:rPr>
                <a:t>. </a:t>
              </a:r>
              <a:r>
                <a:rPr lang="de-DE" dirty="0" err="1" smtClean="0">
                  <a:solidFill>
                    <a:srgbClr val="000000"/>
                  </a:solidFill>
                  <a:latin typeface="TheMixOsF Bold"/>
                  <a:ea typeface="+mj-ea"/>
                  <a:cs typeface="TheMixOsF Bold"/>
                </a:rPr>
                <a:t>sek.knot.SSM</a:t>
              </a:r>
              <a:r>
                <a:rPr lang="de-DE" dirty="0" smtClean="0">
                  <a:solidFill>
                    <a:srgbClr val="000000"/>
                  </a:solidFill>
                  <a:latin typeface="TheMixOsF Bold"/>
                  <a:ea typeface="+mj-ea"/>
                  <a:cs typeface="TheMixOsF Bold"/>
                </a:rPr>
                <a:t> li US </a:t>
              </a:r>
              <a:r>
                <a:rPr lang="de-DE" dirty="0" err="1" smtClean="0">
                  <a:solidFill>
                    <a:srgbClr val="000000"/>
                  </a:solidFill>
                  <a:latin typeface="TheMixOsF Bold"/>
                  <a:ea typeface="+mj-ea"/>
                  <a:cs typeface="TheMixOsF Bold"/>
                </a:rPr>
                <a:t>dors</a:t>
              </a:r>
              <a:r>
                <a:rPr lang="de-DE" dirty="0" smtClean="0">
                  <a:solidFill>
                    <a:srgbClr val="000000"/>
                  </a:solidFill>
                  <a:latin typeface="TheMixOsF Bold"/>
                  <a:ea typeface="+mj-ea"/>
                  <a:cs typeface="TheMixOsF Bold"/>
                </a:rPr>
                <a:t>. 5/11 Level IV 2,4 mm </a:t>
              </a:r>
              <a:r>
                <a:rPr lang="de-DE" dirty="0" err="1" smtClean="0">
                  <a:solidFill>
                    <a:srgbClr val="000000"/>
                  </a:solidFill>
                  <a:latin typeface="TheMixOsF Bold"/>
                  <a:ea typeface="+mj-ea"/>
                  <a:cs typeface="TheMixOsF Bold"/>
                </a:rPr>
                <a:t>Tumordurchm</a:t>
              </a:r>
              <a:r>
                <a:rPr lang="de-DE" dirty="0" smtClean="0">
                  <a:solidFill>
                    <a:srgbClr val="000000"/>
                  </a:solidFill>
                  <a:latin typeface="TheMixOsF Bold"/>
                  <a:ea typeface="+mj-ea"/>
                  <a:cs typeface="TheMixOsF Bold"/>
                </a:rPr>
                <a:t>. </a:t>
              </a:r>
              <a:r>
                <a:rPr lang="de-DE" dirty="0" err="1" smtClean="0">
                  <a:solidFill>
                    <a:srgbClr val="000000"/>
                  </a:solidFill>
                  <a:latin typeface="TheMixOsF Bold"/>
                  <a:ea typeface="+mj-ea"/>
                  <a:cs typeface="TheMixOsF Bold"/>
                </a:rPr>
                <a:t>Sentinnel</a:t>
              </a:r>
              <a:r>
                <a:rPr lang="de-DE" dirty="0" smtClean="0">
                  <a:solidFill>
                    <a:srgbClr val="000000"/>
                  </a:solidFill>
                  <a:latin typeface="TheMixOsF Bold"/>
                  <a:ea typeface="+mj-ea"/>
                  <a:cs typeface="TheMixOsF Bold"/>
                </a:rPr>
                <a:t> LK ing. li. </a:t>
              </a:r>
              <a:r>
                <a:rPr lang="de-DE" dirty="0" err="1" smtClean="0">
                  <a:solidFill>
                    <a:srgbClr val="000000"/>
                  </a:solidFill>
                  <a:latin typeface="TheMixOsF Bold"/>
                  <a:ea typeface="+mj-ea"/>
                  <a:cs typeface="TheMixOsF Bold"/>
                </a:rPr>
                <a:t>tumorfr</a:t>
              </a:r>
              <a:r>
                <a:rPr lang="de-DE" dirty="0" smtClean="0">
                  <a:solidFill>
                    <a:srgbClr val="000000"/>
                  </a:solidFill>
                  <a:latin typeface="TheMixOsF Bold"/>
                  <a:ea typeface="+mj-ea"/>
                  <a:cs typeface="TheMixOsF Bold"/>
                </a:rPr>
                <a:t>.</a:t>
              </a:r>
              <a:endParaRPr lang="en-GB" dirty="0">
                <a:solidFill>
                  <a:srgbClr val="000000"/>
                </a:solidFill>
                <a:latin typeface="TheMixOsF Bold"/>
                <a:ea typeface="+mj-ea"/>
                <a:cs typeface="TheMixOsF Bold"/>
              </a:endParaRPr>
            </a:p>
          </p:txBody>
        </p:sp>
      </p:grpSp>
      <p:pic>
        <p:nvPicPr>
          <p:cNvPr id="14" name="Grafik 13"/>
          <p:cNvPicPr>
            <a:picLocks noChangeAspect="1"/>
          </p:cNvPicPr>
          <p:nvPr/>
        </p:nvPicPr>
        <p:blipFill>
          <a:blip r:embed="rId2"/>
          <a:stretch>
            <a:fillRect/>
          </a:stretch>
        </p:blipFill>
        <p:spPr>
          <a:xfrm>
            <a:off x="3491880" y="1250600"/>
            <a:ext cx="3400227" cy="1972476"/>
          </a:xfrm>
          <a:prstGeom prst="rect">
            <a:avLst/>
          </a:prstGeom>
        </p:spPr>
      </p:pic>
      <p:sp>
        <p:nvSpPr>
          <p:cNvPr id="15" name="Rechteck 14"/>
          <p:cNvSpPr/>
          <p:nvPr/>
        </p:nvSpPr>
        <p:spPr>
          <a:xfrm>
            <a:off x="179512" y="4256258"/>
            <a:ext cx="3672408" cy="1477328"/>
          </a:xfrm>
          <a:prstGeom prst="rect">
            <a:avLst/>
          </a:prstGeom>
          <a:solidFill>
            <a:srgbClr val="FFFFCC"/>
          </a:solidFill>
        </p:spPr>
        <p:txBody>
          <a:bodyPr wrap="square">
            <a:spAutoFit/>
          </a:bodyPr>
          <a:lstStyle/>
          <a:p>
            <a:r>
              <a:rPr lang="en-GB" dirty="0" err="1" smtClean="0">
                <a:latin typeface="Times New Roman" panose="02020603050405020304" pitchFamily="18" charset="0"/>
                <a:cs typeface="Times New Roman" panose="02020603050405020304" pitchFamily="18" charset="0"/>
              </a:rPr>
              <a:t>Paciente</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cardiopatia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isquemico</a:t>
            </a:r>
            <a:r>
              <a:rPr lang="en-GB" dirty="0" smtClean="0">
                <a:latin typeface="Times New Roman" panose="02020603050405020304" pitchFamily="18" charset="0"/>
                <a:cs typeface="Times New Roman" panose="02020603050405020304" pitchFamily="18" charset="0"/>
              </a:rPr>
              <a:t>, com CRM </a:t>
            </a:r>
            <a:r>
              <a:rPr lang="en-GB" dirty="0" err="1" smtClean="0">
                <a:latin typeface="Times New Roman" panose="02020603050405020304" pitchFamily="18" charset="0"/>
                <a:cs typeface="Times New Roman" panose="02020603050405020304" pitchFamily="18" charset="0"/>
              </a:rPr>
              <a:t>prévia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interna</a:t>
            </a:r>
            <a:r>
              <a:rPr lang="en-GB" dirty="0" smtClean="0">
                <a:latin typeface="Times New Roman" panose="02020603050405020304" pitchFamily="18" charset="0"/>
                <a:cs typeface="Times New Roman" panose="02020603050405020304" pitchFamily="18" charset="0"/>
              </a:rPr>
              <a:t> para </a:t>
            </a:r>
            <a:r>
              <a:rPr lang="en-GB" dirty="0" err="1" smtClean="0">
                <a:latin typeface="Times New Roman" panose="02020603050405020304" pitchFamily="18" charset="0"/>
                <a:cs typeface="Times New Roman" panose="02020603050405020304" pitchFamily="18" charset="0"/>
              </a:rPr>
              <a:t>realizar</a:t>
            </a:r>
            <a:r>
              <a:rPr lang="en-GB" dirty="0" smtClean="0">
                <a:latin typeface="Times New Roman" panose="02020603050405020304" pitchFamily="18" charset="0"/>
                <a:cs typeface="Times New Roman" panose="02020603050405020304" pitchFamily="18" charset="0"/>
              </a:rPr>
              <a:t> ACTP + stent </a:t>
            </a:r>
            <a:r>
              <a:rPr lang="en-GB" dirty="0" err="1" smtClean="0">
                <a:latin typeface="Times New Roman" panose="02020603050405020304" pitchFamily="18" charset="0"/>
                <a:cs typeface="Times New Roman" panose="02020603050405020304" pitchFamily="18" charset="0"/>
              </a:rPr>
              <a:t>em</a:t>
            </a:r>
            <a:r>
              <a:rPr lang="en-GB" dirty="0" smtClean="0">
                <a:latin typeface="Times New Roman" panose="02020603050405020304" pitchFamily="18" charset="0"/>
                <a:cs typeface="Times New Roman" panose="02020603050405020304" pitchFamily="18" charset="0"/>
              </a:rPr>
              <a:t> ACD, via </a:t>
            </a:r>
            <a:r>
              <a:rPr lang="en-GB" dirty="0" err="1" smtClean="0">
                <a:latin typeface="Times New Roman" panose="02020603050405020304" pitchFamily="18" charset="0"/>
                <a:cs typeface="Times New Roman" panose="02020603050405020304" pitchFamily="18" charset="0"/>
              </a:rPr>
              <a:t>ponte</a:t>
            </a:r>
            <a:r>
              <a:rPr lang="en-GB" dirty="0" smtClean="0">
                <a:latin typeface="Times New Roman" panose="02020603050405020304" pitchFamily="18" charset="0"/>
                <a:cs typeface="Times New Roman" panose="02020603050405020304" pitchFamily="18" charset="0"/>
              </a:rPr>
              <a:t> de </a:t>
            </a:r>
            <a:r>
              <a:rPr lang="en-GB" dirty="0" err="1" smtClean="0">
                <a:latin typeface="Times New Roman" panose="02020603050405020304" pitchFamily="18" charset="0"/>
                <a:cs typeface="Times New Roman" panose="02020603050405020304" pitchFamily="18" charset="0"/>
              </a:rPr>
              <a:t>safena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Procedimento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realizado</a:t>
            </a:r>
            <a:r>
              <a:rPr lang="en-GB" dirty="0" smtClean="0">
                <a:latin typeface="Times New Roman" panose="02020603050405020304" pitchFamily="18" charset="0"/>
                <a:cs typeface="Times New Roman" panose="02020603050405020304" pitchFamily="18" charset="0"/>
              </a:rPr>
              <a:t> com </a:t>
            </a:r>
            <a:r>
              <a:rPr lang="en-GB" dirty="0" err="1" smtClean="0">
                <a:latin typeface="Times New Roman" panose="02020603050405020304" pitchFamily="18" charset="0"/>
                <a:cs typeface="Times New Roman" panose="02020603050405020304" pitchFamily="18" charset="0"/>
              </a:rPr>
              <a:t>sucesso</a:t>
            </a:r>
            <a:r>
              <a:rPr lang="en-GB" dirty="0" smtClean="0">
                <a:latin typeface="Times New Roman" panose="02020603050405020304" pitchFamily="18" charset="0"/>
                <a:cs typeface="Times New Roman" panose="02020603050405020304" pitchFamily="18" charset="0"/>
              </a:rPr>
              <a:t> e </a:t>
            </a:r>
            <a:r>
              <a:rPr lang="en-GB" dirty="0" err="1" smtClean="0">
                <a:latin typeface="Times New Roman" panose="02020603050405020304" pitchFamily="18" charset="0"/>
                <a:cs typeface="Times New Roman" panose="02020603050405020304" pitchFamily="18" charset="0"/>
              </a:rPr>
              <a:t>sem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intercorrências</a:t>
            </a:r>
            <a:r>
              <a:rPr lang="en-GB" dirty="0" smtClean="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
        <p:nvSpPr>
          <p:cNvPr id="16" name="Rechteck 15"/>
          <p:cNvSpPr/>
          <p:nvPr/>
        </p:nvSpPr>
        <p:spPr>
          <a:xfrm>
            <a:off x="4067944" y="3140968"/>
            <a:ext cx="4572000" cy="2855782"/>
          </a:xfrm>
          <a:prstGeom prst="rect">
            <a:avLst/>
          </a:prstGeom>
        </p:spPr>
        <p:txBody>
          <a:bodyPr>
            <a:spAutoFit/>
          </a:bodyPr>
          <a:lstStyle/>
          <a:p>
            <a:pPr>
              <a:lnSpc>
                <a:spcPct val="107000"/>
              </a:lnSpc>
              <a:spcAft>
                <a:spcPts val="800"/>
              </a:spcAft>
            </a:pP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Planning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Nieuwe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afspraak</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binnen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6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maanden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met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vroegere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voorafgaande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adipositascontroles</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De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patïente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moet</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ook</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PTH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folaten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cobalamine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laten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controleren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bij</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labo</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onderzoeken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ze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doet</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die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zelf</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aangezien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ze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verpleegster</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is in de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provindie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provincie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Skåne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Moet de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inname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van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calciumtabletten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naar</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3 per dag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verhogen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momenteel</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slechts</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een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per dag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Binnen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3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maanden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nieuwe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controle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van 25- OH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vitamine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D3-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controle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inclusief</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PTH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en</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vloeistofhuishouding</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Code diagnose /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behandeling</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Hoofddiagnose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 Z090,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halfjaarlijkse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controle</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na</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gastric bypass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wegens</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r>
              <a:rPr lang="en-GB" sz="1200" b="1" dirty="0" err="1">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obesitas</a:t>
            </a:r>
            <a:r>
              <a:rPr lang="en-GB" sz="1200" b="1" dirty="0">
                <a:solidFill>
                  <a:schemeClr val="tx2">
                    <a:lumMod val="75000"/>
                  </a:schemeClr>
                </a:solidFill>
                <a:latin typeface="Courier New" panose="02070309020205020404" pitchFamily="49" charset="0"/>
                <a:ea typeface="Calibri" panose="020F0502020204030204" pitchFamily="34" charset="0"/>
                <a:cs typeface="Courier New" panose="02070309020205020404" pitchFamily="49" charset="0"/>
              </a:rPr>
              <a:t> </a:t>
            </a:r>
          </a:p>
        </p:txBody>
      </p:sp>
      <p:sp>
        <p:nvSpPr>
          <p:cNvPr id="17" name="Textfeld 16"/>
          <p:cNvSpPr txBox="1"/>
          <p:nvPr/>
        </p:nvSpPr>
        <p:spPr>
          <a:xfrm>
            <a:off x="265081" y="6165304"/>
            <a:ext cx="8831648" cy="400110"/>
          </a:xfrm>
          <a:prstGeom prst="rect">
            <a:avLst/>
          </a:prstGeom>
          <a:solidFill>
            <a:srgbClr val="FFFFCC"/>
          </a:solidFill>
        </p:spPr>
        <p:txBody>
          <a:bodyPr wrap="none" rtlCol="0">
            <a:spAutoFit/>
          </a:bodyPr>
          <a:lstStyle/>
          <a:p>
            <a:r>
              <a:rPr lang="en-GB" sz="2000" b="1" dirty="0" smtClean="0">
                <a:solidFill>
                  <a:srgbClr val="C00000"/>
                </a:solidFill>
              </a:rPr>
              <a:t>Which are the advantages / disadvantages of free text in clinical documentation? </a:t>
            </a:r>
            <a:endParaRPr lang="en-GB" sz="2000" b="1" dirty="0">
              <a:solidFill>
                <a:srgbClr val="C00000"/>
              </a:solidFill>
            </a:endParaRPr>
          </a:p>
        </p:txBody>
      </p:sp>
    </p:spTree>
    <p:extLst>
      <p:ext uri="{BB962C8B-B14F-4D97-AF65-F5344CB8AC3E}">
        <p14:creationId xmlns:p14="http://schemas.microsoft.com/office/powerpoint/2010/main" val="1328393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en-GB" dirty="0" smtClean="0"/>
              <a:t>Lab results 		   Drug prescriptions</a:t>
            </a:r>
          </a:p>
          <a:p>
            <a:endParaRPr lang="en-GB" dirty="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Structured clinical data</a:t>
            </a:r>
            <a:endParaRPr lang="en-GB" sz="3600" dirty="0"/>
          </a:p>
        </p:txBody>
      </p:sp>
      <p:pic>
        <p:nvPicPr>
          <p:cNvPr id="1026" name="Picture 2" descr="Bildergebnis fÃ¼r Lab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564904"/>
            <a:ext cx="2983831"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895528" y="5877272"/>
            <a:ext cx="2701060" cy="276999"/>
          </a:xfrm>
          <a:prstGeom prst="rect">
            <a:avLst/>
          </a:prstGeom>
        </p:spPr>
        <p:txBody>
          <a:bodyPr wrap="none">
            <a:spAutoFit/>
          </a:bodyPr>
          <a:lstStyle/>
          <a:p>
            <a:r>
              <a:rPr lang="en-GB" sz="1200" dirty="0"/>
              <a:t>http://www.neurologyemrsoftware.com</a:t>
            </a:r>
          </a:p>
        </p:txBody>
      </p:sp>
      <p:pic>
        <p:nvPicPr>
          <p:cNvPr id="5" name="Grafik 4"/>
          <p:cNvPicPr>
            <a:picLocks noChangeAspect="1"/>
          </p:cNvPicPr>
          <p:nvPr/>
        </p:nvPicPr>
        <p:blipFill rotWithShape="1">
          <a:blip r:embed="rId3"/>
          <a:srcRect r="29212"/>
          <a:stretch/>
        </p:blipFill>
        <p:spPr>
          <a:xfrm>
            <a:off x="4446786" y="2564904"/>
            <a:ext cx="4392488" cy="2580812"/>
          </a:xfrm>
          <a:prstGeom prst="rect">
            <a:avLst/>
          </a:prstGeom>
        </p:spPr>
      </p:pic>
      <p:sp>
        <p:nvSpPr>
          <p:cNvPr id="6" name="Rechteck 5"/>
          <p:cNvSpPr/>
          <p:nvPr/>
        </p:nvSpPr>
        <p:spPr>
          <a:xfrm>
            <a:off x="179512" y="5878399"/>
            <a:ext cx="4572000" cy="276999"/>
          </a:xfrm>
          <a:prstGeom prst="rect">
            <a:avLst/>
          </a:prstGeom>
        </p:spPr>
        <p:txBody>
          <a:bodyPr>
            <a:spAutoFit/>
          </a:bodyPr>
          <a:lstStyle/>
          <a:p>
            <a:r>
              <a:rPr lang="en-GB" sz="1200" dirty="0"/>
              <a:t>http://www.lrec-conf.org/proceedings/lrec2016/pdf/1222_Paper.pdf</a:t>
            </a:r>
          </a:p>
        </p:txBody>
      </p:sp>
    </p:spTree>
    <p:extLst>
      <p:ext uri="{BB962C8B-B14F-4D97-AF65-F5344CB8AC3E}">
        <p14:creationId xmlns:p14="http://schemas.microsoft.com/office/powerpoint/2010/main" val="1953810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Abstracted, coded data (I)</a:t>
            </a:r>
            <a:endParaRPr lang="en-GB" sz="3600" dirty="0"/>
          </a:p>
        </p:txBody>
      </p:sp>
      <p:sp>
        <p:nvSpPr>
          <p:cNvPr id="5" name="Rechteck 4"/>
          <p:cNvSpPr/>
          <p:nvPr/>
        </p:nvSpPr>
        <p:spPr>
          <a:xfrm>
            <a:off x="729040" y="5924509"/>
            <a:ext cx="7377789" cy="338554"/>
          </a:xfrm>
          <a:prstGeom prst="rect">
            <a:avLst/>
          </a:prstGeom>
        </p:spPr>
        <p:txBody>
          <a:bodyPr wrap="none">
            <a:spAutoFit/>
          </a:bodyPr>
          <a:lstStyle/>
          <a:p>
            <a:r>
              <a:rPr lang="en-GB" sz="1600" dirty="0" smtClean="0"/>
              <a:t>U.S. </a:t>
            </a:r>
            <a:r>
              <a:rPr lang="en-GB" sz="1600" dirty="0" err="1" smtClean="0"/>
              <a:t>Centers</a:t>
            </a:r>
            <a:r>
              <a:rPr lang="en-GB" sz="1600" dirty="0" smtClean="0"/>
              <a:t> for Medicare &amp; Medicaid services </a:t>
            </a:r>
            <a:r>
              <a:rPr lang="en-GB" sz="1600" dirty="0" smtClean="0">
                <a:hlinkClick r:id="rId2"/>
              </a:rPr>
              <a:t>https</a:t>
            </a:r>
            <a:r>
              <a:rPr lang="en-GB" sz="1600" dirty="0">
                <a:hlinkClick r:id="rId2"/>
              </a:rPr>
              <a:t>://slideplayer.com/slide/2686045</a:t>
            </a:r>
            <a:r>
              <a:rPr lang="en-GB" sz="1600" dirty="0" smtClean="0">
                <a:hlinkClick r:id="rId2"/>
              </a:rPr>
              <a:t>/</a:t>
            </a:r>
            <a:r>
              <a:rPr lang="en-GB" sz="1600" dirty="0" smtClean="0"/>
              <a:t> </a:t>
            </a:r>
            <a:endParaRPr lang="en-GB" sz="1600" dirty="0"/>
          </a:p>
        </p:txBody>
      </p:sp>
      <p:pic>
        <p:nvPicPr>
          <p:cNvPr id="7" name="Grafik 6"/>
          <p:cNvPicPr>
            <a:picLocks noChangeAspect="1"/>
          </p:cNvPicPr>
          <p:nvPr/>
        </p:nvPicPr>
        <p:blipFill>
          <a:blip r:embed="rId3"/>
          <a:stretch>
            <a:fillRect/>
          </a:stretch>
        </p:blipFill>
        <p:spPr>
          <a:xfrm>
            <a:off x="147637" y="1684362"/>
            <a:ext cx="8240787" cy="4240147"/>
          </a:xfrm>
          <a:prstGeom prst="rect">
            <a:avLst/>
          </a:prstGeom>
        </p:spPr>
      </p:pic>
      <p:sp>
        <p:nvSpPr>
          <p:cNvPr id="9" name="Rechteck 8"/>
          <p:cNvSpPr/>
          <p:nvPr/>
        </p:nvSpPr>
        <p:spPr>
          <a:xfrm>
            <a:off x="755576" y="1196752"/>
            <a:ext cx="5551648" cy="584775"/>
          </a:xfrm>
          <a:prstGeom prst="rect">
            <a:avLst/>
          </a:prstGeom>
        </p:spPr>
        <p:txBody>
          <a:bodyPr wrap="none">
            <a:spAutoFit/>
          </a:bodyPr>
          <a:lstStyle/>
          <a:p>
            <a:r>
              <a:rPr lang="en-GB" sz="3200" dirty="0" smtClean="0">
                <a:solidFill>
                  <a:prstClr val="black">
                    <a:lumMod val="75000"/>
                    <a:lumOff val="25000"/>
                  </a:prstClr>
                </a:solidFill>
              </a:rPr>
              <a:t>Data for billing / reimbursement</a:t>
            </a:r>
            <a:endParaRPr lang="en-GB" dirty="0"/>
          </a:p>
        </p:txBody>
      </p:sp>
      <p:sp>
        <p:nvSpPr>
          <p:cNvPr id="10" name="Textfeld 9"/>
          <p:cNvSpPr txBox="1"/>
          <p:nvPr/>
        </p:nvSpPr>
        <p:spPr>
          <a:xfrm>
            <a:off x="755576" y="6341258"/>
            <a:ext cx="5702715" cy="400110"/>
          </a:xfrm>
          <a:prstGeom prst="rect">
            <a:avLst/>
          </a:prstGeom>
          <a:solidFill>
            <a:srgbClr val="FFFFCC"/>
          </a:solidFill>
        </p:spPr>
        <p:txBody>
          <a:bodyPr wrap="none" rtlCol="0">
            <a:spAutoFit/>
          </a:bodyPr>
          <a:lstStyle/>
          <a:p>
            <a:r>
              <a:rPr lang="en-GB" sz="2000" b="1" dirty="0" smtClean="0">
                <a:solidFill>
                  <a:srgbClr val="C00000"/>
                </a:solidFill>
              </a:rPr>
              <a:t>Motivation to produce these data? Sources of bias ?</a:t>
            </a:r>
            <a:endParaRPr lang="en-GB" sz="2000" b="1" dirty="0">
              <a:solidFill>
                <a:srgbClr val="C00000"/>
              </a:solidFill>
            </a:endParaRPr>
          </a:p>
        </p:txBody>
      </p:sp>
    </p:spTree>
    <p:extLst>
      <p:ext uri="{BB962C8B-B14F-4D97-AF65-F5344CB8AC3E}">
        <p14:creationId xmlns:p14="http://schemas.microsoft.com/office/powerpoint/2010/main" val="3158052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Abstracted, coded data (II)</a:t>
            </a:r>
            <a:endParaRPr lang="en-GB" sz="3600" dirty="0"/>
          </a:p>
        </p:txBody>
      </p:sp>
      <p:sp>
        <p:nvSpPr>
          <p:cNvPr id="2" name="Rechteck 1"/>
          <p:cNvSpPr/>
          <p:nvPr/>
        </p:nvSpPr>
        <p:spPr>
          <a:xfrm>
            <a:off x="323528" y="6453336"/>
            <a:ext cx="8712968" cy="261610"/>
          </a:xfrm>
          <a:prstGeom prst="rect">
            <a:avLst/>
          </a:prstGeom>
        </p:spPr>
        <p:txBody>
          <a:bodyPr wrap="square">
            <a:spAutoFit/>
          </a:bodyPr>
          <a:lstStyle/>
          <a:p>
            <a:r>
              <a:rPr lang="en-GB" sz="1100" dirty="0"/>
              <a:t>http://afcrn.org/images/M_images/attachments/135/Zambia%20data%20collection%20form%20copy.jpg</a:t>
            </a:r>
          </a:p>
        </p:txBody>
      </p:sp>
      <p:grpSp>
        <p:nvGrpSpPr>
          <p:cNvPr id="3" name="Gruppieren 2"/>
          <p:cNvGrpSpPr/>
          <p:nvPr/>
        </p:nvGrpSpPr>
        <p:grpSpPr>
          <a:xfrm>
            <a:off x="0" y="1880828"/>
            <a:ext cx="9144000" cy="3924436"/>
            <a:chOff x="107504" y="1700808"/>
            <a:chExt cx="8915798" cy="3672408"/>
          </a:xfrm>
        </p:grpSpPr>
        <p:pic>
          <p:nvPicPr>
            <p:cNvPr id="2050" name="Picture 2" descr="http://afcrn.org/images/M_images/attachments/135/Zambia%20data%20collection%20form%20copy.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8235"/>
            <a:stretch/>
          </p:blipFill>
          <p:spPr bwMode="auto">
            <a:xfrm>
              <a:off x="107504" y="1700808"/>
              <a:ext cx="4587526" cy="3369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afcrn.org/images/M_images/attachments/135/Zambia%20data%20collection%20form%20copy.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7713"/>
            <a:stretch/>
          </p:blipFill>
          <p:spPr bwMode="auto">
            <a:xfrm>
              <a:off x="4400951" y="1943499"/>
              <a:ext cx="4622351" cy="342971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hteck 11"/>
          <p:cNvSpPr/>
          <p:nvPr/>
        </p:nvSpPr>
        <p:spPr>
          <a:xfrm>
            <a:off x="755576" y="1196752"/>
            <a:ext cx="8041817" cy="584775"/>
          </a:xfrm>
          <a:prstGeom prst="rect">
            <a:avLst/>
          </a:prstGeom>
        </p:spPr>
        <p:txBody>
          <a:bodyPr wrap="none">
            <a:spAutoFit/>
          </a:bodyPr>
          <a:lstStyle/>
          <a:p>
            <a:r>
              <a:rPr lang="en-GB" sz="3200" dirty="0" smtClean="0">
                <a:solidFill>
                  <a:prstClr val="black">
                    <a:lumMod val="75000"/>
                    <a:lumOff val="25000"/>
                  </a:prstClr>
                </a:solidFill>
              </a:rPr>
              <a:t>Data for epidemiology: example cancer registry</a:t>
            </a:r>
            <a:endParaRPr lang="en-GB" dirty="0"/>
          </a:p>
        </p:txBody>
      </p:sp>
      <p:sp>
        <p:nvSpPr>
          <p:cNvPr id="8" name="Textfeld 7"/>
          <p:cNvSpPr txBox="1"/>
          <p:nvPr/>
        </p:nvSpPr>
        <p:spPr>
          <a:xfrm>
            <a:off x="323528" y="5840651"/>
            <a:ext cx="8640960" cy="400110"/>
          </a:xfrm>
          <a:prstGeom prst="rect">
            <a:avLst/>
          </a:prstGeom>
          <a:solidFill>
            <a:srgbClr val="FFFFCC"/>
          </a:solidFill>
        </p:spPr>
        <p:txBody>
          <a:bodyPr wrap="square" rtlCol="0">
            <a:spAutoFit/>
          </a:bodyPr>
          <a:lstStyle/>
          <a:p>
            <a:r>
              <a:rPr lang="en-GB" sz="2000" b="1" dirty="0" smtClean="0">
                <a:solidFill>
                  <a:srgbClr val="C00000"/>
                </a:solidFill>
              </a:rPr>
              <a:t>What’s the interest of physicians to fill such forms on paper or on screen?</a:t>
            </a:r>
            <a:endParaRPr lang="en-GB" sz="2000" b="1" dirty="0">
              <a:solidFill>
                <a:srgbClr val="C00000"/>
              </a:solidFill>
            </a:endParaRPr>
          </a:p>
        </p:txBody>
      </p:sp>
    </p:spTree>
    <p:extLst>
      <p:ext uri="{BB962C8B-B14F-4D97-AF65-F5344CB8AC3E}">
        <p14:creationId xmlns:p14="http://schemas.microsoft.com/office/powerpoint/2010/main" val="1458752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a:bodyPr>
          <a:lstStyle/>
          <a:p>
            <a:r>
              <a:rPr lang="en-GB" sz="2800" dirty="0" smtClean="0"/>
              <a:t>Textual data relatively accurate and complete, </a:t>
            </a:r>
            <a:r>
              <a:rPr lang="en-GB" sz="2800" dirty="0" err="1" smtClean="0"/>
              <a:t>tailured</a:t>
            </a:r>
            <a:r>
              <a:rPr lang="en-GB" sz="2800" dirty="0" smtClean="0"/>
              <a:t> to human readers but difficult do </a:t>
            </a:r>
            <a:r>
              <a:rPr lang="en-GB" sz="2800" dirty="0" err="1" smtClean="0"/>
              <a:t>analyze</a:t>
            </a:r>
            <a:r>
              <a:rPr lang="en-GB" sz="2800" dirty="0" smtClean="0"/>
              <a:t>: NLP (natural language processing systems) have to deal with multiple sublanguages and poor editing</a:t>
            </a:r>
          </a:p>
          <a:p>
            <a:r>
              <a:rPr lang="en-GB" sz="2800" dirty="0" smtClean="0"/>
              <a:t>Structured data often not linked to international semantic standards (controlled vocabularies, ontologies)</a:t>
            </a:r>
          </a:p>
          <a:p>
            <a:r>
              <a:rPr lang="en-GB" sz="2800" dirty="0" smtClean="0"/>
              <a:t>Limited motivation to generate good quality data: </a:t>
            </a:r>
          </a:p>
          <a:p>
            <a:pPr lvl="1"/>
            <a:r>
              <a:rPr lang="en-GB" sz="2400" dirty="0" smtClean="0"/>
              <a:t>Wherever users are not beneficiaries of data</a:t>
            </a:r>
          </a:p>
          <a:p>
            <a:pPr lvl="1"/>
            <a:r>
              <a:rPr lang="en-GB" sz="2400" dirty="0" smtClean="0"/>
              <a:t>Wherever users have to record data redundantly</a:t>
            </a:r>
          </a:p>
          <a:p>
            <a:r>
              <a:rPr lang="en-GB" sz="2800" dirty="0" smtClean="0"/>
              <a:t>Known biases:</a:t>
            </a:r>
          </a:p>
          <a:p>
            <a:pPr lvl="1"/>
            <a:r>
              <a:rPr lang="en-GB" sz="2400" dirty="0" smtClean="0"/>
              <a:t>Collecting data for billing / reimbursement</a:t>
            </a:r>
          </a:p>
          <a:p>
            <a:pPr lvl="1"/>
            <a:r>
              <a:rPr lang="en-GB" sz="2400" dirty="0" smtClean="0"/>
              <a:t>Collecting data for quality management</a:t>
            </a:r>
          </a:p>
          <a:p>
            <a:endParaRPr lang="en-GB" sz="2800" dirty="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Quality problems with clinical data</a:t>
            </a:r>
            <a:endParaRPr lang="en-GB" sz="3600" dirty="0"/>
          </a:p>
        </p:txBody>
      </p:sp>
    </p:spTree>
    <p:extLst>
      <p:ext uri="{BB962C8B-B14F-4D97-AF65-F5344CB8AC3E}">
        <p14:creationId xmlns:p14="http://schemas.microsoft.com/office/powerpoint/2010/main" val="3092342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268790" y="1912738"/>
            <a:ext cx="2485740" cy="2639877"/>
            <a:chOff x="186937" y="1844824"/>
            <a:chExt cx="8705543" cy="6060579"/>
          </a:xfrm>
          <a:solidFill>
            <a:schemeClr val="bg1">
              <a:lumMod val="85000"/>
            </a:schemeClr>
          </a:solidFill>
        </p:grpSpPr>
        <p:sp>
          <p:nvSpPr>
            <p:cNvPr id="13" name="Gefaltete Ecke 12"/>
            <p:cNvSpPr/>
            <p:nvPr/>
          </p:nvSpPr>
          <p:spPr>
            <a:xfrm>
              <a:off x="186937" y="1844824"/>
              <a:ext cx="8705543" cy="6060579"/>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a:p>
              <a:pPr algn="ctr"/>
              <a:endParaRPr lang="de-DE" sz="1100" dirty="0">
                <a:solidFill>
                  <a:schemeClr val="lt1"/>
                </a:solidFill>
              </a:endParaRPr>
            </a:p>
          </p:txBody>
        </p:sp>
        <p:sp>
          <p:nvSpPr>
            <p:cNvPr id="14" name="Rechteck 13"/>
            <p:cNvSpPr/>
            <p:nvPr/>
          </p:nvSpPr>
          <p:spPr>
            <a:xfrm>
              <a:off x="573852" y="2416820"/>
              <a:ext cx="7992888" cy="230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dirty="0" smtClean="0">
                <a:solidFill>
                  <a:schemeClr val="lt1"/>
                </a:solidFill>
              </a:endParaRPr>
            </a:p>
            <a:p>
              <a:pPr algn="ctr"/>
              <a:endParaRPr lang="en-GB" sz="1600" b="1" dirty="0" smtClean="0">
                <a:solidFill>
                  <a:schemeClr val="lt1"/>
                </a:solidFill>
              </a:endParaRPr>
            </a:p>
            <a:p>
              <a:pPr algn="ctr"/>
              <a:endParaRPr lang="de-DE" b="1" dirty="0" smtClean="0">
                <a:solidFill>
                  <a:srgbClr val="000000"/>
                </a:solidFill>
                <a:latin typeface="TheMixOsF Bold"/>
                <a:ea typeface="+mj-ea"/>
                <a:cs typeface="TheMixOsF Bold"/>
              </a:endParaRPr>
            </a:p>
            <a:p>
              <a:r>
                <a:rPr lang="de-DE" b="1" dirty="0" smtClean="0">
                  <a:solidFill>
                    <a:srgbClr val="000000"/>
                  </a:solidFill>
                  <a:latin typeface="TheMixOsF Bold"/>
                  <a:ea typeface="+mj-ea"/>
                  <a:cs typeface="TheMixOsF Bold"/>
                </a:rPr>
                <a:t>St. p. TE eines </a:t>
              </a:r>
              <a:r>
                <a:rPr lang="de-DE" b="1" dirty="0" err="1" smtClean="0">
                  <a:solidFill>
                    <a:srgbClr val="000000"/>
                  </a:solidFill>
                  <a:latin typeface="TheMixOsF Bold"/>
                  <a:ea typeface="+mj-ea"/>
                  <a:cs typeface="TheMixOsF Bold"/>
                </a:rPr>
                <a:t>exulc</a:t>
              </a:r>
              <a:r>
                <a:rPr lang="de-DE" b="1" dirty="0" smtClean="0">
                  <a:solidFill>
                    <a:srgbClr val="000000"/>
                  </a:solidFill>
                  <a:latin typeface="TheMixOsF Bold"/>
                  <a:ea typeface="+mj-ea"/>
                  <a:cs typeface="TheMixOsF Bold"/>
                </a:rPr>
                <a:t>. </a:t>
              </a:r>
              <a:r>
                <a:rPr lang="de-DE" b="1" dirty="0" err="1" smtClean="0">
                  <a:solidFill>
                    <a:srgbClr val="000000"/>
                  </a:solidFill>
                  <a:latin typeface="TheMixOsF Bold"/>
                  <a:ea typeface="+mj-ea"/>
                  <a:cs typeface="TheMixOsF Bold"/>
                </a:rPr>
                <a:t>sek.knot.SSM</a:t>
              </a:r>
              <a:r>
                <a:rPr lang="de-DE" b="1" dirty="0" smtClean="0">
                  <a:solidFill>
                    <a:srgbClr val="000000"/>
                  </a:solidFill>
                  <a:latin typeface="TheMixOsF Bold"/>
                  <a:ea typeface="+mj-ea"/>
                  <a:cs typeface="TheMixOsF Bold"/>
                </a:rPr>
                <a:t> li US </a:t>
              </a:r>
              <a:r>
                <a:rPr lang="de-DE" b="1" dirty="0" err="1" smtClean="0">
                  <a:solidFill>
                    <a:srgbClr val="000000"/>
                  </a:solidFill>
                  <a:latin typeface="TheMixOsF Bold"/>
                  <a:ea typeface="+mj-ea"/>
                  <a:cs typeface="TheMixOsF Bold"/>
                </a:rPr>
                <a:t>dors</a:t>
              </a:r>
              <a:r>
                <a:rPr lang="de-DE" b="1" dirty="0" smtClean="0">
                  <a:solidFill>
                    <a:srgbClr val="000000"/>
                  </a:solidFill>
                  <a:latin typeface="TheMixOsF Bold"/>
                  <a:ea typeface="+mj-ea"/>
                  <a:cs typeface="TheMixOsF Bold"/>
                </a:rPr>
                <a:t>. 5/11 Level IV 2,41 mm </a:t>
              </a:r>
              <a:r>
                <a:rPr lang="de-DE" b="1" dirty="0" err="1" smtClean="0">
                  <a:solidFill>
                    <a:srgbClr val="000000"/>
                  </a:solidFill>
                  <a:latin typeface="TheMixOsF Bold"/>
                  <a:ea typeface="+mj-ea"/>
                  <a:cs typeface="TheMixOsF Bold"/>
                </a:rPr>
                <a:t>Tumordurchm</a:t>
              </a:r>
              <a:r>
                <a:rPr lang="de-DE" b="1" dirty="0" smtClean="0">
                  <a:solidFill>
                    <a:srgbClr val="000000"/>
                  </a:solidFill>
                  <a:latin typeface="TheMixOsF Bold"/>
                  <a:ea typeface="+mj-ea"/>
                  <a:cs typeface="TheMixOsF Bold"/>
                </a:rPr>
                <a:t>. </a:t>
              </a:r>
              <a:r>
                <a:rPr lang="de-DE" b="1" dirty="0" err="1" smtClean="0">
                  <a:solidFill>
                    <a:srgbClr val="000000"/>
                  </a:solidFill>
                  <a:latin typeface="TheMixOsF Bold"/>
                  <a:ea typeface="+mj-ea"/>
                  <a:cs typeface="TheMixOsF Bold"/>
                </a:rPr>
                <a:t>Sentinnel</a:t>
              </a:r>
              <a:r>
                <a:rPr lang="de-DE" b="1" dirty="0" smtClean="0">
                  <a:solidFill>
                    <a:srgbClr val="000000"/>
                  </a:solidFill>
                  <a:latin typeface="TheMixOsF Bold"/>
                  <a:ea typeface="+mj-ea"/>
                  <a:cs typeface="TheMixOsF Bold"/>
                </a:rPr>
                <a:t> LK ing. li. </a:t>
              </a:r>
              <a:r>
                <a:rPr lang="de-DE" b="1" dirty="0" err="1" smtClean="0">
                  <a:solidFill>
                    <a:srgbClr val="000000"/>
                  </a:solidFill>
                  <a:latin typeface="TheMixOsF Bold"/>
                  <a:ea typeface="+mj-ea"/>
                  <a:cs typeface="TheMixOsF Bold"/>
                </a:rPr>
                <a:t>tumorfr</a:t>
              </a:r>
              <a:r>
                <a:rPr lang="de-DE" b="1" dirty="0" smtClean="0">
                  <a:solidFill>
                    <a:srgbClr val="000000"/>
                  </a:solidFill>
                  <a:latin typeface="TheMixOsF Bold"/>
                  <a:ea typeface="+mj-ea"/>
                  <a:cs typeface="TheMixOsF Bold"/>
                </a:rPr>
                <a:t>.</a:t>
              </a:r>
              <a:endParaRPr lang="en-GB" b="1" dirty="0">
                <a:solidFill>
                  <a:srgbClr val="000000"/>
                </a:solidFill>
                <a:latin typeface="TheMixOsF Bold"/>
                <a:ea typeface="+mj-ea"/>
                <a:cs typeface="TheMixOsF Bold"/>
              </a:endParaRPr>
            </a:p>
          </p:txBody>
        </p:sp>
      </p:grpSp>
      <p:pic>
        <p:nvPicPr>
          <p:cNvPr id="10" name="table"/>
          <p:cNvPicPr>
            <a:picLocks noChangeAspect="1"/>
          </p:cNvPicPr>
          <p:nvPr/>
        </p:nvPicPr>
        <p:blipFill>
          <a:blip r:embed="rId2"/>
          <a:stretch>
            <a:fillRect/>
          </a:stretch>
        </p:blipFill>
        <p:spPr>
          <a:xfrm>
            <a:off x="3402602" y="1329150"/>
            <a:ext cx="5472608" cy="5484226"/>
          </a:xfrm>
          <a:prstGeom prst="rect">
            <a:avLst/>
          </a:prstGeom>
        </p:spPr>
      </p:pic>
      <p:sp>
        <p:nvSpPr>
          <p:cNvPr id="11" name="Pfeil nach rechts 10"/>
          <p:cNvSpPr/>
          <p:nvPr/>
        </p:nvSpPr>
        <p:spPr>
          <a:xfrm>
            <a:off x="2754530" y="3010736"/>
            <a:ext cx="651029" cy="443883"/>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cxnSp>
        <p:nvCxnSpPr>
          <p:cNvPr id="12" name="Straight Connector 3"/>
          <p:cNvCxnSpPr/>
          <p:nvPr/>
        </p:nvCxnSpPr>
        <p:spPr>
          <a:xfrm>
            <a:off x="3528688" y="1725050"/>
            <a:ext cx="5040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The holy grail of medical informatics…</a:t>
            </a:r>
            <a:endParaRPr lang="en-GB" sz="3600" dirty="0"/>
          </a:p>
        </p:txBody>
      </p:sp>
    </p:spTree>
    <p:extLst>
      <p:ext uri="{BB962C8B-B14F-4D97-AF65-F5344CB8AC3E}">
        <p14:creationId xmlns:p14="http://schemas.microsoft.com/office/powerpoint/2010/main" val="1393748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dirty="0" smtClean="0"/>
              <a:t>Primary use: documenting, communicating, collecting specific data for defined data analysis use cases</a:t>
            </a:r>
          </a:p>
          <a:p>
            <a:r>
              <a:rPr lang="en-GB" dirty="0" smtClean="0"/>
              <a:t>Secondary use: Repurposing of clinical routine data, e.g. for </a:t>
            </a:r>
          </a:p>
          <a:p>
            <a:pPr lvl="1"/>
            <a:r>
              <a:rPr lang="en-GB" dirty="0" smtClean="0"/>
              <a:t>Building cohorts for clinical trials</a:t>
            </a:r>
          </a:p>
          <a:p>
            <a:pPr lvl="1"/>
            <a:r>
              <a:rPr lang="en-GB" dirty="0" smtClean="0"/>
              <a:t>Retrospective data analysis</a:t>
            </a:r>
          </a:p>
          <a:p>
            <a:pPr lvl="1"/>
            <a:r>
              <a:rPr lang="en-GB" dirty="0" smtClean="0"/>
              <a:t>Medical education</a:t>
            </a:r>
          </a:p>
          <a:p>
            <a:pPr lvl="1"/>
            <a:r>
              <a:rPr lang="en-GB" dirty="0" smtClean="0"/>
              <a:t>Prediction of future events</a:t>
            </a:r>
          </a:p>
          <a:p>
            <a:pPr lvl="1"/>
            <a:endParaRPr lang="en-GB" dirty="0" smtClean="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Primary and secondary use scenarios</a:t>
            </a:r>
            <a:endParaRPr lang="en-GB" sz="3600" dirty="0"/>
          </a:p>
        </p:txBody>
      </p:sp>
      <p:sp>
        <p:nvSpPr>
          <p:cNvPr id="4" name="Textfeld 3"/>
          <p:cNvSpPr txBox="1"/>
          <p:nvPr/>
        </p:nvSpPr>
        <p:spPr>
          <a:xfrm>
            <a:off x="323528" y="6125234"/>
            <a:ext cx="8640960" cy="523220"/>
          </a:xfrm>
          <a:prstGeom prst="rect">
            <a:avLst/>
          </a:prstGeom>
          <a:solidFill>
            <a:srgbClr val="FFFFCC"/>
          </a:solidFill>
        </p:spPr>
        <p:txBody>
          <a:bodyPr wrap="square" rtlCol="0">
            <a:spAutoFit/>
          </a:bodyPr>
          <a:lstStyle/>
          <a:p>
            <a:r>
              <a:rPr lang="en-GB" sz="2800" b="1" dirty="0" smtClean="0">
                <a:solidFill>
                  <a:srgbClr val="C00000"/>
                </a:solidFill>
              </a:rPr>
              <a:t>Where do you think ontologies come into play ?</a:t>
            </a:r>
            <a:endParaRPr lang="en-GB" sz="2800" b="1" dirty="0">
              <a:solidFill>
                <a:srgbClr val="C00000"/>
              </a:solidFill>
            </a:endParaRPr>
          </a:p>
        </p:txBody>
      </p:sp>
    </p:spTree>
    <p:extLst>
      <p:ext uri="{BB962C8B-B14F-4D97-AF65-F5344CB8AC3E}">
        <p14:creationId xmlns:p14="http://schemas.microsoft.com/office/powerpoint/2010/main" val="1152787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Primary and secondary use scenarios</a:t>
            </a:r>
            <a:endParaRPr lang="en-GB" sz="3600" dirty="0"/>
          </a:p>
        </p:txBody>
      </p:sp>
      <p:pic>
        <p:nvPicPr>
          <p:cNvPr id="5" name="Grafik 4"/>
          <p:cNvPicPr>
            <a:picLocks noChangeAspect="1"/>
          </p:cNvPicPr>
          <p:nvPr/>
        </p:nvPicPr>
        <p:blipFill>
          <a:blip r:embed="rId2"/>
          <a:stretch>
            <a:fillRect/>
          </a:stretch>
        </p:blipFill>
        <p:spPr>
          <a:xfrm>
            <a:off x="467545" y="1340769"/>
            <a:ext cx="5472608" cy="2261522"/>
          </a:xfrm>
          <a:prstGeom prst="rect">
            <a:avLst/>
          </a:prstGeom>
        </p:spPr>
      </p:pic>
      <p:pic>
        <p:nvPicPr>
          <p:cNvPr id="1026" name="Picture 2" descr="Bildergebnis fÃ¼r amazon recommender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4083455"/>
            <a:ext cx="5866730" cy="2627432"/>
          </a:xfrm>
          <a:prstGeom prst="rect">
            <a:avLst/>
          </a:prstGeom>
          <a:noFill/>
          <a:extLst>
            <a:ext uri="{909E8E84-426E-40DD-AFC4-6F175D3DCCD1}">
              <a14:hiddenFill xmlns:a14="http://schemas.microsoft.com/office/drawing/2010/main">
                <a:solidFill>
                  <a:srgbClr val="FFFFFF"/>
                </a:solidFill>
              </a14:hiddenFill>
            </a:ext>
          </a:extLst>
        </p:spPr>
      </p:pic>
      <p:sp>
        <p:nvSpPr>
          <p:cNvPr id="6" name="Abgerundetes Rechteck 5"/>
          <p:cNvSpPr/>
          <p:nvPr/>
        </p:nvSpPr>
        <p:spPr>
          <a:xfrm>
            <a:off x="323528" y="1273425"/>
            <a:ext cx="6264696" cy="24851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bgerundetes Rechteck 7"/>
          <p:cNvSpPr/>
          <p:nvPr/>
        </p:nvSpPr>
        <p:spPr>
          <a:xfrm>
            <a:off x="323528" y="3867432"/>
            <a:ext cx="6264696" cy="29154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p:cNvSpPr txBox="1"/>
          <p:nvPr/>
        </p:nvSpPr>
        <p:spPr>
          <a:xfrm>
            <a:off x="6732240" y="2996952"/>
            <a:ext cx="2304255"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rgbClr val="C00000"/>
                </a:solidFill>
              </a:rPr>
              <a:t>What does this have in common?</a:t>
            </a:r>
          </a:p>
          <a:p>
            <a:pPr marL="285750" indent="-285750">
              <a:buFont typeface="Arial" panose="020B0604020202020204" pitchFamily="34" charset="0"/>
              <a:buChar char="•"/>
            </a:pPr>
            <a:r>
              <a:rPr lang="en-GB" sz="2400" dirty="0" smtClean="0">
                <a:solidFill>
                  <a:srgbClr val="C00000"/>
                </a:solidFill>
              </a:rPr>
              <a:t>Is there a need for ontologies?</a:t>
            </a:r>
            <a:endParaRPr lang="en-GB" sz="2400" dirty="0">
              <a:solidFill>
                <a:srgbClr val="C00000"/>
              </a:solidFill>
            </a:endParaRPr>
          </a:p>
        </p:txBody>
      </p:sp>
    </p:spTree>
    <p:extLst>
      <p:ext uri="{BB962C8B-B14F-4D97-AF65-F5344CB8AC3E}">
        <p14:creationId xmlns:p14="http://schemas.microsoft.com/office/powerpoint/2010/main" val="3733408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70000" lnSpcReduction="20000"/>
          </a:bodyPr>
          <a:lstStyle/>
          <a:p>
            <a:r>
              <a:rPr lang="en-GB" dirty="0" smtClean="0"/>
              <a:t>Hippocratic oath: </a:t>
            </a:r>
            <a:br>
              <a:rPr lang="en-GB" dirty="0" smtClean="0"/>
            </a:br>
            <a:r>
              <a:rPr lang="en-GB" dirty="0" smtClean="0"/>
              <a:t>“</a:t>
            </a:r>
            <a:r>
              <a:rPr lang="en-GB" i="1" dirty="0" smtClean="0"/>
              <a:t>And </a:t>
            </a:r>
            <a:r>
              <a:rPr lang="en-GB" i="1" dirty="0"/>
              <a:t>whatsoever I shall see or hear in the course of my </a:t>
            </a:r>
            <a:r>
              <a:rPr lang="en-GB" i="1" dirty="0" smtClean="0"/>
              <a:t>profession (…) I </a:t>
            </a:r>
            <a:r>
              <a:rPr lang="en-GB" i="1" dirty="0"/>
              <a:t>will never divulge, holding such things to be holy </a:t>
            </a:r>
            <a:r>
              <a:rPr lang="en-GB" i="1" dirty="0" smtClean="0"/>
              <a:t>secrets</a:t>
            </a:r>
            <a:r>
              <a:rPr lang="en-GB" dirty="0" smtClean="0"/>
              <a:t>” </a:t>
            </a:r>
          </a:p>
          <a:p>
            <a:r>
              <a:rPr lang="en-GB" dirty="0" smtClean="0"/>
              <a:t>Declaration of Helsinki</a:t>
            </a:r>
            <a:r>
              <a:rPr lang="en-GB" dirty="0"/>
              <a:t/>
            </a:r>
            <a:br>
              <a:rPr lang="en-GB" dirty="0"/>
            </a:br>
            <a:r>
              <a:rPr lang="en-GB" i="1" dirty="0" smtClean="0"/>
              <a:t>“</a:t>
            </a:r>
            <a:r>
              <a:rPr lang="en-GB" i="1" dirty="0"/>
              <a:t>It is the duty of physicians who are involved in medical research to protect the life, health, dignity, integrity, right to self-determination, privacy, and confidentiality of personal information of research </a:t>
            </a:r>
            <a:r>
              <a:rPr lang="en-GB" i="1" dirty="0" smtClean="0"/>
              <a:t>subjects”</a:t>
            </a:r>
          </a:p>
          <a:p>
            <a:r>
              <a:rPr lang="en-GB" dirty="0" smtClean="0"/>
              <a:t>Health profession council of South Africa:</a:t>
            </a:r>
            <a:br>
              <a:rPr lang="en-GB" dirty="0" smtClean="0"/>
            </a:br>
            <a:r>
              <a:rPr lang="en-GB" dirty="0" smtClean="0"/>
              <a:t>“</a:t>
            </a:r>
            <a:r>
              <a:rPr lang="en-GB" i="1" dirty="0" smtClean="0"/>
              <a:t>Health </a:t>
            </a:r>
            <a:r>
              <a:rPr lang="en-GB" i="1" dirty="0"/>
              <a:t>care practitioners hold information about patients that is private and sensitive. The National Health Act (Act No. 61 of 2003) provides that this information must not be given to others, unless the patient consents or the health care practitioner can justify the disclosure. Practitioners are responsible for ensuring that clerks, receptionists and other staff respect confidentiality in their performance of their duties. </a:t>
            </a:r>
            <a:r>
              <a:rPr lang="en-GB" dirty="0" smtClean="0"/>
              <a:t>“</a:t>
            </a:r>
            <a:endParaRPr lang="en-GB" dirty="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Privacy of clinical data</a:t>
            </a:r>
            <a:endParaRPr lang="en-GB" sz="3600" dirty="0"/>
          </a:p>
        </p:txBody>
      </p:sp>
      <p:sp>
        <p:nvSpPr>
          <p:cNvPr id="4" name="Rechteck 3"/>
          <p:cNvSpPr/>
          <p:nvPr/>
        </p:nvSpPr>
        <p:spPr>
          <a:xfrm>
            <a:off x="629816" y="6021288"/>
            <a:ext cx="7974632" cy="738664"/>
          </a:xfrm>
          <a:prstGeom prst="rect">
            <a:avLst/>
          </a:prstGeom>
        </p:spPr>
        <p:txBody>
          <a:bodyPr wrap="square">
            <a:spAutoFit/>
          </a:bodyPr>
          <a:lstStyle/>
          <a:p>
            <a:r>
              <a:rPr lang="en-GB" sz="1400" dirty="0">
                <a:hlinkClick r:id="rId2"/>
              </a:rPr>
              <a:t>https://</a:t>
            </a:r>
            <a:r>
              <a:rPr lang="en-GB" sz="1400" dirty="0" smtClean="0">
                <a:hlinkClick r:id="rId2"/>
              </a:rPr>
              <a:t>history.nih.gov/research/downloads/hippocratic.pdf</a:t>
            </a:r>
            <a:r>
              <a:rPr lang="en-GB" sz="1400" dirty="0" smtClean="0"/>
              <a:t> </a:t>
            </a:r>
          </a:p>
          <a:p>
            <a:r>
              <a:rPr lang="en-GB" sz="1400" dirty="0" smtClean="0">
                <a:hlinkClick r:id="rId3"/>
              </a:rPr>
              <a:t>http</a:t>
            </a:r>
            <a:r>
              <a:rPr lang="en-GB" sz="1400" dirty="0">
                <a:hlinkClick r:id="rId3"/>
              </a:rPr>
              <a:t>://</a:t>
            </a:r>
            <a:r>
              <a:rPr lang="en-GB" sz="1400" dirty="0" smtClean="0">
                <a:hlinkClick r:id="rId3"/>
              </a:rPr>
              <a:t>www.who.int/bulletin/archives/79%284%29373.pdf</a:t>
            </a:r>
            <a:r>
              <a:rPr lang="en-GB" sz="1400" dirty="0" smtClean="0"/>
              <a:t> </a:t>
            </a:r>
            <a:endParaRPr lang="en-GB" sz="1400" dirty="0"/>
          </a:p>
          <a:p>
            <a:r>
              <a:rPr lang="en-GB" sz="1400" dirty="0" smtClean="0">
                <a:hlinkClick r:id="rId4"/>
              </a:rPr>
              <a:t>http</a:t>
            </a:r>
            <a:r>
              <a:rPr lang="en-GB" sz="1400" dirty="0">
                <a:hlinkClick r:id="rId4"/>
              </a:rPr>
              <a:t>://</a:t>
            </a:r>
            <a:r>
              <a:rPr lang="en-GB" sz="1400" dirty="0" smtClean="0">
                <a:hlinkClick r:id="rId4"/>
              </a:rPr>
              <a:t>www.hpcsa.co.za/downloads/conduct_ethics/rules/confidentiality_protecting_providing_info.pdf</a:t>
            </a:r>
            <a:r>
              <a:rPr lang="en-GB" sz="1400" dirty="0" smtClean="0"/>
              <a:t> </a:t>
            </a:r>
            <a:endParaRPr lang="en-GB" sz="1400" dirty="0"/>
          </a:p>
        </p:txBody>
      </p:sp>
    </p:spTree>
    <p:extLst>
      <p:ext uri="{BB962C8B-B14F-4D97-AF65-F5344CB8AC3E}">
        <p14:creationId xmlns:p14="http://schemas.microsoft.com/office/powerpoint/2010/main" val="1395248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Data in biomedical sciences</a:t>
            </a:r>
            <a:endParaRPr lang="en-GB" sz="3600" dirty="0"/>
          </a:p>
        </p:txBody>
      </p:sp>
      <p:sp>
        <p:nvSpPr>
          <p:cNvPr id="4" name="Textfeld 3"/>
          <p:cNvSpPr txBox="1"/>
          <p:nvPr/>
        </p:nvSpPr>
        <p:spPr>
          <a:xfrm>
            <a:off x="395536" y="6237312"/>
            <a:ext cx="8568951" cy="523220"/>
          </a:xfrm>
          <a:prstGeom prst="rect">
            <a:avLst/>
          </a:prstGeom>
          <a:solidFill>
            <a:srgbClr val="FFFFCC"/>
          </a:solidFill>
        </p:spPr>
        <p:txBody>
          <a:bodyPr wrap="square" rtlCol="0">
            <a:spAutoFit/>
          </a:bodyPr>
          <a:lstStyle>
            <a:defPPr>
              <a:defRPr lang="en-US"/>
            </a:defPPr>
            <a:lvl1pPr>
              <a:defRPr sz="2800" b="1">
                <a:solidFill>
                  <a:srgbClr val="C00000"/>
                </a:solidFill>
              </a:defRPr>
            </a:lvl1pPr>
          </a:lstStyle>
          <a:p>
            <a:r>
              <a:rPr lang="en-GB" dirty="0"/>
              <a:t>What do you think is different </a:t>
            </a:r>
            <a:r>
              <a:rPr lang="en-GB" dirty="0" smtClean="0"/>
              <a:t>compared to clinical data?</a:t>
            </a:r>
            <a:endParaRPr lang="en-GB" dirty="0"/>
          </a:p>
        </p:txBody>
      </p:sp>
      <p:pic>
        <p:nvPicPr>
          <p:cNvPr id="2050" name="Picture 2" descr="Bildergebnis fÃ¼r biomedical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Ã¼r biomedical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485216"/>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Bundesarchiv B 145 Bild-P103769, Berlin, Institut fÃ¼r Leistungsmedizin, Prof. Mellerowic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497713"/>
            <a:ext cx="3686377" cy="27463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f/f2/Lab_mouse_mg_32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1368182" y="4235599"/>
            <a:ext cx="2768951" cy="1845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proteomic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882" y="1370011"/>
            <a:ext cx="2500617" cy="199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95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Goals of the lectures</a:t>
            </a:r>
            <a:endParaRPr lang="en-GB" sz="3600" dirty="0"/>
          </a:p>
        </p:txBody>
      </p:sp>
      <p:sp>
        <p:nvSpPr>
          <p:cNvPr id="2" name="Inhaltsplatzhalter 1"/>
          <p:cNvSpPr>
            <a:spLocks noGrp="1"/>
          </p:cNvSpPr>
          <p:nvPr>
            <p:ph idx="1"/>
          </p:nvPr>
        </p:nvSpPr>
        <p:spPr>
          <a:xfrm>
            <a:off x="323528" y="1340768"/>
            <a:ext cx="8712968" cy="5256584"/>
          </a:xfrm>
        </p:spPr>
        <p:txBody>
          <a:bodyPr>
            <a:noAutofit/>
          </a:bodyPr>
          <a:lstStyle/>
          <a:p>
            <a:r>
              <a:rPr lang="en-GB" dirty="0" smtClean="0"/>
              <a:t>Data management in </a:t>
            </a:r>
            <a:r>
              <a:rPr lang="en-GB" dirty="0"/>
              <a:t>biomedical research and health care</a:t>
            </a:r>
            <a:endParaRPr lang="en-GB" dirty="0" smtClean="0"/>
          </a:p>
          <a:p>
            <a:r>
              <a:rPr lang="en-GB" dirty="0" smtClean="0"/>
              <a:t>Overview </a:t>
            </a:r>
            <a:r>
              <a:rPr lang="en-GB" dirty="0"/>
              <a:t>of the entities of interest </a:t>
            </a:r>
            <a:r>
              <a:rPr lang="en-GB" dirty="0" smtClean="0"/>
              <a:t>this area</a:t>
            </a:r>
          </a:p>
          <a:p>
            <a:r>
              <a:rPr lang="en-GB" dirty="0" smtClean="0"/>
              <a:t>Practice “ontological thinking”</a:t>
            </a:r>
            <a:endParaRPr lang="en-GB" dirty="0"/>
          </a:p>
          <a:p>
            <a:r>
              <a:rPr lang="en-GB" dirty="0" smtClean="0"/>
              <a:t>Catch </a:t>
            </a:r>
            <a:r>
              <a:rPr lang="en-GB" dirty="0"/>
              <a:t>up with previous knowledge on ontology and logic</a:t>
            </a:r>
          </a:p>
          <a:p>
            <a:r>
              <a:rPr lang="en-GB" dirty="0"/>
              <a:t>Discuss specific ontological challenges in this </a:t>
            </a:r>
            <a:r>
              <a:rPr lang="en-GB" dirty="0" smtClean="0"/>
              <a:t>domain</a:t>
            </a:r>
          </a:p>
          <a:p>
            <a:r>
              <a:rPr lang="en-GB" dirty="0" smtClean="0"/>
              <a:t>Distinguish ontologies from other semantic artefacts</a:t>
            </a:r>
            <a:endParaRPr lang="en-GB" dirty="0"/>
          </a:p>
          <a:p>
            <a:pPr marL="0" indent="0">
              <a:buNone/>
            </a:pPr>
            <a:endParaRPr lang="en-GB" dirty="0" smtClean="0"/>
          </a:p>
        </p:txBody>
      </p:sp>
    </p:spTree>
    <p:extLst>
      <p:ext uri="{BB962C8B-B14F-4D97-AF65-F5344CB8AC3E}">
        <p14:creationId xmlns:p14="http://schemas.microsoft.com/office/powerpoint/2010/main" val="3478773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dirty="0" smtClean="0"/>
              <a:t>Experiments require precise documentation</a:t>
            </a:r>
          </a:p>
          <a:p>
            <a:pPr lvl="1"/>
            <a:r>
              <a:rPr lang="en-GB" dirty="0" smtClean="0"/>
              <a:t>Clinical trials use own data acquisition standards and tools</a:t>
            </a:r>
          </a:p>
          <a:p>
            <a:pPr lvl="1"/>
            <a:r>
              <a:rPr lang="en-GB" dirty="0" smtClean="0"/>
              <a:t>Lab experiments increasingly publish not only papers but also datasets</a:t>
            </a:r>
          </a:p>
          <a:p>
            <a:pPr lvl="1"/>
            <a:r>
              <a:rPr lang="en-GB" dirty="0" smtClean="0"/>
              <a:t>Primary source of scientific data peer-reviewed publications</a:t>
            </a:r>
            <a:endParaRPr lang="en-GB" dirty="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Data in biomedical sciences</a:t>
            </a:r>
            <a:endParaRPr lang="en-GB" sz="3600" dirty="0"/>
          </a:p>
        </p:txBody>
      </p:sp>
    </p:spTree>
    <p:extLst>
      <p:ext uri="{BB962C8B-B14F-4D97-AF65-F5344CB8AC3E}">
        <p14:creationId xmlns:p14="http://schemas.microsoft.com/office/powerpoint/2010/main" val="4087804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en-GB"/>
          </a:p>
        </p:txBody>
      </p:sp>
      <p:pic>
        <p:nvPicPr>
          <p:cNvPr id="3" name="Grafik 2"/>
          <p:cNvPicPr>
            <a:picLocks noChangeAspect="1"/>
          </p:cNvPicPr>
          <p:nvPr/>
        </p:nvPicPr>
        <p:blipFill rotWithShape="1">
          <a:blip r:embed="rId2"/>
          <a:srcRect l="14563" r="14958" b="9401"/>
          <a:stretch/>
        </p:blipFill>
        <p:spPr>
          <a:xfrm>
            <a:off x="-180528" y="0"/>
            <a:ext cx="9484554" cy="6857999"/>
          </a:xfrm>
          <a:prstGeom prst="rect">
            <a:avLst/>
          </a:prstGeom>
        </p:spPr>
      </p:pic>
      <p:sp>
        <p:nvSpPr>
          <p:cNvPr id="4" name="Rechteck 3"/>
          <p:cNvSpPr/>
          <p:nvPr/>
        </p:nvSpPr>
        <p:spPr>
          <a:xfrm>
            <a:off x="7524328" y="476672"/>
            <a:ext cx="86409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658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dirty="0" smtClean="0"/>
              <a:t>Experiments require precise documentation</a:t>
            </a:r>
          </a:p>
          <a:p>
            <a:pPr lvl="1"/>
            <a:r>
              <a:rPr lang="en-GB" dirty="0" smtClean="0"/>
              <a:t>Clinical trials use own data acquisition standards and tools</a:t>
            </a:r>
          </a:p>
          <a:p>
            <a:pPr lvl="1"/>
            <a:r>
              <a:rPr lang="en-GB" dirty="0" smtClean="0"/>
              <a:t>Lab experiments increasingly publish not only papers but also datasets</a:t>
            </a:r>
          </a:p>
          <a:p>
            <a:pPr lvl="1"/>
            <a:r>
              <a:rPr lang="en-GB" dirty="0" smtClean="0"/>
              <a:t>Primary source of scientific data peer-reviewed publications</a:t>
            </a:r>
          </a:p>
          <a:p>
            <a:pPr lvl="1"/>
            <a:r>
              <a:rPr lang="en-GB" dirty="0" smtClean="0"/>
              <a:t>On-line available</a:t>
            </a:r>
          </a:p>
          <a:p>
            <a:pPr lvl="2"/>
            <a:r>
              <a:rPr lang="en-GB" dirty="0" smtClean="0"/>
              <a:t>&gt; 25 million abstracts via </a:t>
            </a:r>
            <a:r>
              <a:rPr lang="en-GB" dirty="0" err="1" smtClean="0"/>
              <a:t>Pubmed</a:t>
            </a:r>
            <a:r>
              <a:rPr lang="en-GB" dirty="0" smtClean="0"/>
              <a:t> / MEDLINE</a:t>
            </a:r>
          </a:p>
          <a:p>
            <a:pPr lvl="2"/>
            <a:r>
              <a:rPr lang="en-GB" dirty="0" smtClean="0"/>
              <a:t>Millions of full texts</a:t>
            </a:r>
            <a:endParaRPr lang="en-GB" dirty="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a:t>Data in biomedical sciences</a:t>
            </a:r>
          </a:p>
        </p:txBody>
      </p:sp>
    </p:spTree>
    <p:extLst>
      <p:ext uri="{BB962C8B-B14F-4D97-AF65-F5344CB8AC3E}">
        <p14:creationId xmlns:p14="http://schemas.microsoft.com/office/powerpoint/2010/main" val="3347848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lnSpcReduction="10000"/>
          </a:bodyPr>
          <a:lstStyle/>
          <a:p>
            <a:r>
              <a:rPr lang="en-GB" dirty="0" smtClean="0"/>
              <a:t>Typical questions</a:t>
            </a:r>
          </a:p>
          <a:p>
            <a:pPr lvl="1"/>
            <a:r>
              <a:rPr lang="en-GB" dirty="0" smtClean="0"/>
              <a:t>Which genes / proteins in which organism are related to which biological processes</a:t>
            </a:r>
          </a:p>
          <a:p>
            <a:pPr lvl="1"/>
            <a:r>
              <a:rPr lang="en-GB" dirty="0" smtClean="0"/>
              <a:t>Which </a:t>
            </a:r>
            <a:r>
              <a:rPr lang="en-GB" dirty="0"/>
              <a:t>structure </a:t>
            </a:r>
            <a:r>
              <a:rPr lang="en-GB" dirty="0" smtClean="0"/>
              <a:t>and functions do they have?</a:t>
            </a:r>
          </a:p>
          <a:p>
            <a:pPr lvl="1"/>
            <a:r>
              <a:rPr lang="en-GB" dirty="0" smtClean="0"/>
              <a:t>In which biochemical pathways are they related to which molecules?</a:t>
            </a:r>
          </a:p>
          <a:p>
            <a:pPr lvl="1"/>
            <a:r>
              <a:rPr lang="en-GB" dirty="0" smtClean="0"/>
              <a:t>Which genetic defects are related to which diseases?</a:t>
            </a:r>
          </a:p>
          <a:p>
            <a:pPr lvl="1"/>
            <a:r>
              <a:rPr lang="en-GB" dirty="0" smtClean="0"/>
              <a:t>Structured extracts of publications go into research databases, e.g. </a:t>
            </a:r>
            <a:r>
              <a:rPr lang="en-GB" dirty="0" err="1" smtClean="0"/>
              <a:t>Uniprot</a:t>
            </a:r>
            <a:r>
              <a:rPr lang="en-GB" dirty="0" smtClean="0"/>
              <a:t>, </a:t>
            </a:r>
            <a:r>
              <a:rPr lang="en-GB" dirty="0" err="1" smtClean="0"/>
              <a:t>Ensembl</a:t>
            </a:r>
            <a:r>
              <a:rPr lang="en-GB" dirty="0" smtClean="0"/>
              <a:t>, </a:t>
            </a:r>
            <a:r>
              <a:rPr lang="en-GB" dirty="0" err="1" smtClean="0"/>
              <a:t>Reactome</a:t>
            </a:r>
            <a:endParaRPr lang="en-GB" dirty="0" smtClean="0"/>
          </a:p>
          <a:p>
            <a:pPr lvl="2"/>
            <a:r>
              <a:rPr lang="en-GB" dirty="0" smtClean="0"/>
              <a:t>By the authors</a:t>
            </a:r>
          </a:p>
          <a:p>
            <a:pPr lvl="2"/>
            <a:r>
              <a:rPr lang="en-GB" dirty="0" smtClean="0"/>
              <a:t>By database curators </a:t>
            </a:r>
            <a:endParaRPr lang="en-GB" dirty="0"/>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Biomedical databases</a:t>
            </a:r>
            <a:endParaRPr lang="en-GB" sz="3600" dirty="0"/>
          </a:p>
        </p:txBody>
      </p:sp>
      <p:sp>
        <p:nvSpPr>
          <p:cNvPr id="6" name="Inhaltsplatzhalter 1"/>
          <p:cNvSpPr txBox="1">
            <a:spLocks/>
          </p:cNvSpPr>
          <p:nvPr/>
        </p:nvSpPr>
        <p:spPr>
          <a:xfrm>
            <a:off x="4572000" y="5813648"/>
            <a:ext cx="5536232" cy="17198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A50021"/>
              </a:buClr>
              <a:buFont typeface="Wingdings" pitchFamily="2" charset="2"/>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A50021"/>
              </a:buClr>
              <a:buFont typeface="Wingdings" pitchFamily="2" charset="2"/>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A50021"/>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A50021"/>
              </a:buClr>
              <a:buFont typeface="Wingdings" pitchFamily="2" charset="2"/>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A50021"/>
              </a:buClr>
              <a:buFont typeface="Wingdings" pitchFamily="2" charset="2"/>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By NLP-based algorithms</a:t>
            </a:r>
            <a:endParaRPr lang="en-GB" sz="2400" dirty="0"/>
          </a:p>
        </p:txBody>
      </p:sp>
    </p:spTree>
    <p:extLst>
      <p:ext uri="{BB962C8B-B14F-4D97-AF65-F5344CB8AC3E}">
        <p14:creationId xmlns:p14="http://schemas.microsoft.com/office/powerpoint/2010/main" val="2797710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51520" y="1484784"/>
            <a:ext cx="8712968" cy="4642110"/>
          </a:xfrm>
          <a:prstGeom prst="rect">
            <a:avLst/>
          </a:prstGeom>
        </p:spPr>
      </p:pic>
      <p:sp>
        <p:nvSpPr>
          <p:cNvPr id="4"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err="1" smtClean="0"/>
              <a:t>Uniprot</a:t>
            </a:r>
            <a:r>
              <a:rPr lang="en-GB" sz="3600" dirty="0" smtClean="0"/>
              <a:t>: example record</a:t>
            </a:r>
            <a:endParaRPr lang="en-GB" sz="3600" dirty="0"/>
          </a:p>
        </p:txBody>
      </p:sp>
    </p:spTree>
    <p:extLst>
      <p:ext uri="{BB962C8B-B14F-4D97-AF65-F5344CB8AC3E}">
        <p14:creationId xmlns:p14="http://schemas.microsoft.com/office/powerpoint/2010/main" val="1896425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3528" y="1412776"/>
            <a:ext cx="6802990" cy="5256584"/>
          </a:xfrm>
          <a:prstGeom prst="rect">
            <a:avLst/>
          </a:prstGeom>
        </p:spPr>
      </p:pic>
      <p:sp>
        <p:nvSpPr>
          <p:cNvPr id="4"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err="1" smtClean="0"/>
              <a:t>Uniprot</a:t>
            </a:r>
            <a:r>
              <a:rPr lang="en-GB" sz="3600" dirty="0" smtClean="0"/>
              <a:t>: annotations with Gene Ontology</a:t>
            </a:r>
            <a:endParaRPr lang="en-GB" sz="3600" dirty="0"/>
          </a:p>
        </p:txBody>
      </p:sp>
      <p:sp>
        <p:nvSpPr>
          <p:cNvPr id="5" name="Rechteck 4"/>
          <p:cNvSpPr/>
          <p:nvPr/>
        </p:nvSpPr>
        <p:spPr>
          <a:xfrm>
            <a:off x="5802893" y="2348880"/>
            <a:ext cx="3233603" cy="2985433"/>
          </a:xfrm>
          <a:prstGeom prst="rect">
            <a:avLst/>
          </a:prstGeom>
          <a:solidFill>
            <a:srgbClr val="FFFFCC"/>
          </a:solidFill>
        </p:spPr>
        <p:txBody>
          <a:bodyPr wrap="square">
            <a:spAutoFit/>
          </a:bodyPr>
          <a:lstStyle/>
          <a:p>
            <a:r>
              <a:rPr lang="en-GB" sz="2400" dirty="0">
                <a:solidFill>
                  <a:srgbClr val="C00000"/>
                </a:solidFill>
              </a:rPr>
              <a:t>Explore </a:t>
            </a:r>
            <a:r>
              <a:rPr lang="en-GB" sz="2400" dirty="0" smtClean="0">
                <a:solidFill>
                  <a:srgbClr val="C00000"/>
                </a:solidFill>
              </a:rPr>
              <a:t>biological </a:t>
            </a:r>
          </a:p>
          <a:p>
            <a:r>
              <a:rPr lang="en-GB" sz="2400" dirty="0" smtClean="0">
                <a:solidFill>
                  <a:srgbClr val="C00000"/>
                </a:solidFill>
              </a:rPr>
              <a:t>databases and identify where ontologies are used</a:t>
            </a:r>
          </a:p>
          <a:p>
            <a:r>
              <a:rPr lang="en-GB" sz="2400" dirty="0" err="1" smtClean="0">
                <a:solidFill>
                  <a:srgbClr val="C00000"/>
                </a:solidFill>
              </a:rPr>
              <a:t>Uniprot</a:t>
            </a:r>
            <a:r>
              <a:rPr lang="en-GB" sz="2400" dirty="0" smtClean="0">
                <a:solidFill>
                  <a:srgbClr val="C00000"/>
                </a:solidFill>
              </a:rPr>
              <a:t> (proteins):</a:t>
            </a:r>
            <a:r>
              <a:rPr lang="en-GB" sz="2400" dirty="0" smtClean="0">
                <a:solidFill>
                  <a:srgbClr val="C00000"/>
                </a:solidFill>
                <a:hlinkClick r:id="rId3"/>
              </a:rPr>
              <a:t/>
            </a:r>
            <a:br>
              <a:rPr lang="en-GB" sz="2400" dirty="0" smtClean="0">
                <a:solidFill>
                  <a:srgbClr val="C00000"/>
                </a:solidFill>
                <a:hlinkClick r:id="rId3"/>
              </a:rPr>
            </a:br>
            <a:r>
              <a:rPr lang="en-GB" sz="2000" dirty="0" smtClean="0">
                <a:solidFill>
                  <a:srgbClr val="C00000"/>
                </a:solidFill>
                <a:hlinkClick r:id="rId3"/>
              </a:rPr>
              <a:t>https</a:t>
            </a:r>
            <a:r>
              <a:rPr lang="en-GB" sz="2000" dirty="0">
                <a:solidFill>
                  <a:srgbClr val="C00000"/>
                </a:solidFill>
                <a:hlinkClick r:id="rId3"/>
              </a:rPr>
              <a:t>://</a:t>
            </a:r>
            <a:r>
              <a:rPr lang="en-GB" sz="2000" dirty="0" smtClean="0">
                <a:solidFill>
                  <a:srgbClr val="C00000"/>
                </a:solidFill>
                <a:hlinkClick r:id="rId3"/>
              </a:rPr>
              <a:t>www.uniprot.org</a:t>
            </a:r>
            <a:r>
              <a:rPr lang="en-GB" sz="2000" dirty="0" smtClean="0">
                <a:solidFill>
                  <a:srgbClr val="C00000"/>
                </a:solidFill>
              </a:rPr>
              <a:t> </a:t>
            </a:r>
          </a:p>
          <a:p>
            <a:r>
              <a:rPr lang="en-GB" sz="2400" dirty="0" err="1" smtClean="0">
                <a:solidFill>
                  <a:srgbClr val="C00000"/>
                </a:solidFill>
              </a:rPr>
              <a:t>Reactome</a:t>
            </a:r>
            <a:r>
              <a:rPr lang="en-GB" sz="2400" dirty="0" smtClean="0">
                <a:solidFill>
                  <a:srgbClr val="C00000"/>
                </a:solidFill>
              </a:rPr>
              <a:t> (pathways)</a:t>
            </a:r>
            <a:endParaRPr lang="en-GB" sz="2400" dirty="0">
              <a:solidFill>
                <a:srgbClr val="C00000"/>
              </a:solidFill>
            </a:endParaRPr>
          </a:p>
          <a:p>
            <a:r>
              <a:rPr lang="en-GB" sz="2000" dirty="0">
                <a:solidFill>
                  <a:srgbClr val="C00000"/>
                </a:solidFill>
                <a:hlinkClick r:id="rId4"/>
              </a:rPr>
              <a:t>https://</a:t>
            </a:r>
            <a:r>
              <a:rPr lang="en-GB" sz="2000" dirty="0" smtClean="0">
                <a:solidFill>
                  <a:srgbClr val="C00000"/>
                </a:solidFill>
                <a:hlinkClick r:id="rId4"/>
              </a:rPr>
              <a:t>reactome.org</a:t>
            </a:r>
            <a:r>
              <a:rPr lang="en-GB" sz="2000" dirty="0" smtClean="0">
                <a:solidFill>
                  <a:srgbClr val="C00000"/>
                </a:solidFill>
              </a:rPr>
              <a:t> </a:t>
            </a:r>
            <a:endParaRPr lang="en-GB" sz="2400" dirty="0">
              <a:solidFill>
                <a:srgbClr val="C00000"/>
              </a:solidFill>
            </a:endParaRPr>
          </a:p>
        </p:txBody>
      </p:sp>
    </p:spTree>
    <p:extLst>
      <p:ext uri="{BB962C8B-B14F-4D97-AF65-F5344CB8AC3E}">
        <p14:creationId xmlns:p14="http://schemas.microsoft.com/office/powerpoint/2010/main" val="4247085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smtClean="0"/>
              <a:t>Exercise (I)</a:t>
            </a:r>
            <a:endParaRPr lang="en-GB" dirty="0"/>
          </a:p>
        </p:txBody>
      </p:sp>
      <p:sp>
        <p:nvSpPr>
          <p:cNvPr id="4" name="Inhaltsplatzhalter 3"/>
          <p:cNvSpPr>
            <a:spLocks noGrp="1"/>
          </p:cNvSpPr>
          <p:nvPr>
            <p:ph idx="1"/>
          </p:nvPr>
        </p:nvSpPr>
        <p:spPr/>
        <p:txBody>
          <a:bodyPr>
            <a:normAutofit fontScale="92500" lnSpcReduction="10000"/>
          </a:bodyPr>
          <a:lstStyle/>
          <a:p>
            <a:r>
              <a:rPr lang="en-GB" dirty="0" smtClean="0"/>
              <a:t>Use the following upper-level categories:</a:t>
            </a:r>
            <a:br>
              <a:rPr lang="en-GB" dirty="0" smtClean="0"/>
            </a:br>
            <a:r>
              <a:rPr lang="en-GB" dirty="0" smtClean="0"/>
              <a:t>Material </a:t>
            </a:r>
            <a:r>
              <a:rPr lang="en-GB" dirty="0"/>
              <a:t>entity, immaterial physical entity, quality, </a:t>
            </a:r>
            <a:r>
              <a:rPr lang="en-GB" dirty="0" smtClean="0"/>
              <a:t>role, realizable </a:t>
            </a:r>
            <a:r>
              <a:rPr lang="en-GB" dirty="0"/>
              <a:t>(disposition, function), process, information entity, temporal </a:t>
            </a:r>
            <a:r>
              <a:rPr lang="en-GB" dirty="0" smtClean="0"/>
              <a:t>region</a:t>
            </a:r>
          </a:p>
          <a:p>
            <a:r>
              <a:rPr lang="en-GB" dirty="0" smtClean="0"/>
              <a:t>Try to relate biomedical terms to these categories</a:t>
            </a:r>
          </a:p>
          <a:p>
            <a:r>
              <a:rPr lang="en-GB" dirty="0" smtClean="0"/>
              <a:t>Decide whether they denote subclasses or instances (individuals)</a:t>
            </a:r>
          </a:p>
          <a:p>
            <a:r>
              <a:rPr lang="en-GB" dirty="0" smtClean="0"/>
              <a:t>Discuss </a:t>
            </a:r>
            <a:r>
              <a:rPr lang="en-GB" dirty="0"/>
              <a:t>additional aspects like granularity and </a:t>
            </a:r>
            <a:r>
              <a:rPr lang="en-GB" dirty="0" smtClean="0"/>
              <a:t>cardinality	</a:t>
            </a:r>
            <a:endParaRPr lang="en-GB" sz="2400" dirty="0"/>
          </a:p>
          <a:p>
            <a:r>
              <a:rPr lang="en-GB" dirty="0" smtClean="0"/>
              <a:t>Are there conflicting categorizations? </a:t>
            </a:r>
            <a:r>
              <a:rPr lang="en-GB" dirty="0"/>
              <a:t/>
            </a:r>
            <a:br>
              <a:rPr lang="en-GB" dirty="0"/>
            </a:br>
            <a:endParaRPr lang="en-GB" dirty="0"/>
          </a:p>
        </p:txBody>
      </p:sp>
    </p:spTree>
    <p:extLst>
      <p:ext uri="{BB962C8B-B14F-4D97-AF65-F5344CB8AC3E}">
        <p14:creationId xmlns:p14="http://schemas.microsoft.com/office/powerpoint/2010/main" val="1026839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smtClean="0"/>
              <a:t>Exercise (II)</a:t>
            </a:r>
            <a:endParaRPr lang="en-GB" dirty="0"/>
          </a:p>
        </p:txBody>
      </p:sp>
      <p:sp>
        <p:nvSpPr>
          <p:cNvPr id="4" name="Inhaltsplatzhalter 3"/>
          <p:cNvSpPr>
            <a:spLocks noGrp="1"/>
          </p:cNvSpPr>
          <p:nvPr>
            <p:ph idx="1"/>
          </p:nvPr>
        </p:nvSpPr>
        <p:spPr/>
        <p:txBody>
          <a:bodyPr>
            <a:normAutofit fontScale="92500" lnSpcReduction="10000"/>
          </a:bodyPr>
          <a:lstStyle/>
          <a:p>
            <a:pPr marL="342900" lvl="1" indent="-342900"/>
            <a:r>
              <a:rPr lang="en-GB" dirty="0" smtClean="0"/>
              <a:t>Sample terms:</a:t>
            </a:r>
            <a:br>
              <a:rPr lang="en-GB" dirty="0" smtClean="0"/>
            </a:br>
            <a:r>
              <a:rPr lang="en-GB" dirty="0"/>
              <a:t>“cranial cavity”, “aspirin”, “road traffic accident”, “liver function”, “headache”, “social security number”, “mouse embryo”, “blood”, “carbon atom“ , “red”, “persecutory delusion”, “Groote Schuur Hospital”, “nurse”, “American College of Rheumatology recommendations for the treatment of early rheumatoid arthritis”, “death”, “acute”, “tooth extraction”, “species homo sapiens”, “39.9°C”, “Ibuprofen 300 mg Capsule”, “admission diagnosis”, “tonsillectomy”, “World Health Organisation”, “malaria”, “gunshot injury”, “DNA”, “phenotype”, “Gene”, “colon cancer”, “life”, “insulin”, “hospital”, “white blood cell”, “body mass (in kg)”, “risk of breast cancer”, “patient”</a:t>
            </a:r>
            <a:endParaRPr lang="en-GB" sz="2400" dirty="0"/>
          </a:p>
          <a:p>
            <a:endParaRPr lang="en-GB" dirty="0" smtClean="0"/>
          </a:p>
        </p:txBody>
      </p:sp>
    </p:spTree>
    <p:extLst>
      <p:ext uri="{BB962C8B-B14F-4D97-AF65-F5344CB8AC3E}">
        <p14:creationId xmlns:p14="http://schemas.microsoft.com/office/powerpoint/2010/main" val="1745753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Biomedical entities walkthrough</a:t>
            </a:r>
            <a:endParaRPr lang="en-GB" dirty="0"/>
          </a:p>
        </p:txBody>
      </p:sp>
      <p:sp>
        <p:nvSpPr>
          <p:cNvPr id="3" name="Inhaltsplatzhalter 2"/>
          <p:cNvSpPr>
            <a:spLocks noGrp="1"/>
          </p:cNvSpPr>
          <p:nvPr>
            <p:ph idx="1"/>
          </p:nvPr>
        </p:nvSpPr>
        <p:spPr/>
        <p:txBody>
          <a:bodyPr/>
          <a:lstStyle/>
          <a:p>
            <a:r>
              <a:rPr lang="en-GB" dirty="0" smtClean="0"/>
              <a:t>Ontological analysis:</a:t>
            </a:r>
          </a:p>
          <a:p>
            <a:pPr lvl="1"/>
            <a:r>
              <a:rPr lang="en-GB" dirty="0" smtClean="0"/>
              <a:t>Inventory of middle level classes</a:t>
            </a:r>
            <a:r>
              <a:rPr lang="en-GB" dirty="0"/>
              <a:t> ?</a:t>
            </a:r>
            <a:endParaRPr lang="en-GB" dirty="0" smtClean="0"/>
          </a:p>
          <a:p>
            <a:pPr lvl="1"/>
            <a:r>
              <a:rPr lang="en-GB" dirty="0" smtClean="0"/>
              <a:t>Categorization: upper level classes</a:t>
            </a:r>
            <a:r>
              <a:rPr lang="en-GB" dirty="0"/>
              <a:t> ?</a:t>
            </a:r>
            <a:endParaRPr lang="en-GB" dirty="0" smtClean="0"/>
          </a:p>
          <a:p>
            <a:pPr lvl="1"/>
            <a:r>
              <a:rPr lang="en-GB" dirty="0" smtClean="0"/>
              <a:t>Properties: what do they have in common?	</a:t>
            </a:r>
          </a:p>
          <a:p>
            <a:pPr lvl="1"/>
            <a:r>
              <a:rPr lang="en-GB" dirty="0" smtClean="0"/>
              <a:t>Relations: how can they be related?</a:t>
            </a:r>
          </a:p>
          <a:p>
            <a:pPr lvl="1"/>
            <a:endParaRPr lang="en-GB" dirty="0"/>
          </a:p>
        </p:txBody>
      </p:sp>
    </p:spTree>
    <p:extLst>
      <p:ext uri="{BB962C8B-B14F-4D97-AF65-F5344CB8AC3E}">
        <p14:creationId xmlns:p14="http://schemas.microsoft.com/office/powerpoint/2010/main" val="403299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a:t>Material entities and immaterial </a:t>
            </a:r>
            <a:r>
              <a:rPr lang="en-GB" dirty="0" smtClean="0"/>
              <a:t>spaces (I)</a:t>
            </a:r>
            <a:endParaRPr lang="en-GB" dirty="0"/>
          </a:p>
        </p:txBody>
      </p:sp>
      <p:sp>
        <p:nvSpPr>
          <p:cNvPr id="5" name="Inhaltsplatzhalter 4"/>
          <p:cNvSpPr>
            <a:spLocks noGrp="1"/>
          </p:cNvSpPr>
          <p:nvPr>
            <p:ph idx="1"/>
          </p:nvPr>
        </p:nvSpPr>
        <p:spPr/>
        <p:txBody>
          <a:bodyPr>
            <a:normAutofit lnSpcReduction="10000"/>
          </a:bodyPr>
          <a:lstStyle/>
          <a:p>
            <a:r>
              <a:rPr lang="en-GB" dirty="0" smtClean="0"/>
              <a:t>By increasing cardinality:</a:t>
            </a:r>
          </a:p>
          <a:p>
            <a:pPr lvl="2"/>
            <a:r>
              <a:rPr lang="en-GB" dirty="0"/>
              <a:t>Atoms, ions, small molecules, e.g. Calcium, Glucose</a:t>
            </a:r>
            <a:endParaRPr lang="en-GB" sz="2000" dirty="0"/>
          </a:p>
          <a:p>
            <a:pPr lvl="2"/>
            <a:r>
              <a:rPr lang="en-GB" dirty="0"/>
              <a:t>Macromolecules, e.g. proteins, nucleic acids (RNA, DNA)</a:t>
            </a:r>
            <a:endParaRPr lang="en-GB" sz="2000" dirty="0"/>
          </a:p>
          <a:p>
            <a:pPr lvl="2"/>
            <a:r>
              <a:rPr lang="en-GB" dirty="0"/>
              <a:t>Parts of macromolecules, e.g. gene sequences, protein sequences</a:t>
            </a:r>
            <a:endParaRPr lang="en-GB" sz="2000" dirty="0"/>
          </a:p>
          <a:p>
            <a:pPr lvl="2"/>
            <a:r>
              <a:rPr lang="en-GB" dirty="0"/>
              <a:t>Molecule complexes, e.g. chromatin, chromosomes </a:t>
            </a:r>
            <a:endParaRPr lang="en-GB" sz="2000" dirty="0"/>
          </a:p>
          <a:p>
            <a:pPr lvl="2"/>
            <a:r>
              <a:rPr lang="en-GB" dirty="0"/>
              <a:t>Cells, cell components and intracellular spaces, e.g. white blood cell, mitochondrion, cell nucleus, cell membrane, intracellular space.  </a:t>
            </a:r>
            <a:endParaRPr lang="en-GB" sz="2000" dirty="0"/>
          </a:p>
          <a:p>
            <a:pPr lvl="2"/>
            <a:r>
              <a:rPr lang="en-GB" dirty="0"/>
              <a:t>Anatomical entities: tissues, organ parts, organs, organ systems</a:t>
            </a:r>
            <a:endParaRPr lang="en-GB" sz="2000" dirty="0"/>
          </a:p>
          <a:p>
            <a:pPr lvl="2"/>
            <a:r>
              <a:rPr lang="en-GB" dirty="0"/>
              <a:t>Organisms, unicellular (e.g. bacteria), multicellular</a:t>
            </a:r>
            <a:endParaRPr lang="en-GB" sz="2000" dirty="0"/>
          </a:p>
          <a:p>
            <a:pPr lvl="2"/>
            <a:r>
              <a:rPr lang="en-GB" dirty="0"/>
              <a:t>Populations, cohorts</a:t>
            </a:r>
            <a:endParaRPr lang="en-GB" sz="2000" dirty="0"/>
          </a:p>
          <a:p>
            <a:pPr lvl="1"/>
            <a:endParaRPr lang="en-GB" dirty="0"/>
          </a:p>
        </p:txBody>
      </p:sp>
    </p:spTree>
    <p:extLst>
      <p:ext uri="{BB962C8B-B14F-4D97-AF65-F5344CB8AC3E}">
        <p14:creationId xmlns:p14="http://schemas.microsoft.com/office/powerpoint/2010/main" val="3672383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The scope: biomedical research &amp; health care </a:t>
            </a:r>
            <a:endParaRPr lang="en-GB" sz="3600" dirty="0"/>
          </a:p>
        </p:txBody>
      </p:sp>
      <p:sp>
        <p:nvSpPr>
          <p:cNvPr id="2" name="Inhaltsplatzhalter 1"/>
          <p:cNvSpPr>
            <a:spLocks noGrp="1"/>
          </p:cNvSpPr>
          <p:nvPr>
            <p:ph idx="1"/>
          </p:nvPr>
        </p:nvSpPr>
        <p:spPr>
          <a:xfrm>
            <a:off x="323528" y="1412776"/>
            <a:ext cx="8712968" cy="5256584"/>
          </a:xfrm>
        </p:spPr>
        <p:txBody>
          <a:bodyPr>
            <a:normAutofit lnSpcReduction="10000"/>
          </a:bodyPr>
          <a:lstStyle/>
          <a:p>
            <a:r>
              <a:rPr lang="en-GB" dirty="0" smtClean="0"/>
              <a:t>Health</a:t>
            </a:r>
          </a:p>
          <a:p>
            <a:pPr lvl="1"/>
            <a:r>
              <a:rPr lang="en-GB" dirty="0" smtClean="0"/>
              <a:t>Crucial resource for well being </a:t>
            </a:r>
          </a:p>
          <a:p>
            <a:pPr lvl="1"/>
            <a:r>
              <a:rPr lang="en-GB" dirty="0" smtClean="0"/>
              <a:t>More than absence of disease</a:t>
            </a:r>
          </a:p>
          <a:p>
            <a:r>
              <a:rPr lang="en-GB" dirty="0" smtClean="0"/>
              <a:t>Health care / medicine:</a:t>
            </a:r>
          </a:p>
          <a:p>
            <a:pPr lvl="1"/>
            <a:r>
              <a:rPr lang="en-GB" dirty="0" smtClean="0"/>
              <a:t>one of the world's largest and fastest-growing industries</a:t>
            </a:r>
          </a:p>
          <a:p>
            <a:pPr lvl="1"/>
            <a:r>
              <a:rPr lang="en-GB" dirty="0" smtClean="0"/>
              <a:t>&gt; 10 percent GDP of most developed countries</a:t>
            </a:r>
          </a:p>
          <a:p>
            <a:r>
              <a:rPr lang="en-GB" dirty="0" smtClean="0"/>
              <a:t>Beyond care: </a:t>
            </a:r>
          </a:p>
          <a:p>
            <a:pPr lvl="1"/>
            <a:r>
              <a:rPr lang="en-GB" dirty="0" smtClean="0"/>
              <a:t>health involves all aspects of life, e.g. diet, exercise, occupational safety</a:t>
            </a:r>
          </a:p>
          <a:p>
            <a:r>
              <a:rPr lang="en-GB" dirty="0" smtClean="0"/>
              <a:t>Beyond humans: veterinary medicine</a:t>
            </a:r>
          </a:p>
          <a:p>
            <a:endParaRPr lang="en-GB" dirty="0" smtClean="0"/>
          </a:p>
        </p:txBody>
      </p:sp>
    </p:spTree>
    <p:extLst>
      <p:ext uri="{BB962C8B-B14F-4D97-AF65-F5344CB8AC3E}">
        <p14:creationId xmlns:p14="http://schemas.microsoft.com/office/powerpoint/2010/main" val="561110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a:t>Material entities and immaterial </a:t>
            </a:r>
            <a:r>
              <a:rPr lang="en-GB" dirty="0" smtClean="0"/>
              <a:t>spaces (II)</a:t>
            </a:r>
            <a:endParaRPr lang="en-GB" dirty="0"/>
          </a:p>
        </p:txBody>
      </p:sp>
      <p:sp>
        <p:nvSpPr>
          <p:cNvPr id="5" name="Inhaltsplatzhalter 4"/>
          <p:cNvSpPr>
            <a:spLocks noGrp="1"/>
          </p:cNvSpPr>
          <p:nvPr>
            <p:ph idx="1"/>
          </p:nvPr>
        </p:nvSpPr>
        <p:spPr/>
        <p:txBody>
          <a:bodyPr>
            <a:normAutofit/>
          </a:bodyPr>
          <a:lstStyle/>
          <a:p>
            <a:pPr marL="342900" lvl="1" indent="-342900"/>
            <a:r>
              <a:rPr lang="en-GB" dirty="0"/>
              <a:t>Non-biological material entities of biomedical </a:t>
            </a:r>
            <a:r>
              <a:rPr lang="en-GB" dirty="0" smtClean="0"/>
              <a:t>interest:</a:t>
            </a:r>
          </a:p>
          <a:p>
            <a:pPr lvl="2"/>
            <a:r>
              <a:rPr lang="en-GB" dirty="0"/>
              <a:t>Synthesised molecules (drugs)</a:t>
            </a:r>
          </a:p>
          <a:p>
            <a:pPr lvl="2"/>
            <a:r>
              <a:rPr lang="en-GB" dirty="0"/>
              <a:t>Lab devices</a:t>
            </a:r>
          </a:p>
          <a:p>
            <a:pPr lvl="2"/>
            <a:r>
              <a:rPr lang="en-GB" dirty="0"/>
              <a:t>Medical devices, implants</a:t>
            </a:r>
          </a:p>
          <a:p>
            <a:pPr lvl="2"/>
            <a:r>
              <a:rPr lang="en-GB" dirty="0"/>
              <a:t>Medical equipment, vehicles, buildings etc</a:t>
            </a:r>
            <a:r>
              <a:rPr lang="en-GB" dirty="0" smtClean="0"/>
              <a:t>.</a:t>
            </a:r>
          </a:p>
          <a:p>
            <a:pPr lvl="1"/>
            <a:r>
              <a:rPr lang="en-GB" dirty="0"/>
              <a:t>Non-material physical entities</a:t>
            </a:r>
            <a:endParaRPr lang="en-GB" sz="2400" dirty="0"/>
          </a:p>
          <a:p>
            <a:pPr lvl="2"/>
            <a:r>
              <a:rPr lang="en-GB" dirty="0"/>
              <a:t>Geographical region</a:t>
            </a:r>
            <a:endParaRPr lang="en-GB" sz="2000" dirty="0"/>
          </a:p>
          <a:p>
            <a:pPr lvl="2"/>
            <a:r>
              <a:rPr lang="en-GB" dirty="0"/>
              <a:t>Habitat</a:t>
            </a:r>
            <a:endParaRPr lang="en-GB" sz="2000" dirty="0"/>
          </a:p>
          <a:p>
            <a:pPr lvl="2"/>
            <a:endParaRPr lang="en-GB" dirty="0"/>
          </a:p>
          <a:p>
            <a:pPr marL="457200" lvl="1" indent="0">
              <a:buNone/>
            </a:pPr>
            <a:endParaRPr lang="en-GB" dirty="0"/>
          </a:p>
        </p:txBody>
      </p:sp>
    </p:spTree>
    <p:extLst>
      <p:ext uri="{BB962C8B-B14F-4D97-AF65-F5344CB8AC3E}">
        <p14:creationId xmlns:p14="http://schemas.microsoft.com/office/powerpoint/2010/main" val="63428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a:t>Material entities and immaterial </a:t>
            </a:r>
            <a:r>
              <a:rPr lang="en-GB" dirty="0" smtClean="0"/>
              <a:t>spaces (III)</a:t>
            </a:r>
            <a:endParaRPr lang="en-GB" dirty="0"/>
          </a:p>
        </p:txBody>
      </p:sp>
      <p:sp>
        <p:nvSpPr>
          <p:cNvPr id="5" name="Inhaltsplatzhalter 4"/>
          <p:cNvSpPr>
            <a:spLocks noGrp="1"/>
          </p:cNvSpPr>
          <p:nvPr>
            <p:ph idx="1"/>
          </p:nvPr>
        </p:nvSpPr>
        <p:spPr/>
        <p:txBody>
          <a:bodyPr>
            <a:normAutofit/>
          </a:bodyPr>
          <a:lstStyle/>
          <a:p>
            <a:pPr marL="342900" lvl="1" indent="-342900"/>
            <a:r>
              <a:rPr lang="en-GB" dirty="0" smtClean="0"/>
              <a:t>Other aspects</a:t>
            </a:r>
          </a:p>
          <a:p>
            <a:pPr lvl="2"/>
            <a:r>
              <a:rPr lang="en-GB" dirty="0" err="1"/>
              <a:t>Homomericity</a:t>
            </a:r>
            <a:r>
              <a:rPr lang="en-GB" dirty="0"/>
              <a:t>: part is of the same type: amount of water, amount of brain tissue etc. </a:t>
            </a:r>
            <a:endParaRPr lang="en-GB" sz="2000" dirty="0"/>
          </a:p>
          <a:p>
            <a:pPr lvl="2"/>
            <a:r>
              <a:rPr lang="en-GB" dirty="0"/>
              <a:t>Single objects vs. collections of same object, e.g. aspirin molecule, vs. amounts of aspirin molecules  - but distinct from aspirin tablet! </a:t>
            </a:r>
            <a:endParaRPr lang="en-GB" sz="2000" dirty="0"/>
          </a:p>
          <a:p>
            <a:pPr lvl="2"/>
            <a:r>
              <a:rPr lang="en-GB" dirty="0"/>
              <a:t>Monomers vs. polymers: example carbohydrates, nucleic acids, proteins  </a:t>
            </a:r>
            <a:endParaRPr lang="en-GB" sz="2000" dirty="0"/>
          </a:p>
          <a:p>
            <a:pPr marL="0" lvl="1" indent="0">
              <a:buNone/>
            </a:pPr>
            <a:endParaRPr lang="en-GB" sz="2000" dirty="0"/>
          </a:p>
          <a:p>
            <a:pPr lvl="2"/>
            <a:endParaRPr lang="en-GB" dirty="0"/>
          </a:p>
          <a:p>
            <a:pPr marL="457200" lvl="1" indent="0">
              <a:buNone/>
            </a:pPr>
            <a:endParaRPr lang="en-GB" dirty="0"/>
          </a:p>
        </p:txBody>
      </p:sp>
      <p:sp>
        <p:nvSpPr>
          <p:cNvPr id="6" name="Textfeld 5"/>
          <p:cNvSpPr txBox="1"/>
          <p:nvPr/>
        </p:nvSpPr>
        <p:spPr>
          <a:xfrm>
            <a:off x="323528" y="6125234"/>
            <a:ext cx="8640960" cy="523220"/>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this kind of entities ?</a:t>
            </a:r>
            <a:endParaRPr lang="en-GB" sz="2800" b="1" dirty="0">
              <a:solidFill>
                <a:srgbClr val="C00000"/>
              </a:solidFill>
            </a:endParaRPr>
          </a:p>
        </p:txBody>
      </p:sp>
    </p:spTree>
    <p:extLst>
      <p:ext uri="{BB962C8B-B14F-4D97-AF65-F5344CB8AC3E}">
        <p14:creationId xmlns:p14="http://schemas.microsoft.com/office/powerpoint/2010/main" val="268516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Processual entities (I) </a:t>
            </a:r>
            <a:endParaRPr lang="en-GB" dirty="0"/>
          </a:p>
        </p:txBody>
      </p:sp>
      <p:sp>
        <p:nvSpPr>
          <p:cNvPr id="3" name="Inhaltsplatzhalter 2"/>
          <p:cNvSpPr>
            <a:spLocks noGrp="1"/>
          </p:cNvSpPr>
          <p:nvPr>
            <p:ph idx="1"/>
          </p:nvPr>
        </p:nvSpPr>
        <p:spPr/>
        <p:txBody>
          <a:bodyPr>
            <a:normAutofit/>
          </a:bodyPr>
          <a:lstStyle/>
          <a:p>
            <a:r>
              <a:rPr lang="en-GB" dirty="0" smtClean="0"/>
              <a:t>At level below organisms</a:t>
            </a:r>
          </a:p>
          <a:p>
            <a:pPr lvl="1"/>
            <a:r>
              <a:rPr lang="en-GB" dirty="0" smtClean="0"/>
              <a:t>At molecular level: modification, transport, signal transmission, regulation of activities, e.g. gene regulation, control of transcription</a:t>
            </a:r>
            <a:endParaRPr lang="en-GB" sz="2400" dirty="0" smtClean="0"/>
          </a:p>
          <a:p>
            <a:pPr lvl="1"/>
            <a:r>
              <a:rPr lang="en-GB" dirty="0" smtClean="0"/>
              <a:t>At cellular level: mitosis, meiosis, cell death, propagation of impulses through nerves,… </a:t>
            </a:r>
            <a:endParaRPr lang="en-GB" sz="2400" dirty="0" smtClean="0"/>
          </a:p>
          <a:p>
            <a:pPr lvl="1"/>
            <a:r>
              <a:rPr lang="en-GB" dirty="0" smtClean="0"/>
              <a:t>At tissue level: immune processes</a:t>
            </a:r>
            <a:endParaRPr lang="en-GB" sz="2400" dirty="0" smtClean="0"/>
          </a:p>
          <a:p>
            <a:pPr lvl="1"/>
            <a:r>
              <a:rPr lang="en-GB" dirty="0" smtClean="0"/>
              <a:t>At level of organs and organ systems: motion, circulation, neuromuscular processes, digestion, respiration, wound healing , …</a:t>
            </a:r>
            <a:endParaRPr lang="en-GB" sz="2400" dirty="0" smtClean="0"/>
          </a:p>
          <a:p>
            <a:endParaRPr lang="en-GB" dirty="0"/>
          </a:p>
        </p:txBody>
      </p:sp>
    </p:spTree>
    <p:extLst>
      <p:ext uri="{BB962C8B-B14F-4D97-AF65-F5344CB8AC3E}">
        <p14:creationId xmlns:p14="http://schemas.microsoft.com/office/powerpoint/2010/main" val="33015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Processual entities (II) </a:t>
            </a:r>
            <a:endParaRPr lang="en-GB" dirty="0"/>
          </a:p>
        </p:txBody>
      </p:sp>
      <p:sp>
        <p:nvSpPr>
          <p:cNvPr id="3" name="Inhaltsplatzhalter 2"/>
          <p:cNvSpPr>
            <a:spLocks noGrp="1"/>
          </p:cNvSpPr>
          <p:nvPr>
            <p:ph idx="1"/>
          </p:nvPr>
        </p:nvSpPr>
        <p:spPr/>
        <p:txBody>
          <a:bodyPr>
            <a:normAutofit/>
          </a:bodyPr>
          <a:lstStyle/>
          <a:p>
            <a:r>
              <a:rPr lang="en-GB" dirty="0" smtClean="0"/>
              <a:t>With </a:t>
            </a:r>
            <a:r>
              <a:rPr lang="en-GB" dirty="0"/>
              <a:t>human agents on biological objects</a:t>
            </a:r>
            <a:r>
              <a:rPr lang="en-GB" dirty="0" smtClean="0"/>
              <a:t>:</a:t>
            </a:r>
          </a:p>
          <a:p>
            <a:pPr lvl="1"/>
            <a:r>
              <a:rPr lang="en-GB" dirty="0" smtClean="0"/>
              <a:t> </a:t>
            </a:r>
            <a:r>
              <a:rPr lang="en-GB" dirty="0"/>
              <a:t>laboratory processes, omics analyses</a:t>
            </a:r>
            <a:endParaRPr lang="en-GB" sz="2400" dirty="0"/>
          </a:p>
          <a:p>
            <a:pPr lvl="1"/>
            <a:r>
              <a:rPr lang="en-GB" dirty="0" smtClean="0"/>
              <a:t>Therapeutic interventions, </a:t>
            </a:r>
            <a:r>
              <a:rPr lang="en-GB" dirty="0"/>
              <a:t>diagnostic interventions, observing, interpreting, documenting, diagnosing, prescribing drugs, therapies</a:t>
            </a:r>
            <a:endParaRPr lang="en-GB" sz="2400" dirty="0"/>
          </a:p>
          <a:p>
            <a:pPr lvl="1"/>
            <a:r>
              <a:rPr lang="en-GB" dirty="0"/>
              <a:t>Health system processes: admission, discharge, billing, reimbursement, training, certification ,…</a:t>
            </a:r>
            <a:endParaRPr lang="en-GB" sz="2400" dirty="0"/>
          </a:p>
          <a:p>
            <a:pPr lvl="1"/>
            <a:r>
              <a:rPr lang="en-GB" dirty="0" smtClean="0"/>
              <a:t>Lifestyle, physical exercise</a:t>
            </a:r>
            <a:endParaRPr lang="en-GB" sz="2400" dirty="0"/>
          </a:p>
          <a:p>
            <a:endParaRPr lang="en-GB" dirty="0"/>
          </a:p>
        </p:txBody>
      </p:sp>
      <p:sp>
        <p:nvSpPr>
          <p:cNvPr id="4" name="Textfeld 3"/>
          <p:cNvSpPr txBox="1"/>
          <p:nvPr/>
        </p:nvSpPr>
        <p:spPr>
          <a:xfrm>
            <a:off x="323528" y="6125234"/>
            <a:ext cx="8640960" cy="523220"/>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processual entities ?</a:t>
            </a:r>
            <a:endParaRPr lang="en-GB" sz="2800" b="1" dirty="0">
              <a:solidFill>
                <a:srgbClr val="C00000"/>
              </a:solidFill>
            </a:endParaRPr>
          </a:p>
        </p:txBody>
      </p:sp>
    </p:spTree>
    <p:extLst>
      <p:ext uri="{BB962C8B-B14F-4D97-AF65-F5344CB8AC3E}">
        <p14:creationId xmlns:p14="http://schemas.microsoft.com/office/powerpoint/2010/main" val="3204359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Realisables</a:t>
            </a:r>
            <a:endParaRPr lang="en-GB" dirty="0"/>
          </a:p>
        </p:txBody>
      </p:sp>
      <p:sp>
        <p:nvSpPr>
          <p:cNvPr id="3" name="Inhaltsplatzhalter 2"/>
          <p:cNvSpPr>
            <a:spLocks noGrp="1"/>
          </p:cNvSpPr>
          <p:nvPr>
            <p:ph idx="1"/>
          </p:nvPr>
        </p:nvSpPr>
        <p:spPr>
          <a:xfrm>
            <a:off x="323528" y="1412776"/>
            <a:ext cx="8496944" cy="4176464"/>
          </a:xfrm>
        </p:spPr>
        <p:txBody>
          <a:bodyPr>
            <a:normAutofit fontScale="85000" lnSpcReduction="20000"/>
          </a:bodyPr>
          <a:lstStyle/>
          <a:p>
            <a:r>
              <a:rPr lang="en-GB" dirty="0" smtClean="0"/>
              <a:t>Realisables exist even if not realised. </a:t>
            </a:r>
          </a:p>
          <a:p>
            <a:pPr lvl="1"/>
            <a:r>
              <a:rPr lang="en-GB" dirty="0"/>
              <a:t>Ability to interact on a molecular level</a:t>
            </a:r>
          </a:p>
          <a:p>
            <a:pPr lvl="1"/>
            <a:r>
              <a:rPr lang="en-GB" dirty="0"/>
              <a:t>Ability to perform </a:t>
            </a:r>
            <a:r>
              <a:rPr lang="en-GB" dirty="0" smtClean="0"/>
              <a:t>cell division</a:t>
            </a:r>
            <a:endParaRPr lang="en-GB" dirty="0"/>
          </a:p>
          <a:p>
            <a:pPr lvl="1"/>
            <a:r>
              <a:rPr lang="en-GB" dirty="0"/>
              <a:t>Ability to kill pathogens</a:t>
            </a:r>
          </a:p>
          <a:p>
            <a:pPr lvl="1"/>
            <a:r>
              <a:rPr lang="en-GB" dirty="0" smtClean="0"/>
              <a:t>Ability </a:t>
            </a:r>
            <a:r>
              <a:rPr lang="en-GB" dirty="0"/>
              <a:t>to explode</a:t>
            </a:r>
          </a:p>
          <a:p>
            <a:pPr lvl="1"/>
            <a:r>
              <a:rPr lang="en-GB" dirty="0" smtClean="0"/>
              <a:t>Disposition </a:t>
            </a:r>
            <a:r>
              <a:rPr lang="en-GB" dirty="0"/>
              <a:t>of a bone to break</a:t>
            </a:r>
          </a:p>
          <a:p>
            <a:pPr lvl="1"/>
            <a:r>
              <a:rPr lang="en-GB" dirty="0" smtClean="0"/>
              <a:t>Reproductive function</a:t>
            </a:r>
            <a:endParaRPr lang="en-GB" dirty="0"/>
          </a:p>
          <a:p>
            <a:pPr lvl="1"/>
            <a:r>
              <a:rPr lang="en-GB" dirty="0" smtClean="0"/>
              <a:t>Function </a:t>
            </a:r>
            <a:r>
              <a:rPr lang="en-GB" dirty="0"/>
              <a:t>of pumping blood</a:t>
            </a:r>
          </a:p>
          <a:p>
            <a:pPr lvl="1"/>
            <a:r>
              <a:rPr lang="en-GB" dirty="0"/>
              <a:t>Walking function </a:t>
            </a:r>
          </a:p>
          <a:p>
            <a:pPr lvl="1"/>
            <a:r>
              <a:rPr lang="en-GB" dirty="0"/>
              <a:t>Risk of breast </a:t>
            </a:r>
            <a:r>
              <a:rPr lang="en-GB" dirty="0" smtClean="0"/>
              <a:t>cancer</a:t>
            </a:r>
          </a:p>
          <a:p>
            <a:pPr lvl="1"/>
            <a:r>
              <a:rPr lang="en-GB" dirty="0" smtClean="0"/>
              <a:t>Ability to lactate</a:t>
            </a:r>
          </a:p>
          <a:p>
            <a:pPr lvl="1"/>
            <a:endParaRPr lang="en-GB" dirty="0"/>
          </a:p>
          <a:p>
            <a:pPr marL="0" indent="0">
              <a:buNone/>
            </a:pPr>
            <a:endParaRPr lang="en-GB" dirty="0" smtClean="0"/>
          </a:p>
        </p:txBody>
      </p:sp>
      <p:sp>
        <p:nvSpPr>
          <p:cNvPr id="5" name="Textfeld 4"/>
          <p:cNvSpPr txBox="1"/>
          <p:nvPr/>
        </p:nvSpPr>
        <p:spPr>
          <a:xfrm>
            <a:off x="323528" y="5661248"/>
            <a:ext cx="8640960" cy="954107"/>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realisables? How are they related to material objects, how to processes?</a:t>
            </a:r>
            <a:endParaRPr lang="en-GB" sz="2800" b="1" dirty="0">
              <a:solidFill>
                <a:srgbClr val="C00000"/>
              </a:solidFill>
            </a:endParaRPr>
          </a:p>
        </p:txBody>
      </p:sp>
    </p:spTree>
    <p:extLst>
      <p:ext uri="{BB962C8B-B14F-4D97-AF65-F5344CB8AC3E}">
        <p14:creationId xmlns:p14="http://schemas.microsoft.com/office/powerpoint/2010/main" val="4053132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Roles</a:t>
            </a:r>
            <a:endParaRPr lang="en-GB" dirty="0"/>
          </a:p>
        </p:txBody>
      </p:sp>
      <p:sp>
        <p:nvSpPr>
          <p:cNvPr id="3" name="Inhaltsplatzhalter 2"/>
          <p:cNvSpPr>
            <a:spLocks noGrp="1"/>
          </p:cNvSpPr>
          <p:nvPr>
            <p:ph idx="1"/>
          </p:nvPr>
        </p:nvSpPr>
        <p:spPr>
          <a:xfrm>
            <a:off x="323528" y="1412776"/>
            <a:ext cx="8496944" cy="4320480"/>
          </a:xfrm>
        </p:spPr>
        <p:txBody>
          <a:bodyPr>
            <a:normAutofit fontScale="77500" lnSpcReduction="20000"/>
          </a:bodyPr>
          <a:lstStyle/>
          <a:p>
            <a:r>
              <a:rPr lang="en-GB" dirty="0" smtClean="0"/>
              <a:t>The </a:t>
            </a:r>
            <a:r>
              <a:rPr lang="en-GB" dirty="0"/>
              <a:t>role of a solvent </a:t>
            </a:r>
          </a:p>
          <a:p>
            <a:r>
              <a:rPr lang="en-GB" dirty="0" smtClean="0"/>
              <a:t>The </a:t>
            </a:r>
            <a:r>
              <a:rPr lang="en-GB" dirty="0"/>
              <a:t>role of a substrate in a chemical reaction </a:t>
            </a:r>
          </a:p>
          <a:p>
            <a:r>
              <a:rPr lang="en-GB" dirty="0" smtClean="0"/>
              <a:t>The </a:t>
            </a:r>
            <a:r>
              <a:rPr lang="en-GB" dirty="0"/>
              <a:t>role of a patient / of a health professional</a:t>
            </a:r>
          </a:p>
          <a:p>
            <a:r>
              <a:rPr lang="en-GB" dirty="0" smtClean="0"/>
              <a:t>Employer </a:t>
            </a:r>
            <a:r>
              <a:rPr lang="en-GB" dirty="0"/>
              <a:t>/ </a:t>
            </a:r>
            <a:r>
              <a:rPr lang="en-GB" dirty="0" smtClean="0"/>
              <a:t>employee</a:t>
            </a:r>
          </a:p>
          <a:p>
            <a:r>
              <a:rPr lang="en-GB" dirty="0" smtClean="0"/>
              <a:t>Parent, child, sibling,…</a:t>
            </a:r>
          </a:p>
          <a:p>
            <a:r>
              <a:rPr lang="en-GB" dirty="0" smtClean="0"/>
              <a:t>(Social) gender, ethnicity</a:t>
            </a:r>
            <a:endParaRPr lang="en-GB" dirty="0"/>
          </a:p>
          <a:p>
            <a:r>
              <a:rPr lang="en-GB" dirty="0" smtClean="0"/>
              <a:t>The </a:t>
            </a:r>
            <a:r>
              <a:rPr lang="en-GB" dirty="0"/>
              <a:t>role of a predator / prey</a:t>
            </a:r>
          </a:p>
          <a:p>
            <a:r>
              <a:rPr lang="en-GB" dirty="0" smtClean="0"/>
              <a:t>Catalyst</a:t>
            </a:r>
            <a:r>
              <a:rPr lang="en-GB" dirty="0"/>
              <a:t>, enzyme</a:t>
            </a:r>
          </a:p>
          <a:p>
            <a:r>
              <a:rPr lang="en-GB" dirty="0" smtClean="0"/>
              <a:t>Roles </a:t>
            </a:r>
            <a:r>
              <a:rPr lang="en-GB" dirty="0"/>
              <a:t>in processes: active participant / passive participant / input / output</a:t>
            </a:r>
          </a:p>
          <a:p>
            <a:r>
              <a:rPr lang="en-GB" dirty="0" smtClean="0"/>
              <a:t>Food </a:t>
            </a:r>
            <a:r>
              <a:rPr lang="en-GB" dirty="0"/>
              <a:t>as a role of a certain amount of biological matter</a:t>
            </a:r>
          </a:p>
          <a:p>
            <a:endParaRPr lang="en-GB" dirty="0"/>
          </a:p>
        </p:txBody>
      </p:sp>
      <p:sp>
        <p:nvSpPr>
          <p:cNvPr id="4" name="Textfeld 3"/>
          <p:cNvSpPr txBox="1"/>
          <p:nvPr/>
        </p:nvSpPr>
        <p:spPr>
          <a:xfrm>
            <a:off x="323528" y="6074132"/>
            <a:ext cx="8640960" cy="523220"/>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roles?  </a:t>
            </a:r>
            <a:endParaRPr lang="en-GB" sz="2800" b="1" dirty="0">
              <a:solidFill>
                <a:srgbClr val="C00000"/>
              </a:solidFill>
            </a:endParaRPr>
          </a:p>
        </p:txBody>
      </p:sp>
    </p:spTree>
    <p:extLst>
      <p:ext uri="{BB962C8B-B14F-4D97-AF65-F5344CB8AC3E}">
        <p14:creationId xmlns:p14="http://schemas.microsoft.com/office/powerpoint/2010/main" val="228161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Qualities</a:t>
            </a:r>
            <a:endParaRPr lang="en-GB" dirty="0"/>
          </a:p>
        </p:txBody>
      </p:sp>
      <p:sp>
        <p:nvSpPr>
          <p:cNvPr id="3" name="Inhaltsplatzhalter 2"/>
          <p:cNvSpPr>
            <a:spLocks noGrp="1"/>
          </p:cNvSpPr>
          <p:nvPr>
            <p:ph idx="1"/>
          </p:nvPr>
        </p:nvSpPr>
        <p:spPr>
          <a:xfrm>
            <a:off x="323528" y="1412776"/>
            <a:ext cx="8496944" cy="3888432"/>
          </a:xfrm>
        </p:spPr>
        <p:txBody>
          <a:bodyPr>
            <a:normAutofit fontScale="92500" lnSpcReduction="10000"/>
          </a:bodyPr>
          <a:lstStyle/>
          <a:p>
            <a:r>
              <a:rPr lang="en-GB" dirty="0"/>
              <a:t>Physical qualities: weight, mass, electric charge, temperature</a:t>
            </a:r>
            <a:endParaRPr lang="en-GB" sz="2800" dirty="0"/>
          </a:p>
          <a:p>
            <a:r>
              <a:rPr lang="en-GB" dirty="0"/>
              <a:t>Qualities of processes, e.g. evolution of a disease process</a:t>
            </a:r>
            <a:endParaRPr lang="en-GB" sz="2800" dirty="0"/>
          </a:p>
          <a:p>
            <a:r>
              <a:rPr lang="en-GB" dirty="0"/>
              <a:t>Species quality, e.g. being a human, a fish, a mushroom</a:t>
            </a:r>
            <a:endParaRPr lang="en-GB" sz="2800" dirty="0"/>
          </a:p>
          <a:p>
            <a:r>
              <a:rPr lang="en-GB" dirty="0"/>
              <a:t>Canonicity, i.e. normal / abnormal, pathologic </a:t>
            </a:r>
            <a:endParaRPr lang="en-GB" sz="2800" dirty="0"/>
          </a:p>
          <a:p>
            <a:r>
              <a:rPr lang="en-GB" dirty="0" smtClean="0"/>
              <a:t>Shapes</a:t>
            </a:r>
            <a:endParaRPr lang="en-GB" sz="2800" dirty="0"/>
          </a:p>
        </p:txBody>
      </p:sp>
      <p:sp>
        <p:nvSpPr>
          <p:cNvPr id="4" name="Textfeld 3"/>
          <p:cNvSpPr txBox="1"/>
          <p:nvPr/>
        </p:nvSpPr>
        <p:spPr>
          <a:xfrm>
            <a:off x="323528" y="5661248"/>
            <a:ext cx="8640960" cy="954107"/>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qualities entities ? How are they distinguished from realisables?</a:t>
            </a:r>
            <a:endParaRPr lang="en-GB" sz="2800" b="1" dirty="0">
              <a:solidFill>
                <a:srgbClr val="C00000"/>
              </a:solidFill>
            </a:endParaRPr>
          </a:p>
        </p:txBody>
      </p:sp>
    </p:spTree>
    <p:extLst>
      <p:ext uri="{BB962C8B-B14F-4D97-AF65-F5344CB8AC3E}">
        <p14:creationId xmlns:p14="http://schemas.microsoft.com/office/powerpoint/2010/main" val="1551134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Information content entities</a:t>
            </a:r>
            <a:endParaRPr lang="en-GB" dirty="0"/>
          </a:p>
        </p:txBody>
      </p:sp>
      <p:sp>
        <p:nvSpPr>
          <p:cNvPr id="3" name="Inhaltsplatzhalter 2"/>
          <p:cNvSpPr>
            <a:spLocks noGrp="1"/>
          </p:cNvSpPr>
          <p:nvPr>
            <p:ph idx="1"/>
          </p:nvPr>
        </p:nvSpPr>
        <p:spPr>
          <a:xfrm>
            <a:off x="323528" y="1412776"/>
            <a:ext cx="8496944" cy="4392488"/>
          </a:xfrm>
        </p:spPr>
        <p:txBody>
          <a:bodyPr>
            <a:normAutofit fontScale="92500"/>
          </a:bodyPr>
          <a:lstStyle/>
          <a:p>
            <a:r>
              <a:rPr lang="en-GB" dirty="0"/>
              <a:t>Epistemology vs. ontology</a:t>
            </a:r>
            <a:endParaRPr lang="en-GB" sz="2800" dirty="0"/>
          </a:p>
          <a:p>
            <a:r>
              <a:rPr lang="en-GB" dirty="0"/>
              <a:t>Image, e.g. X-ray</a:t>
            </a:r>
            <a:endParaRPr lang="en-GB" sz="2800" dirty="0"/>
          </a:p>
          <a:p>
            <a:r>
              <a:rPr lang="en-GB" dirty="0"/>
              <a:t>Plans</a:t>
            </a:r>
            <a:endParaRPr lang="en-GB" sz="2800" dirty="0"/>
          </a:p>
          <a:p>
            <a:r>
              <a:rPr lang="en-GB" dirty="0"/>
              <a:t>Thoughts, beliefs, opinions, cultural / individuals </a:t>
            </a:r>
            <a:endParaRPr lang="en-GB" sz="2800" dirty="0"/>
          </a:p>
          <a:p>
            <a:r>
              <a:rPr lang="en-GB" dirty="0"/>
              <a:t>Results of speech acts</a:t>
            </a:r>
            <a:endParaRPr lang="en-GB" sz="2800" dirty="0"/>
          </a:p>
          <a:p>
            <a:r>
              <a:rPr lang="en-GB" dirty="0"/>
              <a:t>Documents, i.e. results of documentation acts  </a:t>
            </a:r>
            <a:endParaRPr lang="en-GB" sz="2800" dirty="0"/>
          </a:p>
          <a:p>
            <a:r>
              <a:rPr lang="en-GB" dirty="0"/>
              <a:t>Results of observations, measurements</a:t>
            </a:r>
            <a:endParaRPr lang="en-GB" sz="2800" dirty="0"/>
          </a:p>
          <a:p>
            <a:r>
              <a:rPr lang="en-GB" dirty="0"/>
              <a:t>Medical diagnosis, prognosis</a:t>
            </a:r>
          </a:p>
        </p:txBody>
      </p:sp>
      <p:sp>
        <p:nvSpPr>
          <p:cNvPr id="4" name="Textfeld 3"/>
          <p:cNvSpPr txBox="1"/>
          <p:nvPr/>
        </p:nvSpPr>
        <p:spPr>
          <a:xfrm>
            <a:off x="323528" y="5805264"/>
            <a:ext cx="8640960" cy="954107"/>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information content  entities ? </a:t>
            </a:r>
            <a:endParaRPr lang="en-GB" sz="2800" b="1" dirty="0">
              <a:solidFill>
                <a:srgbClr val="C00000"/>
              </a:solidFill>
            </a:endParaRPr>
          </a:p>
        </p:txBody>
      </p:sp>
    </p:spTree>
    <p:extLst>
      <p:ext uri="{BB962C8B-B14F-4D97-AF65-F5344CB8AC3E}">
        <p14:creationId xmlns:p14="http://schemas.microsoft.com/office/powerpoint/2010/main" val="1343233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Social entities</a:t>
            </a:r>
            <a:endParaRPr lang="en-GB" dirty="0"/>
          </a:p>
        </p:txBody>
      </p:sp>
      <p:sp>
        <p:nvSpPr>
          <p:cNvPr id="3" name="Inhaltsplatzhalter 2"/>
          <p:cNvSpPr>
            <a:spLocks noGrp="1"/>
          </p:cNvSpPr>
          <p:nvPr>
            <p:ph idx="1"/>
          </p:nvPr>
        </p:nvSpPr>
        <p:spPr/>
        <p:txBody>
          <a:bodyPr/>
          <a:lstStyle/>
          <a:p>
            <a:pPr marL="342900" lvl="2" indent="-342900"/>
            <a:r>
              <a:rPr lang="en-GB" dirty="0"/>
              <a:t>Associations, corporations, institutions, families</a:t>
            </a:r>
          </a:p>
          <a:p>
            <a:pPr marL="342900" lvl="2" indent="-342900"/>
            <a:r>
              <a:rPr lang="en-GB" dirty="0"/>
              <a:t>E.g. </a:t>
            </a:r>
            <a:r>
              <a:rPr lang="en-GB" dirty="0" smtClean="0"/>
              <a:t>hospital</a:t>
            </a:r>
            <a:r>
              <a:rPr lang="en-GB" dirty="0"/>
              <a:t>, </a:t>
            </a:r>
            <a:r>
              <a:rPr lang="en-GB" dirty="0" smtClean="0"/>
              <a:t>school, lab, insurance company, </a:t>
            </a:r>
            <a:endParaRPr lang="en-GB" dirty="0"/>
          </a:p>
          <a:p>
            <a:endParaRPr lang="en-GB" dirty="0"/>
          </a:p>
        </p:txBody>
      </p:sp>
      <p:sp>
        <p:nvSpPr>
          <p:cNvPr id="4" name="Textfeld 3"/>
          <p:cNvSpPr txBox="1"/>
          <p:nvPr/>
        </p:nvSpPr>
        <p:spPr>
          <a:xfrm>
            <a:off x="323528" y="5805264"/>
            <a:ext cx="8640960" cy="523220"/>
          </a:xfrm>
          <a:prstGeom prst="rect">
            <a:avLst/>
          </a:prstGeom>
          <a:solidFill>
            <a:srgbClr val="FFFFCC"/>
          </a:solidFill>
        </p:spPr>
        <p:txBody>
          <a:bodyPr wrap="square" rtlCol="0">
            <a:spAutoFit/>
          </a:bodyPr>
          <a:lstStyle/>
          <a:p>
            <a:r>
              <a:rPr lang="en-GB" sz="2800" b="1" dirty="0" smtClean="0">
                <a:solidFill>
                  <a:srgbClr val="C00000"/>
                </a:solidFill>
              </a:rPr>
              <a:t>Which relations are typical for social entities ? </a:t>
            </a:r>
            <a:endParaRPr lang="en-GB" sz="2800" b="1" dirty="0">
              <a:solidFill>
                <a:srgbClr val="C00000"/>
              </a:solidFill>
            </a:endParaRPr>
          </a:p>
        </p:txBody>
      </p:sp>
    </p:spTree>
    <p:extLst>
      <p:ext uri="{BB962C8B-B14F-4D97-AF65-F5344CB8AC3E}">
        <p14:creationId xmlns:p14="http://schemas.microsoft.com/office/powerpoint/2010/main" val="449417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smtClean="0"/>
              <a:t>Entity types with multiple or debatable assignment to upper-level classes (I)</a:t>
            </a:r>
            <a:endParaRPr lang="en-GB" dirty="0"/>
          </a:p>
        </p:txBody>
      </p:sp>
      <p:sp>
        <p:nvSpPr>
          <p:cNvPr id="3" name="Inhaltsplatzhalter 2"/>
          <p:cNvSpPr>
            <a:spLocks noGrp="1"/>
          </p:cNvSpPr>
          <p:nvPr>
            <p:ph idx="1"/>
          </p:nvPr>
        </p:nvSpPr>
        <p:spPr/>
        <p:txBody>
          <a:bodyPr>
            <a:normAutofit/>
          </a:bodyPr>
          <a:lstStyle/>
          <a:p>
            <a:r>
              <a:rPr lang="en-GB" dirty="0"/>
              <a:t>Diseases, disorders: What do a pneumonia, a club foot, a femur fracture, a seizure, an ulcer, a colon cancer have in common?</a:t>
            </a:r>
            <a:endParaRPr lang="en-GB" sz="2800" dirty="0"/>
          </a:p>
          <a:p>
            <a:r>
              <a:rPr lang="en-GB" dirty="0"/>
              <a:t>Related entities, </a:t>
            </a:r>
            <a:endParaRPr lang="en-GB" sz="2800" dirty="0"/>
          </a:p>
          <a:p>
            <a:pPr lvl="1"/>
            <a:r>
              <a:rPr lang="en-GB" dirty="0"/>
              <a:t>E.g. genetic disposition -&gt; manifestation</a:t>
            </a:r>
            <a:endParaRPr lang="en-GB" sz="2600" dirty="0"/>
          </a:p>
          <a:p>
            <a:pPr lvl="1"/>
            <a:r>
              <a:rPr lang="en-GB" dirty="0"/>
              <a:t>e.g. cause / mechanism of an injury -&gt; morphology -&gt; </a:t>
            </a:r>
            <a:r>
              <a:rPr lang="en-GB" dirty="0" smtClean="0"/>
              <a:t>process</a:t>
            </a:r>
          </a:p>
          <a:p>
            <a:r>
              <a:rPr lang="en-GB" sz="2800" dirty="0"/>
              <a:t>Experiences, e.g. symptoms (individual perception of body dysfunction)?</a:t>
            </a:r>
            <a:endParaRPr lang="en-GB" sz="2400" dirty="0"/>
          </a:p>
          <a:p>
            <a:r>
              <a:rPr lang="en-GB" sz="2800" dirty="0"/>
              <a:t>Delusions? </a:t>
            </a:r>
            <a:endParaRPr lang="en-GB" sz="3000" dirty="0"/>
          </a:p>
          <a:p>
            <a:pPr marL="0" indent="0">
              <a:buNone/>
            </a:pPr>
            <a:endParaRPr lang="en-GB" sz="2800" dirty="0"/>
          </a:p>
        </p:txBody>
      </p:sp>
    </p:spTree>
    <p:extLst>
      <p:ext uri="{BB962C8B-B14F-4D97-AF65-F5344CB8AC3E}">
        <p14:creationId xmlns:p14="http://schemas.microsoft.com/office/powerpoint/2010/main" val="330798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The scope: biomedical research &amp; health care </a:t>
            </a:r>
            <a:endParaRPr lang="en-GB" sz="3600" dirty="0"/>
          </a:p>
        </p:txBody>
      </p:sp>
      <p:sp>
        <p:nvSpPr>
          <p:cNvPr id="2" name="Inhaltsplatzhalter 1"/>
          <p:cNvSpPr>
            <a:spLocks noGrp="1"/>
          </p:cNvSpPr>
          <p:nvPr>
            <p:ph idx="1"/>
          </p:nvPr>
        </p:nvSpPr>
        <p:spPr/>
        <p:txBody>
          <a:bodyPr>
            <a:normAutofit/>
          </a:bodyPr>
          <a:lstStyle/>
          <a:p>
            <a:r>
              <a:rPr lang="en-GB" dirty="0" smtClean="0"/>
              <a:t>Biology</a:t>
            </a:r>
          </a:p>
          <a:p>
            <a:pPr lvl="1"/>
            <a:r>
              <a:rPr lang="en-GB" dirty="0" smtClean="0"/>
              <a:t>Science that studies life and living organisms</a:t>
            </a:r>
          </a:p>
          <a:p>
            <a:pPr lvl="1"/>
            <a:r>
              <a:rPr lang="en-GB" dirty="0" smtClean="0"/>
              <a:t>Genes </a:t>
            </a:r>
            <a:r>
              <a:rPr lang="en-GB" dirty="0" smtClean="0">
                <a:sym typeface="Wingdings" panose="05000000000000000000" pitchFamily="2" charset="2"/>
              </a:rPr>
              <a:t> </a:t>
            </a:r>
            <a:r>
              <a:rPr lang="en-GB" dirty="0" smtClean="0"/>
              <a:t>Molecules </a:t>
            </a:r>
            <a:r>
              <a:rPr lang="en-GB" dirty="0" smtClean="0">
                <a:sym typeface="Wingdings" panose="05000000000000000000" pitchFamily="2" charset="2"/>
              </a:rPr>
              <a:t> Cells  Organisms  Populations Ecosystems</a:t>
            </a:r>
          </a:p>
          <a:p>
            <a:r>
              <a:rPr lang="en-GB" dirty="0" smtClean="0">
                <a:sym typeface="Wingdings" panose="05000000000000000000" pitchFamily="2" charset="2"/>
              </a:rPr>
              <a:t>Biomedical Science:</a:t>
            </a:r>
          </a:p>
          <a:p>
            <a:pPr lvl="1"/>
            <a:r>
              <a:rPr lang="en-GB" dirty="0" smtClean="0"/>
              <a:t>Application of biology and other natural science for diagnosis, prevention and treatment of diseases</a:t>
            </a:r>
          </a:p>
          <a:p>
            <a:pPr lvl="1"/>
            <a:r>
              <a:rPr lang="en-GB" dirty="0" smtClean="0"/>
              <a:t>Important application: pharmaceutical industry</a:t>
            </a:r>
          </a:p>
          <a:p>
            <a:pPr lvl="2"/>
            <a:r>
              <a:rPr lang="en-GB" dirty="0" smtClean="0"/>
              <a:t>total pharmaceutical revenues worldwide &gt; 1 Trillion $</a:t>
            </a:r>
          </a:p>
          <a:p>
            <a:pPr lvl="2"/>
            <a:r>
              <a:rPr lang="en-GB" dirty="0" smtClean="0"/>
              <a:t>Cost of bringing new drug to market: &gt; 1 Billion  $</a:t>
            </a:r>
          </a:p>
          <a:p>
            <a:pPr marL="0" indent="0">
              <a:buNone/>
            </a:pPr>
            <a:endParaRPr lang="en-GB" dirty="0" smtClean="0"/>
          </a:p>
        </p:txBody>
      </p:sp>
    </p:spTree>
    <p:extLst>
      <p:ext uri="{BB962C8B-B14F-4D97-AF65-F5344CB8AC3E}">
        <p14:creationId xmlns:p14="http://schemas.microsoft.com/office/powerpoint/2010/main" val="2699533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smtClean="0"/>
              <a:t>Entity types with multiple or debatable assignment to upper-level classes (II)</a:t>
            </a:r>
            <a:endParaRPr lang="en-GB" dirty="0"/>
          </a:p>
        </p:txBody>
      </p:sp>
      <p:sp>
        <p:nvSpPr>
          <p:cNvPr id="3" name="Inhaltsplatzhalter 2"/>
          <p:cNvSpPr>
            <a:spLocks noGrp="1"/>
          </p:cNvSpPr>
          <p:nvPr>
            <p:ph idx="1"/>
          </p:nvPr>
        </p:nvSpPr>
        <p:spPr/>
        <p:txBody>
          <a:bodyPr>
            <a:normAutofit/>
          </a:bodyPr>
          <a:lstStyle/>
          <a:p>
            <a:r>
              <a:rPr lang="en-GB" dirty="0"/>
              <a:t>What is the difference between the normal and the pathological? </a:t>
            </a:r>
            <a:br>
              <a:rPr lang="en-GB" dirty="0"/>
            </a:br>
            <a:r>
              <a:rPr lang="en-GB" dirty="0"/>
              <a:t>E.g. alopecia, vitiligo, lifestyle preferences, uncommon behaviour, ageing?</a:t>
            </a:r>
            <a:endParaRPr lang="en-GB" sz="2800" dirty="0"/>
          </a:p>
          <a:p>
            <a:r>
              <a:rPr lang="en-GB" dirty="0"/>
              <a:t>Is this ontologically significant?</a:t>
            </a:r>
            <a:endParaRPr lang="en-GB" dirty="0" smtClean="0"/>
          </a:p>
          <a:p>
            <a:r>
              <a:rPr lang="en-GB" dirty="0" smtClean="0"/>
              <a:t>Socioeconomic </a:t>
            </a:r>
            <a:r>
              <a:rPr lang="en-GB" dirty="0"/>
              <a:t>conditions</a:t>
            </a:r>
            <a:endParaRPr lang="en-GB" sz="2800" dirty="0"/>
          </a:p>
          <a:p>
            <a:r>
              <a:rPr lang="en-GB" dirty="0"/>
              <a:t>Environment</a:t>
            </a:r>
            <a:endParaRPr lang="en-GB" sz="2800" dirty="0"/>
          </a:p>
          <a:p>
            <a:r>
              <a:rPr lang="en-GB" dirty="0"/>
              <a:t>System</a:t>
            </a:r>
            <a:endParaRPr lang="en-GB" sz="2800" dirty="0"/>
          </a:p>
          <a:p>
            <a:r>
              <a:rPr lang="en-GB" dirty="0"/>
              <a:t>Juridical “person” 	</a:t>
            </a:r>
            <a:endParaRPr lang="en-GB" sz="2800" dirty="0"/>
          </a:p>
          <a:p>
            <a:endParaRPr lang="en-GB" dirty="0"/>
          </a:p>
        </p:txBody>
      </p:sp>
    </p:spTree>
    <p:extLst>
      <p:ext uri="{BB962C8B-B14F-4D97-AF65-F5344CB8AC3E}">
        <p14:creationId xmlns:p14="http://schemas.microsoft.com/office/powerpoint/2010/main" val="1990724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Example OGMS</a:t>
            </a:r>
            <a:endParaRPr lang="en-GB" dirty="0"/>
          </a:p>
        </p:txBody>
      </p:sp>
      <p:sp>
        <p:nvSpPr>
          <p:cNvPr id="3" name="Inhaltsplatzhalter 2"/>
          <p:cNvSpPr>
            <a:spLocks noGrp="1"/>
          </p:cNvSpPr>
          <p:nvPr>
            <p:ph idx="1"/>
          </p:nvPr>
        </p:nvSpPr>
        <p:spPr>
          <a:xfrm>
            <a:off x="4427984" y="1412776"/>
            <a:ext cx="4392488" cy="5184576"/>
          </a:xfrm>
        </p:spPr>
        <p:txBody>
          <a:bodyPr/>
          <a:lstStyle/>
          <a:p>
            <a:r>
              <a:rPr lang="en-GB" dirty="0" smtClean="0"/>
              <a:t>Ontology for general medical science</a:t>
            </a:r>
          </a:p>
          <a:p>
            <a:r>
              <a:rPr lang="en-GB" sz="2400" dirty="0">
                <a:hlinkClick r:id="rId2"/>
              </a:rPr>
              <a:t>https://</a:t>
            </a:r>
            <a:r>
              <a:rPr lang="en-GB" sz="2400" dirty="0" smtClean="0">
                <a:hlinkClick r:id="rId2"/>
              </a:rPr>
              <a:t>bioportal.bioontology.org/ontologies/OGMS</a:t>
            </a:r>
            <a:r>
              <a:rPr lang="en-GB" sz="2400" dirty="0" smtClean="0"/>
              <a:t> </a:t>
            </a:r>
            <a:endParaRPr lang="en-GB" dirty="0"/>
          </a:p>
        </p:txBody>
      </p:sp>
      <p:pic>
        <p:nvPicPr>
          <p:cNvPr id="4" name="Grafik 3"/>
          <p:cNvPicPr>
            <a:picLocks noChangeAspect="1"/>
          </p:cNvPicPr>
          <p:nvPr/>
        </p:nvPicPr>
        <p:blipFill>
          <a:blip r:embed="rId3"/>
          <a:stretch>
            <a:fillRect/>
          </a:stretch>
        </p:blipFill>
        <p:spPr>
          <a:xfrm>
            <a:off x="395536" y="1379017"/>
            <a:ext cx="3403986" cy="5218335"/>
          </a:xfrm>
          <a:prstGeom prst="rect">
            <a:avLst/>
          </a:prstGeom>
        </p:spPr>
      </p:pic>
    </p:spTree>
    <p:extLst>
      <p:ext uri="{BB962C8B-B14F-4D97-AF65-F5344CB8AC3E}">
        <p14:creationId xmlns:p14="http://schemas.microsoft.com/office/powerpoint/2010/main" val="3886188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Ontological relations </a:t>
            </a:r>
            <a:endParaRPr lang="en-GB" dirty="0"/>
          </a:p>
        </p:txBody>
      </p:sp>
      <p:pic>
        <p:nvPicPr>
          <p:cNvPr id="6" name="Inhaltsplatzhalt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69" t="5554" b="23615"/>
          <a:stretch/>
        </p:blipFill>
        <p:spPr>
          <a:xfrm>
            <a:off x="18245" y="908720"/>
            <a:ext cx="9092955" cy="5040560"/>
          </a:xfrm>
          <a:scene3d>
            <a:camera prst="orthographicFront">
              <a:rot lat="0" lon="0" rev="21594000"/>
            </a:camera>
            <a:lightRig rig="threePt" dir="t"/>
          </a:scene3d>
        </p:spPr>
      </p:pic>
      <p:sp>
        <p:nvSpPr>
          <p:cNvPr id="3" name="Rechteck 2"/>
          <p:cNvSpPr/>
          <p:nvPr/>
        </p:nvSpPr>
        <p:spPr>
          <a:xfrm>
            <a:off x="0" y="5157192"/>
            <a:ext cx="9144000" cy="17008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hteck 4"/>
          <p:cNvSpPr/>
          <p:nvPr/>
        </p:nvSpPr>
        <p:spPr>
          <a:xfrm>
            <a:off x="17032" y="898560"/>
            <a:ext cx="9144000" cy="15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p:cNvSpPr txBox="1"/>
          <p:nvPr/>
        </p:nvSpPr>
        <p:spPr>
          <a:xfrm>
            <a:off x="69" y="5373216"/>
            <a:ext cx="8796319" cy="923330"/>
          </a:xfrm>
          <a:prstGeom prst="rect">
            <a:avLst/>
          </a:prstGeom>
          <a:noFill/>
        </p:spPr>
        <p:txBody>
          <a:bodyPr wrap="none" rtlCol="0">
            <a:spAutoFit/>
          </a:bodyPr>
          <a:lstStyle/>
          <a:p>
            <a:r>
              <a:rPr lang="en-GB" dirty="0" smtClean="0">
                <a:solidFill>
                  <a:schemeClr val="bg1"/>
                </a:solidFill>
              </a:rPr>
              <a:t>As collected when discussing upper-level category assignment and exploring related entities</a:t>
            </a:r>
          </a:p>
          <a:p>
            <a:endParaRPr lang="en-GB" dirty="0">
              <a:solidFill>
                <a:schemeClr val="bg1"/>
              </a:solidFill>
            </a:endParaRPr>
          </a:p>
          <a:p>
            <a:r>
              <a:rPr lang="en-GB" dirty="0" smtClean="0">
                <a:solidFill>
                  <a:schemeClr val="bg1"/>
                </a:solidFill>
              </a:rPr>
              <a:t>Roughly comparable with </a:t>
            </a:r>
            <a:r>
              <a:rPr lang="en-GB" dirty="0" err="1" smtClean="0">
                <a:solidFill>
                  <a:schemeClr val="bg1"/>
                </a:solidFill>
              </a:rPr>
              <a:t>BioTop</a:t>
            </a:r>
            <a:r>
              <a:rPr lang="en-GB" dirty="0" smtClean="0">
                <a:solidFill>
                  <a:schemeClr val="bg1"/>
                </a:solidFill>
              </a:rPr>
              <a:t> (next slide)  </a:t>
            </a:r>
            <a:endParaRPr lang="en-GB" dirty="0">
              <a:solidFill>
                <a:schemeClr val="bg1"/>
              </a:solidFill>
            </a:endParaRPr>
          </a:p>
        </p:txBody>
      </p:sp>
    </p:spTree>
    <p:extLst>
      <p:ext uri="{BB962C8B-B14F-4D97-AF65-F5344CB8AC3E}">
        <p14:creationId xmlns:p14="http://schemas.microsoft.com/office/powerpoint/2010/main" val="3954531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BioTop</a:t>
            </a:r>
            <a:r>
              <a:rPr lang="en-GB" dirty="0" smtClean="0"/>
              <a:t> ontology</a:t>
            </a:r>
            <a:endParaRPr lang="en-GB" dirty="0"/>
          </a:p>
        </p:txBody>
      </p:sp>
      <p:sp>
        <p:nvSpPr>
          <p:cNvPr id="3" name="Inhaltsplatzhalter 2"/>
          <p:cNvSpPr>
            <a:spLocks noGrp="1"/>
          </p:cNvSpPr>
          <p:nvPr>
            <p:ph idx="1"/>
          </p:nvPr>
        </p:nvSpPr>
        <p:spPr/>
        <p:txBody>
          <a:bodyPr>
            <a:normAutofit/>
          </a:bodyPr>
          <a:lstStyle/>
          <a:p>
            <a:r>
              <a:rPr lang="en-GB" dirty="0" smtClean="0"/>
              <a:t>Domain-level foundational ontology for biology and medicine (BTL2 = BioTopLite v2)</a:t>
            </a:r>
          </a:p>
          <a:p>
            <a:r>
              <a:rPr lang="en-GB" dirty="0" smtClean="0"/>
              <a:t>OWL-DL</a:t>
            </a:r>
          </a:p>
          <a:p>
            <a:r>
              <a:rPr lang="en-GB" dirty="0" smtClean="0"/>
              <a:t>Strongly axiomatised</a:t>
            </a:r>
          </a:p>
          <a:p>
            <a:r>
              <a:rPr lang="en-GB" dirty="0" smtClean="0"/>
              <a:t>Mapped to BFO and RO </a:t>
            </a:r>
          </a:p>
          <a:p>
            <a:r>
              <a:rPr lang="en-GB" dirty="0">
                <a:hlinkClick r:id="rId2"/>
              </a:rPr>
              <a:t>https://</a:t>
            </a:r>
            <a:r>
              <a:rPr lang="en-GB" dirty="0" smtClean="0">
                <a:hlinkClick r:id="rId2"/>
              </a:rPr>
              <a:t>github.com/BioTopOntology/biotop</a:t>
            </a:r>
            <a:r>
              <a:rPr lang="en-GB" dirty="0" smtClean="0"/>
              <a:t> </a:t>
            </a:r>
          </a:p>
          <a:p>
            <a:r>
              <a:rPr lang="en-GB" dirty="0" smtClean="0"/>
              <a:t>Talk in JOWO 2018</a:t>
            </a:r>
            <a:endParaRPr lang="en-GB" dirty="0"/>
          </a:p>
        </p:txBody>
      </p:sp>
      <p:sp>
        <p:nvSpPr>
          <p:cNvPr id="4" name="Rechteck 3"/>
          <p:cNvSpPr/>
          <p:nvPr/>
        </p:nvSpPr>
        <p:spPr>
          <a:xfrm>
            <a:off x="251520" y="6095037"/>
            <a:ext cx="8784976" cy="646331"/>
          </a:xfrm>
          <a:prstGeom prst="rect">
            <a:avLst/>
          </a:prstGeom>
        </p:spPr>
        <p:txBody>
          <a:bodyPr wrap="square">
            <a:spAutoFit/>
          </a:bodyPr>
          <a:lstStyle/>
          <a:p>
            <a:r>
              <a:rPr lang="en-GB" dirty="0"/>
              <a:t>Schulz, S., </a:t>
            </a:r>
            <a:r>
              <a:rPr lang="en-GB" dirty="0" err="1"/>
              <a:t>Boeker</a:t>
            </a:r>
            <a:r>
              <a:rPr lang="en-GB" dirty="0"/>
              <a:t>, M., &amp; Martinez-Costa, C. (2017). The </a:t>
            </a:r>
            <a:r>
              <a:rPr lang="en-GB" dirty="0" err="1"/>
              <a:t>BioTop</a:t>
            </a:r>
            <a:r>
              <a:rPr lang="en-GB" dirty="0"/>
              <a:t> family of upper level ontological resources for biomedicine. </a:t>
            </a:r>
            <a:r>
              <a:rPr lang="en-GB" i="1" dirty="0"/>
              <a:t>Stud Health </a:t>
            </a:r>
            <a:r>
              <a:rPr lang="en-GB" i="1" dirty="0" err="1"/>
              <a:t>Technol</a:t>
            </a:r>
            <a:r>
              <a:rPr lang="en-GB" i="1" dirty="0"/>
              <a:t> Inform</a:t>
            </a:r>
            <a:r>
              <a:rPr lang="en-GB" dirty="0"/>
              <a:t>, </a:t>
            </a:r>
            <a:r>
              <a:rPr lang="en-GB" i="1" dirty="0"/>
              <a:t>235</a:t>
            </a:r>
            <a:r>
              <a:rPr lang="en-GB" dirty="0"/>
              <a:t>, 441-45.</a:t>
            </a:r>
          </a:p>
        </p:txBody>
      </p:sp>
    </p:spTree>
    <p:extLst>
      <p:ext uri="{BB962C8B-B14F-4D97-AF65-F5344CB8AC3E}">
        <p14:creationId xmlns:p14="http://schemas.microsoft.com/office/powerpoint/2010/main" val="3006554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36512" y="491426"/>
            <a:ext cx="5010939" cy="6321950"/>
            <a:chOff x="0" y="0"/>
            <a:chExt cx="4632241" cy="6019165"/>
          </a:xfrm>
        </p:grpSpPr>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662" t="1" r="20655" b="-19"/>
            <a:stretch/>
          </p:blipFill>
          <p:spPr bwMode="auto">
            <a:xfrm>
              <a:off x="3181901" y="0"/>
              <a:ext cx="1450340" cy="4557395"/>
            </a:xfrm>
            <a:prstGeom prst="rect">
              <a:avLst/>
            </a:prstGeom>
            <a:noFill/>
            <a:ln>
              <a:noFill/>
            </a:ln>
            <a:extLst>
              <a:ext uri="{53640926-AAD7-44D8-BBD7-CCE9431645EC}">
                <a14:shadowObscured xmlns:a14="http://schemas.microsoft.com/office/drawing/2010/main"/>
              </a:ext>
            </a:extLst>
          </p:spPr>
        </p:pic>
        <p:pic>
          <p:nvPicPr>
            <p:cNvPr id="7" name="Picture 1"/>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15359"/>
            <a:stretch/>
          </p:blipFill>
          <p:spPr bwMode="auto">
            <a:xfrm>
              <a:off x="0" y="0"/>
              <a:ext cx="2821940" cy="6019165"/>
            </a:xfrm>
            <a:prstGeom prst="rect">
              <a:avLst/>
            </a:prstGeom>
            <a:noFill/>
            <a:ln>
              <a:noFill/>
            </a:ln>
            <a:extLst>
              <a:ext uri="{53640926-AAD7-44D8-BBD7-CCE9431645EC}">
                <a14:shadowObscured xmlns:a14="http://schemas.microsoft.com/office/drawing/2010/main"/>
              </a:ext>
            </a:extLst>
          </p:spPr>
        </p:pic>
      </p:grpSp>
      <p:sp>
        <p:nvSpPr>
          <p:cNvPr id="12" name="Rechteck 11"/>
          <p:cNvSpPr/>
          <p:nvPr/>
        </p:nvSpPr>
        <p:spPr>
          <a:xfrm>
            <a:off x="229333" y="64244"/>
            <a:ext cx="840916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1" u="none" strike="noStrike" kern="1200" cap="none" spc="0" normalizeH="0" baseline="0" noProof="0" dirty="0" smtClean="0">
                <a:ln>
                  <a:noFill/>
                </a:ln>
                <a:effectLst/>
                <a:uLnTx/>
                <a:uFillTx/>
                <a:latin typeface="Arial" charset="0"/>
                <a:ea typeface="+mn-ea"/>
                <a:cs typeface="Arial" charset="0"/>
              </a:rPr>
              <a:t>BTL2 Class Taxonomy          BTL2 </a:t>
            </a:r>
            <a:r>
              <a:rPr kumimoji="0" lang="en-GB" sz="1800" b="1" i="1" u="none" strike="noStrike" kern="1200" cap="none" spc="0" normalizeH="0" baseline="0" noProof="0" dirty="0">
                <a:ln>
                  <a:noFill/>
                </a:ln>
                <a:effectLst/>
                <a:uLnTx/>
                <a:uFillTx/>
                <a:latin typeface="Arial" charset="0"/>
                <a:ea typeface="+mn-ea"/>
                <a:cs typeface="Arial" charset="0"/>
              </a:rPr>
              <a:t>Relations        </a:t>
            </a:r>
            <a:r>
              <a:rPr kumimoji="0" lang="en-GB" sz="1800" b="1" i="1" u="none" strike="noStrike" kern="1200" cap="none" spc="0" normalizeH="0" baseline="0" noProof="0" dirty="0" smtClean="0">
                <a:ln>
                  <a:noFill/>
                </a:ln>
                <a:effectLst/>
                <a:uLnTx/>
                <a:uFillTx/>
                <a:latin typeface="Arial" charset="0"/>
                <a:ea typeface="+mn-ea"/>
                <a:cs typeface="Arial" charset="0"/>
              </a:rPr>
              <a:t>     BTL Axioms (examples)</a:t>
            </a:r>
            <a:endParaRPr kumimoji="0" lang="en-GB" sz="1700" b="1" i="0" u="none" strike="noStrike" kern="1200" cap="none" spc="0" normalizeH="0" baseline="0" noProof="0" dirty="0">
              <a:ln>
                <a:noFill/>
              </a:ln>
              <a:effectLst/>
              <a:uLnTx/>
              <a:uFillTx/>
              <a:latin typeface="Arial" charset="0"/>
              <a:ea typeface="+mn-ea"/>
              <a:cs typeface="Arial" charset="0"/>
            </a:endParaRPr>
          </a:p>
        </p:txBody>
      </p:sp>
      <p:pic>
        <p:nvPicPr>
          <p:cNvPr id="13" name="Grafik 12"/>
          <p:cNvPicPr>
            <a:picLocks noChangeAspect="1"/>
          </p:cNvPicPr>
          <p:nvPr/>
        </p:nvPicPr>
        <p:blipFill>
          <a:blip r:embed="rId5">
            <a:clrChange>
              <a:clrFrom>
                <a:srgbClr val="FFFFFF"/>
              </a:clrFrom>
              <a:clrTo>
                <a:srgbClr val="FFFFFF">
                  <a:alpha val="0"/>
                </a:srgbClr>
              </a:clrTo>
            </a:clrChange>
          </a:blip>
          <a:stretch>
            <a:fillRect/>
          </a:stretch>
        </p:blipFill>
        <p:spPr>
          <a:xfrm>
            <a:off x="5076056" y="464290"/>
            <a:ext cx="3727132" cy="3053715"/>
          </a:xfrm>
          <a:prstGeom prst="rect">
            <a:avLst/>
          </a:prstGeom>
        </p:spPr>
      </p:pic>
      <p:pic>
        <p:nvPicPr>
          <p:cNvPr id="14" name="Grafik 13"/>
          <p:cNvPicPr>
            <a:picLocks noChangeAspect="1"/>
          </p:cNvPicPr>
          <p:nvPr/>
        </p:nvPicPr>
        <p:blipFill>
          <a:blip r:embed="rId6">
            <a:clrChange>
              <a:clrFrom>
                <a:srgbClr val="FFFFFF"/>
              </a:clrFrom>
              <a:clrTo>
                <a:srgbClr val="FFFFFF">
                  <a:alpha val="0"/>
                </a:srgbClr>
              </a:clrTo>
            </a:clrChange>
          </a:blip>
          <a:stretch>
            <a:fillRect/>
          </a:stretch>
        </p:blipFill>
        <p:spPr>
          <a:xfrm>
            <a:off x="5076056" y="3637039"/>
            <a:ext cx="3847147" cy="2586990"/>
          </a:xfrm>
          <a:prstGeom prst="rect">
            <a:avLst/>
          </a:prstGeom>
        </p:spPr>
      </p:pic>
    </p:spTree>
    <p:extLst>
      <p:ext uri="{BB962C8B-B14F-4D97-AF65-F5344CB8AC3E}">
        <p14:creationId xmlns:p14="http://schemas.microsoft.com/office/powerpoint/2010/main" val="154592397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smtClean="0"/>
              <a:t>Hierarchical knowledge organization systems in biology and medicine </a:t>
            </a:r>
            <a:endParaRPr lang="en-GB" dirty="0"/>
          </a:p>
        </p:txBody>
      </p:sp>
      <p:sp>
        <p:nvSpPr>
          <p:cNvPr id="3" name="Inhaltsplatzhalter 2"/>
          <p:cNvSpPr>
            <a:spLocks noGrp="1"/>
          </p:cNvSpPr>
          <p:nvPr>
            <p:ph idx="1"/>
          </p:nvPr>
        </p:nvSpPr>
        <p:spPr>
          <a:xfrm>
            <a:off x="323528" y="1412776"/>
            <a:ext cx="8496944" cy="5328592"/>
          </a:xfrm>
        </p:spPr>
        <p:txBody>
          <a:bodyPr>
            <a:normAutofit fontScale="92500" lnSpcReduction="10000"/>
          </a:bodyPr>
          <a:lstStyle/>
          <a:p>
            <a:r>
              <a:rPr lang="en-GB" dirty="0" smtClean="0"/>
              <a:t>ICD – International Classification of Diseases</a:t>
            </a:r>
          </a:p>
          <a:p>
            <a:r>
              <a:rPr lang="en-GB" dirty="0" err="1" smtClean="0"/>
              <a:t>MeSH</a:t>
            </a:r>
            <a:r>
              <a:rPr lang="en-GB" dirty="0" smtClean="0"/>
              <a:t> – Medical Subject Headings</a:t>
            </a:r>
          </a:p>
          <a:p>
            <a:r>
              <a:rPr lang="en-GB" dirty="0" smtClean="0"/>
              <a:t>SNOMED CT </a:t>
            </a:r>
          </a:p>
          <a:p>
            <a:r>
              <a:rPr lang="en-GB" dirty="0" smtClean="0"/>
              <a:t>OBO Foundry Ontologies</a:t>
            </a:r>
          </a:p>
          <a:p>
            <a:pPr lvl="1"/>
            <a:r>
              <a:rPr lang="en-GB" dirty="0" smtClean="0"/>
              <a:t>Gene Ontology</a:t>
            </a:r>
          </a:p>
          <a:p>
            <a:pPr lvl="1"/>
            <a:r>
              <a:rPr lang="en-GB" dirty="0" smtClean="0"/>
              <a:t>Foundational Model of Anatomy (FMA)</a:t>
            </a:r>
          </a:p>
          <a:p>
            <a:pPr lvl="1"/>
            <a:r>
              <a:rPr lang="en-GB" dirty="0" err="1" smtClean="0"/>
              <a:t>ChEBI</a:t>
            </a:r>
            <a:r>
              <a:rPr lang="en-GB" dirty="0" smtClean="0"/>
              <a:t> – Chemical Entities of Biological Interest</a:t>
            </a:r>
          </a:p>
          <a:p>
            <a:r>
              <a:rPr lang="en-GB" dirty="0" smtClean="0"/>
              <a:t>Meta – terminologies / </a:t>
            </a:r>
            <a:r>
              <a:rPr lang="en-GB" dirty="0" err="1" smtClean="0"/>
              <a:t>Catalogies</a:t>
            </a:r>
            <a:endParaRPr lang="en-GB" dirty="0" smtClean="0"/>
          </a:p>
          <a:p>
            <a:pPr lvl="1"/>
            <a:r>
              <a:rPr lang="en-GB" dirty="0" smtClean="0"/>
              <a:t>UMLS – Unified Medical Language System</a:t>
            </a:r>
          </a:p>
          <a:p>
            <a:pPr lvl="1"/>
            <a:r>
              <a:rPr lang="en-GB" dirty="0" err="1" smtClean="0"/>
              <a:t>Bioportal</a:t>
            </a:r>
            <a:endParaRPr lang="en-GB" dirty="0" smtClean="0"/>
          </a:p>
          <a:p>
            <a:r>
              <a:rPr lang="en-GB" dirty="0" smtClean="0"/>
              <a:t>Clinical Information Models</a:t>
            </a:r>
          </a:p>
        </p:txBody>
      </p:sp>
    </p:spTree>
    <p:extLst>
      <p:ext uri="{BB962C8B-B14F-4D97-AF65-F5344CB8AC3E}">
        <p14:creationId xmlns:p14="http://schemas.microsoft.com/office/powerpoint/2010/main" val="96674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22288"/>
            <a:ext cx="5976144" cy="5386487"/>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5"/>
          <p:cNvSpPr>
            <a:spLocks noGrp="1"/>
          </p:cNvSpPr>
          <p:nvPr>
            <p:ph idx="1"/>
          </p:nvPr>
        </p:nvSpPr>
        <p:spPr/>
        <p:txBody>
          <a:bodyPr>
            <a:normAutofit/>
          </a:bodyPr>
          <a:lstStyle/>
          <a:p>
            <a:r>
              <a:rPr lang="en-GB" sz="2800" dirty="0" smtClean="0"/>
              <a:t>Hierarchically structured</a:t>
            </a:r>
            <a:br>
              <a:rPr lang="en-GB" sz="2800" dirty="0" smtClean="0"/>
            </a:br>
            <a:r>
              <a:rPr lang="en-GB" sz="2800" dirty="0" smtClean="0"/>
              <a:t>information template</a:t>
            </a:r>
            <a:br>
              <a:rPr lang="en-GB" sz="2800" dirty="0" smtClean="0"/>
            </a:br>
            <a:r>
              <a:rPr lang="en-GB" sz="2800" dirty="0" smtClean="0"/>
              <a:t>no taxonomic relations</a:t>
            </a:r>
          </a:p>
        </p:txBody>
      </p:sp>
      <p:sp>
        <p:nvSpPr>
          <p:cNvPr id="2" name="Titel 1"/>
          <p:cNvSpPr>
            <a:spLocks noGrp="1"/>
          </p:cNvSpPr>
          <p:nvPr>
            <p:ph type="title" idx="4294967295"/>
          </p:nvPr>
        </p:nvSpPr>
        <p:spPr>
          <a:xfrm>
            <a:off x="0" y="139700"/>
            <a:ext cx="9144000" cy="912813"/>
          </a:xfrm>
        </p:spPr>
        <p:txBody>
          <a:bodyPr/>
          <a:lstStyle/>
          <a:p>
            <a:r>
              <a:rPr lang="en-GB" dirty="0" smtClean="0"/>
              <a:t>Not all hierarchies are ontological</a:t>
            </a:r>
            <a:endParaRPr lang="en-GB" dirty="0"/>
          </a:p>
        </p:txBody>
      </p:sp>
      <p:sp>
        <p:nvSpPr>
          <p:cNvPr id="3" name="Rechteck 2"/>
          <p:cNvSpPr/>
          <p:nvPr/>
        </p:nvSpPr>
        <p:spPr>
          <a:xfrm>
            <a:off x="179512" y="5982379"/>
            <a:ext cx="6102424" cy="769441"/>
          </a:xfrm>
          <a:prstGeom prst="rect">
            <a:avLst/>
          </a:prstGeom>
        </p:spPr>
        <p:txBody>
          <a:bodyPr wrap="square">
            <a:spAutoFit/>
          </a:bodyPr>
          <a:lstStyle/>
          <a:p>
            <a:r>
              <a:rPr lang="en-GB" sz="1100" dirty="0"/>
              <a:t>Schulz S, </a:t>
            </a:r>
            <a:r>
              <a:rPr lang="en-GB" sz="1100" dirty="0" err="1"/>
              <a:t>Karlsson</a:t>
            </a:r>
            <a:r>
              <a:rPr lang="en-GB" sz="1100" dirty="0"/>
              <a:t> D, Daniel C, Cools H, </a:t>
            </a:r>
            <a:r>
              <a:rPr lang="en-GB" sz="1100" dirty="0" err="1"/>
              <a:t>Lovis</a:t>
            </a:r>
            <a:r>
              <a:rPr lang="en-GB" sz="1100" dirty="0"/>
              <a:t> C.</a:t>
            </a:r>
          </a:p>
          <a:p>
            <a:r>
              <a:rPr lang="en-GB" sz="1100" dirty="0" smtClean="0"/>
              <a:t>Is </a:t>
            </a:r>
            <a:r>
              <a:rPr lang="en-GB" sz="1100" dirty="0"/>
              <a:t>the "International Classification for Patient Safety" a classification</a:t>
            </a:r>
            <a:r>
              <a:rPr lang="en-GB" sz="1100" dirty="0" smtClean="0"/>
              <a:t>?</a:t>
            </a:r>
          </a:p>
          <a:p>
            <a:r>
              <a:rPr lang="en-GB" sz="1100" dirty="0"/>
              <a:t>Stud Health </a:t>
            </a:r>
            <a:r>
              <a:rPr lang="en-GB" sz="1100" dirty="0" err="1"/>
              <a:t>Technol</a:t>
            </a:r>
            <a:r>
              <a:rPr lang="en-GB" sz="1100" dirty="0"/>
              <a:t> Inform. 2009;150:502-6.</a:t>
            </a:r>
          </a:p>
          <a:p>
            <a:endParaRPr lang="en-GB" sz="1100" dirty="0"/>
          </a:p>
        </p:txBody>
      </p:sp>
    </p:spTree>
    <p:extLst>
      <p:ext uri="{BB962C8B-B14F-4D97-AF65-F5344CB8AC3E}">
        <p14:creationId xmlns:p14="http://schemas.microsoft.com/office/powerpoint/2010/main" val="191742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smtClean="0"/>
              <a:t>ICD – International Classification of Diseases</a:t>
            </a:r>
            <a:endParaRPr lang="en-GB" dirty="0"/>
          </a:p>
        </p:txBody>
      </p:sp>
      <p:sp>
        <p:nvSpPr>
          <p:cNvPr id="3" name="Inhaltsplatzhalter 2"/>
          <p:cNvSpPr>
            <a:spLocks noGrp="1"/>
          </p:cNvSpPr>
          <p:nvPr>
            <p:ph idx="1"/>
          </p:nvPr>
        </p:nvSpPr>
        <p:spPr/>
        <p:txBody>
          <a:bodyPr>
            <a:normAutofit fontScale="92500" lnSpcReduction="10000"/>
          </a:bodyPr>
          <a:lstStyle/>
          <a:p>
            <a:r>
              <a:rPr lang="en-GB" sz="2800" dirty="0" smtClean="0"/>
              <a:t>A statistical classification of diseases, issued by WHO</a:t>
            </a:r>
            <a:br>
              <a:rPr lang="en-GB" sz="2800" dirty="0" smtClean="0"/>
            </a:br>
            <a:r>
              <a:rPr lang="en-GB" sz="2800" dirty="0" smtClean="0"/>
              <a:t>Most recent release: </a:t>
            </a:r>
            <a:r>
              <a:rPr lang="en-GB" sz="2800" b="1" dirty="0"/>
              <a:t>ICD-11 for Mortality and Morbidity </a:t>
            </a:r>
            <a:r>
              <a:rPr lang="en-GB" sz="2800" b="1" dirty="0" smtClean="0"/>
              <a:t>Statistics </a:t>
            </a:r>
            <a:r>
              <a:rPr lang="en-GB" sz="2800" dirty="0"/>
              <a:t> (2018)</a:t>
            </a:r>
            <a:br>
              <a:rPr lang="en-GB" sz="2800" dirty="0"/>
            </a:br>
            <a:r>
              <a:rPr lang="en-GB" sz="2800" dirty="0" smtClean="0"/>
              <a:t>Main building principles:</a:t>
            </a:r>
          </a:p>
          <a:p>
            <a:pPr lvl="1"/>
            <a:r>
              <a:rPr lang="en-GB" dirty="0" smtClean="0"/>
              <a:t>Single, mostly taxonomic hierarchies</a:t>
            </a:r>
          </a:p>
          <a:p>
            <a:pPr lvl="1"/>
            <a:r>
              <a:rPr lang="en-GB" dirty="0" smtClean="0"/>
              <a:t>Non-overlapping classes</a:t>
            </a:r>
          </a:p>
          <a:p>
            <a:r>
              <a:rPr lang="en-GB" sz="2800" dirty="0" smtClean="0"/>
              <a:t>Rules to assure this principle:</a:t>
            </a:r>
          </a:p>
          <a:p>
            <a:pPr lvl="1"/>
            <a:r>
              <a:rPr lang="en-GB" dirty="0" smtClean="0"/>
              <a:t>E.g., Diabetes mellitus excludes Diabetes mellitus in pregnancy, which is in a different branch of the hierarchy</a:t>
            </a:r>
          </a:p>
          <a:p>
            <a:r>
              <a:rPr lang="en-GB" sz="2800" dirty="0" smtClean="0"/>
              <a:t>“Residuals” like  “other”, “unspecified”</a:t>
            </a:r>
          </a:p>
          <a:p>
            <a:r>
              <a:rPr lang="en-GB" sz="2800" dirty="0">
                <a:hlinkClick r:id="rId2"/>
              </a:rPr>
              <a:t>https://</a:t>
            </a:r>
            <a:r>
              <a:rPr lang="en-GB" sz="2800" dirty="0" smtClean="0">
                <a:hlinkClick r:id="rId2"/>
              </a:rPr>
              <a:t>icd.who.int/browse11/l-m/en</a:t>
            </a:r>
            <a:r>
              <a:rPr lang="en-GB" sz="2800" dirty="0" smtClean="0"/>
              <a:t> </a:t>
            </a:r>
          </a:p>
        </p:txBody>
      </p:sp>
    </p:spTree>
    <p:extLst>
      <p:ext uri="{BB962C8B-B14F-4D97-AF65-F5344CB8AC3E}">
        <p14:creationId xmlns:p14="http://schemas.microsoft.com/office/powerpoint/2010/main" val="2660439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MeSH</a:t>
            </a:r>
            <a:r>
              <a:rPr lang="en-GB" dirty="0" smtClean="0"/>
              <a:t> – Medical Subject Headings </a:t>
            </a:r>
            <a:endParaRPr lang="en-GB" dirty="0"/>
          </a:p>
        </p:txBody>
      </p:sp>
      <p:sp>
        <p:nvSpPr>
          <p:cNvPr id="3" name="Inhaltsplatzhalter 2"/>
          <p:cNvSpPr>
            <a:spLocks noGrp="1"/>
          </p:cNvSpPr>
          <p:nvPr>
            <p:ph idx="1"/>
          </p:nvPr>
        </p:nvSpPr>
        <p:spPr/>
        <p:txBody>
          <a:bodyPr>
            <a:normAutofit fontScale="92500"/>
          </a:bodyPr>
          <a:lstStyle/>
          <a:p>
            <a:r>
              <a:rPr lang="en-GB" dirty="0" smtClean="0"/>
              <a:t>Thesaurus for Literature Indexing in Retrieval, issued by the U.S. National Library of Medicine</a:t>
            </a:r>
          </a:p>
          <a:p>
            <a:r>
              <a:rPr lang="en-GB" dirty="0" smtClean="0"/>
              <a:t>All MEDLINE literature records are manually annotated with </a:t>
            </a:r>
            <a:r>
              <a:rPr lang="en-GB" dirty="0" err="1" smtClean="0"/>
              <a:t>MeSH</a:t>
            </a:r>
            <a:r>
              <a:rPr lang="en-GB" dirty="0" smtClean="0"/>
              <a:t> concepts</a:t>
            </a:r>
          </a:p>
          <a:p>
            <a:r>
              <a:rPr lang="en-GB" dirty="0" smtClean="0"/>
              <a:t>Multi-hierarchical (overlap of tree-like hierarchies), </a:t>
            </a:r>
            <a:r>
              <a:rPr lang="en-GB" dirty="0" smtClean="0"/>
              <a:t>spans all areas of medicine and </a:t>
            </a:r>
            <a:r>
              <a:rPr lang="en-GB" dirty="0" smtClean="0"/>
              <a:t>biology</a:t>
            </a:r>
          </a:p>
          <a:p>
            <a:r>
              <a:rPr lang="en-GB" dirty="0" smtClean="0"/>
              <a:t>E.g. a paper indexed by “aspirin” and “stomach ulcer” would be found in a query with “antipyretics” and “gastrointestinal diseases”</a:t>
            </a:r>
            <a:endParaRPr lang="en-GB" dirty="0" smtClean="0"/>
          </a:p>
          <a:p>
            <a:r>
              <a:rPr lang="en-GB" dirty="0">
                <a:hlinkClick r:id="rId2"/>
              </a:rPr>
              <a:t>https://www.ncbi.nlm.nih.gov/mesh</a:t>
            </a:r>
            <a:r>
              <a:rPr lang="en-GB" dirty="0" smtClean="0">
                <a:hlinkClick r:id="rId2"/>
              </a:rPr>
              <a:t>/</a:t>
            </a:r>
            <a:r>
              <a:rPr lang="en-GB" dirty="0" smtClean="0"/>
              <a:t> </a:t>
            </a:r>
          </a:p>
          <a:p>
            <a:pPr marL="0" indent="0">
              <a:buNone/>
            </a:pPr>
            <a:endParaRPr lang="en-GB" dirty="0" smtClean="0"/>
          </a:p>
        </p:txBody>
      </p:sp>
    </p:spTree>
    <p:extLst>
      <p:ext uri="{BB962C8B-B14F-4D97-AF65-F5344CB8AC3E}">
        <p14:creationId xmlns:p14="http://schemas.microsoft.com/office/powerpoint/2010/main" val="4192979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SNOMED CT</a:t>
            </a:r>
            <a:endParaRPr lang="en-GB" dirty="0"/>
          </a:p>
        </p:txBody>
      </p:sp>
      <p:sp>
        <p:nvSpPr>
          <p:cNvPr id="3" name="Inhaltsplatzhalter 2"/>
          <p:cNvSpPr>
            <a:spLocks noGrp="1"/>
          </p:cNvSpPr>
          <p:nvPr>
            <p:ph idx="1"/>
          </p:nvPr>
        </p:nvSpPr>
        <p:spPr/>
        <p:txBody>
          <a:bodyPr/>
          <a:lstStyle/>
          <a:p>
            <a:r>
              <a:rPr lang="en-GB" dirty="0" smtClean="0"/>
              <a:t>Ontology-based terminology for representing content of the electronic health record</a:t>
            </a:r>
          </a:p>
          <a:p>
            <a:r>
              <a:rPr lang="en-GB" dirty="0" smtClean="0"/>
              <a:t>Run by an international standards organisation, requires licence for clinical use</a:t>
            </a:r>
          </a:p>
          <a:p>
            <a:r>
              <a:rPr lang="en-GB" dirty="0" smtClean="0"/>
              <a:t>Distributed in a tabular form, can be transformed into OWL – EL </a:t>
            </a:r>
          </a:p>
          <a:p>
            <a:r>
              <a:rPr lang="en-GB" dirty="0" smtClean="0"/>
              <a:t>Has its own </a:t>
            </a:r>
            <a:r>
              <a:rPr lang="en-GB" dirty="0" err="1" smtClean="0"/>
              <a:t>OWL-like</a:t>
            </a:r>
            <a:r>
              <a:rPr lang="en-GB" dirty="0" smtClean="0"/>
              <a:t> compositional syntax</a:t>
            </a:r>
          </a:p>
          <a:p>
            <a:r>
              <a:rPr lang="en-GB" dirty="0" smtClean="0"/>
              <a:t>Some semantic issues </a:t>
            </a:r>
            <a:r>
              <a:rPr lang="en-GB" dirty="0" smtClean="0"/>
              <a:t>unresolved</a:t>
            </a:r>
          </a:p>
          <a:p>
            <a:r>
              <a:rPr lang="en-GB" dirty="0">
                <a:hlinkClick r:id="rId2"/>
              </a:rPr>
              <a:t>http://browser.ihtsdotools.org/</a:t>
            </a:r>
            <a:r>
              <a:rPr lang="en-GB" dirty="0"/>
              <a:t> </a:t>
            </a:r>
          </a:p>
          <a:p>
            <a:pPr marL="0" indent="0">
              <a:buNone/>
            </a:pPr>
            <a:endParaRPr lang="en-GB" dirty="0"/>
          </a:p>
        </p:txBody>
      </p:sp>
    </p:spTree>
    <p:extLst>
      <p:ext uri="{BB962C8B-B14F-4D97-AF65-F5344CB8AC3E}">
        <p14:creationId xmlns:p14="http://schemas.microsoft.com/office/powerpoint/2010/main" val="2935041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Data in health care</a:t>
            </a:r>
            <a:endParaRPr lang="en-GB" sz="3600" dirty="0"/>
          </a:p>
        </p:txBody>
      </p:sp>
      <p:pic>
        <p:nvPicPr>
          <p:cNvPr id="5" name="Picture 4" descr="https://books.google.de/books?id=42gJAQAAIAAJ&amp;printsec=frontcover&amp;img=1&amp;zoom=1&amp;source=gbs_a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95" y="1406909"/>
            <a:ext cx="12192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footage.framepool.com/shotimg/qf/406060615-abhoeren-medizin-praxis-freier-oberkoerper-stethosk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79" y="3701020"/>
            <a:ext cx="3881735" cy="291130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0" y="6093296"/>
            <a:ext cx="9144000" cy="76470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5"/>
          <p:cNvPicPr>
            <a:picLocks noChangeAspect="1" noChangeArrowheads="1"/>
          </p:cNvPicPr>
          <p:nvPr/>
        </p:nvPicPr>
        <p:blipFill>
          <a:blip r:embed="rId4" cstate="print">
            <a:lum bright="-24000" contrast="26000"/>
          </a:blip>
          <a:srcRect t="3780" r="8345" b="1700"/>
          <a:stretch>
            <a:fillRect/>
          </a:stretch>
        </p:blipFill>
        <p:spPr bwMode="auto">
          <a:xfrm>
            <a:off x="2484438" y="1484313"/>
            <a:ext cx="1081087" cy="1368425"/>
          </a:xfrm>
          <a:prstGeom prst="rect">
            <a:avLst/>
          </a:prstGeom>
          <a:noFill/>
          <a:ln w="9525">
            <a:noFill/>
            <a:miter lim="800000"/>
            <a:headEnd/>
            <a:tailEnd/>
          </a:ln>
        </p:spPr>
      </p:pic>
      <p:sp>
        <p:nvSpPr>
          <p:cNvPr id="9" name="Line 10"/>
          <p:cNvSpPr>
            <a:spLocks noChangeShapeType="1"/>
          </p:cNvSpPr>
          <p:nvPr/>
        </p:nvSpPr>
        <p:spPr bwMode="auto">
          <a:xfrm flipH="1">
            <a:off x="1835696" y="2852738"/>
            <a:ext cx="1152128" cy="1204038"/>
          </a:xfrm>
          <a:prstGeom prst="line">
            <a:avLst/>
          </a:prstGeom>
          <a:noFill/>
          <a:ln w="57150">
            <a:solidFill>
              <a:srgbClr val="FF0000"/>
            </a:solidFill>
            <a:round/>
            <a:headEnd/>
            <a:tailEnd type="triangle" w="med" len="med"/>
          </a:ln>
        </p:spPr>
        <p:txBody>
          <a:bodyPr/>
          <a:lstStyle/>
          <a:p>
            <a:endParaRPr lang="en-GB" dirty="0"/>
          </a:p>
        </p:txBody>
      </p:sp>
      <p:pic>
        <p:nvPicPr>
          <p:cNvPr id="10" name="Picture 14"/>
          <p:cNvPicPr>
            <a:picLocks noChangeAspect="1" noChangeArrowheads="1"/>
          </p:cNvPicPr>
          <p:nvPr/>
        </p:nvPicPr>
        <p:blipFill>
          <a:blip r:embed="rId5" cstate="print"/>
          <a:srcRect r="3787" b="2652"/>
          <a:stretch>
            <a:fillRect/>
          </a:stretch>
        </p:blipFill>
        <p:spPr bwMode="auto">
          <a:xfrm>
            <a:off x="6732588" y="3807296"/>
            <a:ext cx="1008062" cy="1223963"/>
          </a:xfrm>
          <a:prstGeom prst="rect">
            <a:avLst/>
          </a:prstGeom>
          <a:noFill/>
          <a:ln w="9525">
            <a:noFill/>
            <a:miter lim="800000"/>
            <a:headEnd/>
            <a:tailEnd/>
          </a:ln>
        </p:spPr>
      </p:pic>
      <p:pic>
        <p:nvPicPr>
          <p:cNvPr id="11" name="Picture 16"/>
          <p:cNvPicPr>
            <a:picLocks noChangeAspect="1" noChangeArrowheads="1"/>
          </p:cNvPicPr>
          <p:nvPr/>
        </p:nvPicPr>
        <p:blipFill>
          <a:blip r:embed="rId6" cstate="print"/>
          <a:srcRect/>
          <a:stretch>
            <a:fillRect/>
          </a:stretch>
        </p:blipFill>
        <p:spPr bwMode="auto">
          <a:xfrm>
            <a:off x="7235825" y="1689571"/>
            <a:ext cx="1622425" cy="1296988"/>
          </a:xfrm>
          <a:prstGeom prst="rect">
            <a:avLst/>
          </a:prstGeom>
          <a:noFill/>
          <a:ln w="9525">
            <a:noFill/>
            <a:miter lim="800000"/>
            <a:headEnd/>
            <a:tailEnd/>
          </a:ln>
        </p:spPr>
      </p:pic>
      <p:pic>
        <p:nvPicPr>
          <p:cNvPr id="12" name="Picture 17"/>
          <p:cNvPicPr>
            <a:picLocks noChangeAspect="1" noChangeArrowheads="1"/>
          </p:cNvPicPr>
          <p:nvPr/>
        </p:nvPicPr>
        <p:blipFill>
          <a:blip r:embed="rId7" cstate="print"/>
          <a:srcRect r="41667" b="11996"/>
          <a:stretch>
            <a:fillRect/>
          </a:stretch>
        </p:blipFill>
        <p:spPr bwMode="auto">
          <a:xfrm>
            <a:off x="4716463" y="4094634"/>
            <a:ext cx="1944687" cy="1944687"/>
          </a:xfrm>
          <a:prstGeom prst="rect">
            <a:avLst/>
          </a:prstGeom>
          <a:noFill/>
          <a:ln w="9525">
            <a:noFill/>
            <a:miter lim="800000"/>
            <a:headEnd/>
            <a:tailEnd/>
          </a:ln>
        </p:spPr>
      </p:pic>
      <p:pic>
        <p:nvPicPr>
          <p:cNvPr id="13" name="Picture 19"/>
          <p:cNvPicPr>
            <a:picLocks noChangeAspect="1" noChangeArrowheads="1"/>
          </p:cNvPicPr>
          <p:nvPr/>
        </p:nvPicPr>
        <p:blipFill>
          <a:blip r:embed="rId8" cstate="print"/>
          <a:srcRect/>
          <a:stretch>
            <a:fillRect/>
          </a:stretch>
        </p:blipFill>
        <p:spPr bwMode="auto">
          <a:xfrm>
            <a:off x="7524750" y="3158009"/>
            <a:ext cx="1257300" cy="414337"/>
          </a:xfrm>
          <a:prstGeom prst="rect">
            <a:avLst/>
          </a:prstGeom>
          <a:noFill/>
          <a:ln w="9525">
            <a:noFill/>
            <a:miter lim="800000"/>
            <a:headEnd/>
            <a:tailEnd/>
          </a:ln>
        </p:spPr>
      </p:pic>
      <p:pic>
        <p:nvPicPr>
          <p:cNvPr id="14" name="Picture 20"/>
          <p:cNvPicPr>
            <a:picLocks noChangeAspect="1" noChangeArrowheads="1"/>
          </p:cNvPicPr>
          <p:nvPr/>
        </p:nvPicPr>
        <p:blipFill>
          <a:blip r:embed="rId9" cstate="print"/>
          <a:srcRect b="20468"/>
          <a:stretch>
            <a:fillRect/>
          </a:stretch>
        </p:blipFill>
        <p:spPr bwMode="auto">
          <a:xfrm>
            <a:off x="8639175" y="3662834"/>
            <a:ext cx="504825" cy="469900"/>
          </a:xfrm>
          <a:prstGeom prst="rect">
            <a:avLst/>
          </a:prstGeom>
          <a:noFill/>
          <a:ln w="9525">
            <a:noFill/>
            <a:miter lim="800000"/>
            <a:headEnd/>
            <a:tailEnd/>
          </a:ln>
        </p:spPr>
      </p:pic>
      <p:pic>
        <p:nvPicPr>
          <p:cNvPr id="15" name="Picture 21"/>
          <p:cNvPicPr>
            <a:picLocks noChangeAspect="1" noChangeArrowheads="1"/>
          </p:cNvPicPr>
          <p:nvPr/>
        </p:nvPicPr>
        <p:blipFill>
          <a:blip r:embed="rId10" cstate="print"/>
          <a:srcRect l="20508" t="6429" r="24806" b="36481"/>
          <a:stretch>
            <a:fillRect/>
          </a:stretch>
        </p:blipFill>
        <p:spPr bwMode="auto">
          <a:xfrm>
            <a:off x="4787900" y="1484784"/>
            <a:ext cx="2352675" cy="2058987"/>
          </a:xfrm>
          <a:prstGeom prst="rect">
            <a:avLst/>
          </a:prstGeom>
          <a:noFill/>
          <a:ln w="9525">
            <a:noFill/>
            <a:miter lim="800000"/>
            <a:headEnd/>
            <a:tailEnd/>
          </a:ln>
        </p:spPr>
      </p:pic>
      <p:pic>
        <p:nvPicPr>
          <p:cNvPr id="16" name="Picture 22"/>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8262938" y="4166071"/>
            <a:ext cx="881062" cy="903288"/>
          </a:xfrm>
          <a:prstGeom prst="rect">
            <a:avLst/>
          </a:prstGeom>
          <a:noFill/>
          <a:ln w="9525">
            <a:noFill/>
            <a:miter lim="800000"/>
            <a:headEnd/>
            <a:tailEnd/>
          </a:ln>
        </p:spPr>
      </p:pic>
      <p:sp>
        <p:nvSpPr>
          <p:cNvPr id="17" name="Line 23"/>
          <p:cNvSpPr>
            <a:spLocks noChangeShapeType="1"/>
          </p:cNvSpPr>
          <p:nvPr/>
        </p:nvSpPr>
        <p:spPr bwMode="auto">
          <a:xfrm>
            <a:off x="5795963" y="2654771"/>
            <a:ext cx="1223962" cy="1223963"/>
          </a:xfrm>
          <a:prstGeom prst="line">
            <a:avLst/>
          </a:prstGeom>
          <a:noFill/>
          <a:ln w="57150">
            <a:solidFill>
              <a:srgbClr val="FF0000"/>
            </a:solidFill>
            <a:round/>
            <a:headEnd/>
            <a:tailEnd type="triangle" w="med" len="med"/>
          </a:ln>
        </p:spPr>
        <p:txBody>
          <a:bodyPr/>
          <a:lstStyle/>
          <a:p>
            <a:endParaRPr lang="en-GB" dirty="0"/>
          </a:p>
        </p:txBody>
      </p:sp>
      <p:sp>
        <p:nvSpPr>
          <p:cNvPr id="18" name="Line 24"/>
          <p:cNvSpPr>
            <a:spLocks noChangeShapeType="1"/>
          </p:cNvSpPr>
          <p:nvPr/>
        </p:nvSpPr>
        <p:spPr bwMode="auto">
          <a:xfrm flipV="1">
            <a:off x="6372225" y="4166071"/>
            <a:ext cx="504825" cy="792163"/>
          </a:xfrm>
          <a:prstGeom prst="line">
            <a:avLst/>
          </a:prstGeom>
          <a:noFill/>
          <a:ln w="57150">
            <a:solidFill>
              <a:srgbClr val="FF0000"/>
            </a:solidFill>
            <a:round/>
            <a:headEnd/>
            <a:tailEnd type="triangle" w="med" len="med"/>
          </a:ln>
        </p:spPr>
        <p:txBody>
          <a:bodyPr/>
          <a:lstStyle/>
          <a:p>
            <a:endParaRPr lang="en-GB" dirty="0"/>
          </a:p>
        </p:txBody>
      </p:sp>
      <p:sp>
        <p:nvSpPr>
          <p:cNvPr id="19" name="Line 25"/>
          <p:cNvSpPr>
            <a:spLocks noChangeShapeType="1"/>
          </p:cNvSpPr>
          <p:nvPr/>
        </p:nvSpPr>
        <p:spPr bwMode="auto">
          <a:xfrm flipV="1">
            <a:off x="6011863" y="4023196"/>
            <a:ext cx="792162" cy="863600"/>
          </a:xfrm>
          <a:prstGeom prst="line">
            <a:avLst/>
          </a:prstGeom>
          <a:noFill/>
          <a:ln w="57150">
            <a:solidFill>
              <a:srgbClr val="FF0000"/>
            </a:solidFill>
            <a:round/>
            <a:headEnd/>
            <a:tailEnd type="triangle" w="med" len="med"/>
          </a:ln>
        </p:spPr>
        <p:txBody>
          <a:bodyPr/>
          <a:lstStyle/>
          <a:p>
            <a:endParaRPr lang="en-GB" dirty="0"/>
          </a:p>
        </p:txBody>
      </p:sp>
      <p:sp>
        <p:nvSpPr>
          <p:cNvPr id="20" name="Line 26"/>
          <p:cNvSpPr>
            <a:spLocks noChangeShapeType="1"/>
          </p:cNvSpPr>
          <p:nvPr/>
        </p:nvSpPr>
        <p:spPr bwMode="auto">
          <a:xfrm flipV="1">
            <a:off x="5003800" y="3950171"/>
            <a:ext cx="1800225" cy="720725"/>
          </a:xfrm>
          <a:prstGeom prst="line">
            <a:avLst/>
          </a:prstGeom>
          <a:noFill/>
          <a:ln w="57150">
            <a:solidFill>
              <a:srgbClr val="FF0000"/>
            </a:solidFill>
            <a:round/>
            <a:headEnd/>
            <a:tailEnd type="triangle" w="med" len="med"/>
          </a:ln>
        </p:spPr>
        <p:txBody>
          <a:bodyPr/>
          <a:lstStyle/>
          <a:p>
            <a:endParaRPr lang="en-GB" dirty="0"/>
          </a:p>
        </p:txBody>
      </p:sp>
      <p:sp>
        <p:nvSpPr>
          <p:cNvPr id="21" name="Line 27"/>
          <p:cNvSpPr>
            <a:spLocks noChangeShapeType="1"/>
          </p:cNvSpPr>
          <p:nvPr/>
        </p:nvSpPr>
        <p:spPr bwMode="auto">
          <a:xfrm flipH="1">
            <a:off x="7164388" y="2799234"/>
            <a:ext cx="144462" cy="1008062"/>
          </a:xfrm>
          <a:prstGeom prst="line">
            <a:avLst/>
          </a:prstGeom>
          <a:noFill/>
          <a:ln w="57150">
            <a:solidFill>
              <a:srgbClr val="FF0000"/>
            </a:solidFill>
            <a:round/>
            <a:headEnd/>
            <a:tailEnd type="triangle" w="med" len="med"/>
          </a:ln>
        </p:spPr>
        <p:txBody>
          <a:bodyPr/>
          <a:lstStyle/>
          <a:p>
            <a:endParaRPr lang="en-GB" dirty="0"/>
          </a:p>
        </p:txBody>
      </p:sp>
      <p:sp>
        <p:nvSpPr>
          <p:cNvPr id="22" name="Line 28"/>
          <p:cNvSpPr>
            <a:spLocks noChangeShapeType="1"/>
          </p:cNvSpPr>
          <p:nvPr/>
        </p:nvSpPr>
        <p:spPr bwMode="auto">
          <a:xfrm flipH="1">
            <a:off x="7524750" y="3446934"/>
            <a:ext cx="431800" cy="431800"/>
          </a:xfrm>
          <a:prstGeom prst="line">
            <a:avLst/>
          </a:prstGeom>
          <a:noFill/>
          <a:ln w="57150">
            <a:solidFill>
              <a:srgbClr val="FF0000"/>
            </a:solidFill>
            <a:round/>
            <a:headEnd/>
            <a:tailEnd type="triangle" w="med" len="med"/>
          </a:ln>
        </p:spPr>
        <p:txBody>
          <a:bodyPr/>
          <a:lstStyle/>
          <a:p>
            <a:endParaRPr lang="en-GB" dirty="0"/>
          </a:p>
        </p:txBody>
      </p:sp>
      <p:sp>
        <p:nvSpPr>
          <p:cNvPr id="23" name="Line 29"/>
          <p:cNvSpPr>
            <a:spLocks noChangeShapeType="1"/>
          </p:cNvSpPr>
          <p:nvPr/>
        </p:nvSpPr>
        <p:spPr bwMode="auto">
          <a:xfrm flipH="1">
            <a:off x="7596188" y="3878734"/>
            <a:ext cx="936625" cy="144462"/>
          </a:xfrm>
          <a:prstGeom prst="line">
            <a:avLst/>
          </a:prstGeom>
          <a:noFill/>
          <a:ln w="57150">
            <a:solidFill>
              <a:srgbClr val="FF0000"/>
            </a:solidFill>
            <a:round/>
            <a:headEnd/>
            <a:tailEnd type="triangle" w="med" len="med"/>
          </a:ln>
        </p:spPr>
        <p:txBody>
          <a:bodyPr/>
          <a:lstStyle/>
          <a:p>
            <a:endParaRPr lang="en-GB" dirty="0"/>
          </a:p>
        </p:txBody>
      </p:sp>
      <p:sp>
        <p:nvSpPr>
          <p:cNvPr id="24" name="Line 30"/>
          <p:cNvSpPr>
            <a:spLocks noChangeShapeType="1"/>
          </p:cNvSpPr>
          <p:nvPr/>
        </p:nvSpPr>
        <p:spPr bwMode="auto">
          <a:xfrm flipH="1" flipV="1">
            <a:off x="7524750" y="4166071"/>
            <a:ext cx="1008063" cy="433388"/>
          </a:xfrm>
          <a:prstGeom prst="line">
            <a:avLst/>
          </a:prstGeom>
          <a:noFill/>
          <a:ln w="57150">
            <a:solidFill>
              <a:srgbClr val="FF0000"/>
            </a:solidFill>
            <a:round/>
            <a:headEnd/>
            <a:tailEnd type="triangle" w="med" len="med"/>
          </a:ln>
        </p:spPr>
        <p:txBody>
          <a:bodyPr/>
          <a:lstStyle/>
          <a:p>
            <a:endParaRPr lang="en-GB" dirty="0"/>
          </a:p>
        </p:txBody>
      </p:sp>
      <p:pic>
        <p:nvPicPr>
          <p:cNvPr id="25" name="Picture 31"/>
          <p:cNvPicPr>
            <a:picLocks noChangeAspect="1" noChangeArrowheads="1"/>
          </p:cNvPicPr>
          <p:nvPr/>
        </p:nvPicPr>
        <p:blipFill>
          <a:blip r:embed="rId12" cstate="print"/>
          <a:srcRect/>
          <a:stretch>
            <a:fillRect/>
          </a:stretch>
        </p:blipFill>
        <p:spPr bwMode="auto">
          <a:xfrm>
            <a:off x="6732588" y="5253509"/>
            <a:ext cx="1511300" cy="1046162"/>
          </a:xfrm>
          <a:prstGeom prst="rect">
            <a:avLst/>
          </a:prstGeom>
          <a:noFill/>
          <a:ln w="9525">
            <a:noFill/>
            <a:miter lim="800000"/>
            <a:headEnd/>
            <a:tailEnd/>
          </a:ln>
        </p:spPr>
      </p:pic>
      <p:sp>
        <p:nvSpPr>
          <p:cNvPr id="26" name="Line 32"/>
          <p:cNvSpPr>
            <a:spLocks noChangeShapeType="1"/>
          </p:cNvSpPr>
          <p:nvPr/>
        </p:nvSpPr>
        <p:spPr bwMode="auto">
          <a:xfrm flipH="1" flipV="1">
            <a:off x="7092950" y="4239096"/>
            <a:ext cx="142875" cy="1008063"/>
          </a:xfrm>
          <a:prstGeom prst="line">
            <a:avLst/>
          </a:prstGeom>
          <a:noFill/>
          <a:ln w="57150">
            <a:solidFill>
              <a:srgbClr val="FF0000"/>
            </a:solidFill>
            <a:round/>
            <a:headEnd/>
            <a:tailEnd type="triangle" w="med" len="med"/>
          </a:ln>
        </p:spPr>
        <p:txBody>
          <a:bodyPr/>
          <a:lstStyle/>
          <a:p>
            <a:endParaRPr lang="en-GB" dirty="0"/>
          </a:p>
        </p:txBody>
      </p:sp>
      <p:pic>
        <p:nvPicPr>
          <p:cNvPr id="27" name="Picture 33"/>
          <p:cNvPicPr>
            <a:picLocks noChangeAspect="1" noChangeArrowheads="1"/>
          </p:cNvPicPr>
          <p:nvPr/>
        </p:nvPicPr>
        <p:blipFill>
          <a:blip r:embed="rId7" cstate="print"/>
          <a:srcRect l="51857" r="13573" b="38074"/>
          <a:stretch>
            <a:fillRect/>
          </a:stretch>
        </p:blipFill>
        <p:spPr bwMode="auto">
          <a:xfrm>
            <a:off x="8355013" y="5102696"/>
            <a:ext cx="788987" cy="936625"/>
          </a:xfrm>
          <a:prstGeom prst="rect">
            <a:avLst/>
          </a:prstGeom>
          <a:noFill/>
          <a:ln w="9525">
            <a:noFill/>
            <a:miter lim="800000"/>
            <a:headEnd/>
            <a:tailEnd/>
          </a:ln>
        </p:spPr>
      </p:pic>
      <p:sp>
        <p:nvSpPr>
          <p:cNvPr id="28" name="Line 34"/>
          <p:cNvSpPr>
            <a:spLocks noChangeShapeType="1"/>
          </p:cNvSpPr>
          <p:nvPr/>
        </p:nvSpPr>
        <p:spPr bwMode="auto">
          <a:xfrm flipH="1" flipV="1">
            <a:off x="7380288" y="4310534"/>
            <a:ext cx="1079500" cy="1081087"/>
          </a:xfrm>
          <a:prstGeom prst="line">
            <a:avLst/>
          </a:prstGeom>
          <a:noFill/>
          <a:ln w="57150">
            <a:solidFill>
              <a:srgbClr val="FF0000"/>
            </a:solidFill>
            <a:round/>
            <a:headEnd/>
            <a:tailEnd type="triangle" w="med" len="med"/>
          </a:ln>
        </p:spPr>
        <p:txBody>
          <a:bodyPr/>
          <a:lstStyle/>
          <a:p>
            <a:endParaRPr lang="en-GB" dirty="0"/>
          </a:p>
        </p:txBody>
      </p:sp>
      <p:pic>
        <p:nvPicPr>
          <p:cNvPr id="29" name="Picture 35"/>
          <p:cNvPicPr>
            <a:picLocks noChangeAspect="1" noChangeArrowheads="1"/>
          </p:cNvPicPr>
          <p:nvPr/>
        </p:nvPicPr>
        <p:blipFill>
          <a:blip r:embed="rId13" cstate="print"/>
          <a:srcRect/>
          <a:stretch>
            <a:fillRect/>
          </a:stretch>
        </p:blipFill>
        <p:spPr bwMode="auto">
          <a:xfrm>
            <a:off x="5292725" y="3518371"/>
            <a:ext cx="830263" cy="538163"/>
          </a:xfrm>
          <a:prstGeom prst="rect">
            <a:avLst/>
          </a:prstGeom>
          <a:noFill/>
          <a:ln w="9525">
            <a:noFill/>
            <a:miter lim="800000"/>
            <a:headEnd/>
            <a:tailEnd/>
          </a:ln>
        </p:spPr>
      </p:pic>
      <p:sp>
        <p:nvSpPr>
          <p:cNvPr id="30" name="Line 36"/>
          <p:cNvSpPr>
            <a:spLocks noChangeShapeType="1"/>
          </p:cNvSpPr>
          <p:nvPr/>
        </p:nvSpPr>
        <p:spPr bwMode="auto">
          <a:xfrm>
            <a:off x="6011863" y="3734271"/>
            <a:ext cx="792162" cy="144463"/>
          </a:xfrm>
          <a:prstGeom prst="line">
            <a:avLst/>
          </a:prstGeom>
          <a:noFill/>
          <a:ln w="57150">
            <a:solidFill>
              <a:srgbClr val="FF0000"/>
            </a:solidFill>
            <a:round/>
            <a:headEnd/>
            <a:tailEnd type="triangle" w="med" len="med"/>
          </a:ln>
        </p:spPr>
        <p:txBody>
          <a:bodyPr/>
          <a:lstStyle/>
          <a:p>
            <a:endParaRPr lang="en-GB" dirty="0"/>
          </a:p>
        </p:txBody>
      </p:sp>
      <p:sp>
        <p:nvSpPr>
          <p:cNvPr id="31" name="Line 10"/>
          <p:cNvSpPr>
            <a:spLocks noChangeShapeType="1"/>
          </p:cNvSpPr>
          <p:nvPr/>
        </p:nvSpPr>
        <p:spPr bwMode="auto">
          <a:xfrm>
            <a:off x="899592" y="3213099"/>
            <a:ext cx="666403" cy="1008063"/>
          </a:xfrm>
          <a:prstGeom prst="line">
            <a:avLst/>
          </a:prstGeom>
          <a:noFill/>
          <a:ln w="57150">
            <a:solidFill>
              <a:srgbClr val="FF0000"/>
            </a:solidFill>
            <a:round/>
            <a:headEnd/>
            <a:tailEnd type="triangle" w="med" len="med"/>
          </a:ln>
        </p:spPr>
        <p:txBody>
          <a:bodyPr/>
          <a:lstStyle/>
          <a:p>
            <a:endParaRPr lang="en-GB" dirty="0"/>
          </a:p>
        </p:txBody>
      </p:sp>
      <p:sp>
        <p:nvSpPr>
          <p:cNvPr id="32" name="Line 10"/>
          <p:cNvSpPr>
            <a:spLocks noChangeShapeType="1"/>
          </p:cNvSpPr>
          <p:nvPr/>
        </p:nvSpPr>
        <p:spPr bwMode="auto">
          <a:xfrm flipV="1">
            <a:off x="683766" y="4614863"/>
            <a:ext cx="791890" cy="887157"/>
          </a:xfrm>
          <a:prstGeom prst="line">
            <a:avLst/>
          </a:prstGeom>
          <a:noFill/>
          <a:ln w="57150">
            <a:solidFill>
              <a:srgbClr val="FF0000"/>
            </a:solidFill>
            <a:round/>
            <a:headEnd/>
            <a:tailEnd type="triangle" w="med" len="med"/>
          </a:ln>
        </p:spPr>
        <p:txBody>
          <a:bodyPr/>
          <a:lstStyle/>
          <a:p>
            <a:endParaRPr lang="en-GB" dirty="0"/>
          </a:p>
        </p:txBody>
      </p:sp>
      <p:sp>
        <p:nvSpPr>
          <p:cNvPr id="33" name="Textfeld 32"/>
          <p:cNvSpPr txBox="1"/>
          <p:nvPr/>
        </p:nvSpPr>
        <p:spPr>
          <a:xfrm>
            <a:off x="265081" y="6341258"/>
            <a:ext cx="3472104" cy="400110"/>
          </a:xfrm>
          <a:prstGeom prst="rect">
            <a:avLst/>
          </a:prstGeom>
          <a:solidFill>
            <a:srgbClr val="FFFFCC"/>
          </a:solidFill>
        </p:spPr>
        <p:txBody>
          <a:bodyPr wrap="none" rtlCol="0">
            <a:spAutoFit/>
          </a:bodyPr>
          <a:lstStyle/>
          <a:p>
            <a:r>
              <a:rPr lang="en-GB" sz="2000" b="1" dirty="0" smtClean="0">
                <a:solidFill>
                  <a:srgbClr val="C00000"/>
                </a:solidFill>
              </a:rPr>
              <a:t>What has changed since then? </a:t>
            </a:r>
            <a:endParaRPr lang="en-GB" sz="2000" b="1" dirty="0">
              <a:solidFill>
                <a:srgbClr val="C00000"/>
              </a:solidFill>
            </a:endParaRPr>
          </a:p>
        </p:txBody>
      </p:sp>
    </p:spTree>
    <p:extLst>
      <p:ext uri="{BB962C8B-B14F-4D97-AF65-F5344CB8AC3E}">
        <p14:creationId xmlns:p14="http://schemas.microsoft.com/office/powerpoint/2010/main" val="766449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clrChange>
              <a:clrFrom>
                <a:srgbClr val="FFFFFF"/>
              </a:clrFrom>
              <a:clrTo>
                <a:srgbClr val="FFFFFF">
                  <a:alpha val="0"/>
                </a:srgbClr>
              </a:clrTo>
            </a:clrChange>
          </a:blip>
          <a:stretch>
            <a:fillRect/>
          </a:stretch>
        </p:blipFill>
        <p:spPr>
          <a:xfrm>
            <a:off x="179512" y="1628800"/>
            <a:ext cx="8748464" cy="5103759"/>
          </a:xfrm>
          <a:prstGeom prst="rect">
            <a:avLst/>
          </a:prstGeom>
        </p:spPr>
      </p:pic>
      <p:pic>
        <p:nvPicPr>
          <p:cNvPr id="4" name="Grafik 3"/>
          <p:cNvPicPr>
            <a:picLocks noChangeAspect="1"/>
          </p:cNvPicPr>
          <p:nvPr/>
        </p:nvPicPr>
        <p:blipFill>
          <a:blip r:embed="rId3"/>
          <a:stretch>
            <a:fillRect/>
          </a:stretch>
        </p:blipFill>
        <p:spPr>
          <a:xfrm>
            <a:off x="323529" y="1268761"/>
            <a:ext cx="1872208" cy="398162"/>
          </a:xfrm>
          <a:prstGeom prst="rect">
            <a:avLst/>
          </a:prstGeom>
        </p:spPr>
      </p:pic>
      <p:pic>
        <p:nvPicPr>
          <p:cNvPr id="5" name="Grafik 4"/>
          <p:cNvPicPr>
            <a:picLocks noChangeAspect="1"/>
          </p:cNvPicPr>
          <p:nvPr/>
        </p:nvPicPr>
        <p:blipFill>
          <a:blip r:embed="rId4"/>
          <a:stretch>
            <a:fillRect/>
          </a:stretch>
        </p:blipFill>
        <p:spPr>
          <a:xfrm>
            <a:off x="2195737" y="1291618"/>
            <a:ext cx="3819525" cy="314325"/>
          </a:xfrm>
          <a:prstGeom prst="rect">
            <a:avLst/>
          </a:prstGeom>
        </p:spPr>
      </p:pic>
      <p:pic>
        <p:nvPicPr>
          <p:cNvPr id="2" name="Grafik 1"/>
          <p:cNvPicPr>
            <a:picLocks noChangeAspect="1"/>
          </p:cNvPicPr>
          <p:nvPr/>
        </p:nvPicPr>
        <p:blipFill rotWithShape="1">
          <a:blip r:embed="rId5"/>
          <a:srcRect r="5462"/>
          <a:stretch/>
        </p:blipFill>
        <p:spPr>
          <a:xfrm>
            <a:off x="4654168" y="2348880"/>
            <a:ext cx="4238312" cy="2736304"/>
          </a:xfrm>
          <a:prstGeom prst="rect">
            <a:avLst/>
          </a:prstGeom>
        </p:spPr>
      </p:pic>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dirty="0" smtClean="0"/>
              <a:t>SNOMED CT: reference terminology</a:t>
            </a:r>
            <a:endParaRPr lang="en-GB" dirty="0"/>
          </a:p>
        </p:txBody>
      </p:sp>
      <p:sp>
        <p:nvSpPr>
          <p:cNvPr id="8" name="Textfeld 7"/>
          <p:cNvSpPr txBox="1"/>
          <p:nvPr/>
        </p:nvSpPr>
        <p:spPr>
          <a:xfrm>
            <a:off x="5292080" y="1979548"/>
            <a:ext cx="2383922" cy="369332"/>
          </a:xfrm>
          <a:prstGeom prst="rect">
            <a:avLst/>
          </a:prstGeom>
          <a:noFill/>
        </p:spPr>
        <p:txBody>
          <a:bodyPr wrap="none" rtlCol="0">
            <a:spAutoFit/>
          </a:bodyPr>
          <a:lstStyle/>
          <a:p>
            <a:r>
              <a:rPr lang="en-GB" b="1" dirty="0" smtClean="0">
                <a:solidFill>
                  <a:srgbClr val="C00000"/>
                </a:solidFill>
              </a:rPr>
              <a:t>Ontological foundation</a:t>
            </a:r>
            <a:endParaRPr lang="en-GB" b="1" dirty="0">
              <a:solidFill>
                <a:srgbClr val="C00000"/>
              </a:solidFill>
            </a:endParaRPr>
          </a:p>
        </p:txBody>
      </p:sp>
    </p:spTree>
    <p:extLst>
      <p:ext uri="{BB962C8B-B14F-4D97-AF65-F5344CB8AC3E}">
        <p14:creationId xmlns:p14="http://schemas.microsoft.com/office/powerpoint/2010/main" val="1879754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bgerundetes Rechteck 33"/>
          <p:cNvSpPr/>
          <p:nvPr/>
        </p:nvSpPr>
        <p:spPr>
          <a:xfrm>
            <a:off x="323528" y="1490243"/>
            <a:ext cx="8587127" cy="3234901"/>
          </a:xfrm>
          <a:prstGeom prst="roundRect">
            <a:avLst/>
          </a:prstGeom>
          <a:solidFill>
            <a:srgbClr val="CCFFCC"/>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Abgerundetes Rechteck 2"/>
          <p:cNvSpPr/>
          <p:nvPr/>
        </p:nvSpPr>
        <p:spPr>
          <a:xfrm>
            <a:off x="323528" y="4941168"/>
            <a:ext cx="8587127" cy="1368152"/>
          </a:xfrm>
          <a:prstGeom prst="roundRect">
            <a:avLst/>
          </a:prstGeom>
          <a:solidFill>
            <a:srgbClr val="FFFFCC"/>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p:cNvSpPr>
            <a:spLocks noGrp="1"/>
          </p:cNvSpPr>
          <p:nvPr>
            <p:ph type="title"/>
          </p:nvPr>
        </p:nvSpPr>
        <p:spPr/>
        <p:txBody>
          <a:bodyPr>
            <a:normAutofit fontScale="90000"/>
          </a:bodyPr>
          <a:lstStyle/>
          <a:p>
            <a:r>
              <a:rPr lang="en-GB" dirty="0" smtClean="0"/>
              <a:t>SNOMED CT – Structural benefits (I):</a:t>
            </a:r>
            <a:br>
              <a:rPr lang="en-GB" dirty="0" smtClean="0"/>
            </a:br>
            <a:r>
              <a:rPr lang="en-GB" dirty="0" err="1" smtClean="0"/>
              <a:t>Polyhierachies</a:t>
            </a:r>
            <a:endParaRPr lang="en-GB" dirty="0"/>
          </a:p>
        </p:txBody>
      </p:sp>
      <p:sp>
        <p:nvSpPr>
          <p:cNvPr id="4" name="Rechteck 3"/>
          <p:cNvSpPr/>
          <p:nvPr/>
        </p:nvSpPr>
        <p:spPr>
          <a:xfrm>
            <a:off x="1050760" y="5204462"/>
            <a:ext cx="1930066"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Follicular low grade </a:t>
            </a:r>
            <a:br>
              <a:rPr lang="en-GB" sz="1600" dirty="0" smtClean="0">
                <a:latin typeface="Helvetica Neue"/>
              </a:rPr>
            </a:br>
            <a:r>
              <a:rPr lang="en-GB" sz="1600" dirty="0" smtClean="0">
                <a:latin typeface="Helvetica Neue"/>
              </a:rPr>
              <a:t>B-cell lymphoma</a:t>
            </a:r>
            <a:endParaRPr lang="en-GB" sz="1600" b="0" i="0" dirty="0">
              <a:effectLst/>
              <a:latin typeface="Helvetica Neue"/>
            </a:endParaRPr>
          </a:p>
        </p:txBody>
      </p:sp>
      <p:sp>
        <p:nvSpPr>
          <p:cNvPr id="5" name="Rechteck 4"/>
          <p:cNvSpPr/>
          <p:nvPr/>
        </p:nvSpPr>
        <p:spPr>
          <a:xfrm>
            <a:off x="456520" y="3573016"/>
            <a:ext cx="1623893"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 Low grade </a:t>
            </a:r>
            <a:br>
              <a:rPr lang="en-GB" sz="1600" dirty="0" smtClean="0">
                <a:latin typeface="Helvetica Neue"/>
              </a:rPr>
            </a:br>
            <a:r>
              <a:rPr lang="en-GB" sz="1600" dirty="0" smtClean="0">
                <a:latin typeface="Helvetica Neue"/>
              </a:rPr>
              <a:t>B-cell lymphoma</a:t>
            </a:r>
            <a:endParaRPr lang="en-GB" sz="1600" b="0" i="0" dirty="0">
              <a:effectLst/>
              <a:latin typeface="Helvetica Neue"/>
            </a:endParaRPr>
          </a:p>
        </p:txBody>
      </p:sp>
      <p:sp>
        <p:nvSpPr>
          <p:cNvPr id="6" name="Rechteck 5"/>
          <p:cNvSpPr/>
          <p:nvPr/>
        </p:nvSpPr>
        <p:spPr>
          <a:xfrm>
            <a:off x="2275010" y="3573016"/>
            <a:ext cx="1054826"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 Follicular</a:t>
            </a:r>
            <a:br>
              <a:rPr lang="en-GB" sz="1600" dirty="0" smtClean="0">
                <a:latin typeface="Helvetica Neue"/>
              </a:rPr>
            </a:br>
            <a:r>
              <a:rPr lang="en-GB" sz="1600" dirty="0" smtClean="0">
                <a:latin typeface="Helvetica Neue"/>
              </a:rPr>
              <a:t>lymphoma</a:t>
            </a:r>
            <a:endParaRPr lang="en-GB" sz="1600" b="0" i="0" dirty="0">
              <a:effectLst/>
              <a:latin typeface="Helvetica Neue"/>
            </a:endParaRPr>
          </a:p>
        </p:txBody>
      </p:sp>
      <p:sp>
        <p:nvSpPr>
          <p:cNvPr id="7" name="Rechteck 6"/>
          <p:cNvSpPr/>
          <p:nvPr/>
        </p:nvSpPr>
        <p:spPr>
          <a:xfrm>
            <a:off x="731167" y="2636912"/>
            <a:ext cx="1054826"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 B-cell </a:t>
            </a:r>
          </a:p>
          <a:p>
            <a:pPr algn="ctr"/>
            <a:r>
              <a:rPr lang="en-GB" sz="1600" dirty="0" smtClean="0">
                <a:latin typeface="Helvetica Neue"/>
              </a:rPr>
              <a:t>lymphoma</a:t>
            </a:r>
            <a:endParaRPr lang="en-GB" sz="1600" b="0" i="0" dirty="0">
              <a:effectLst/>
              <a:latin typeface="Helvetica Neue"/>
            </a:endParaRPr>
          </a:p>
        </p:txBody>
      </p:sp>
      <p:sp>
        <p:nvSpPr>
          <p:cNvPr id="8" name="Rechteck 7"/>
          <p:cNvSpPr/>
          <p:nvPr/>
        </p:nvSpPr>
        <p:spPr>
          <a:xfrm>
            <a:off x="2130880" y="2636912"/>
            <a:ext cx="1361000"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 Non-Hodgkin</a:t>
            </a:r>
            <a:br>
              <a:rPr lang="en-GB" sz="1600" dirty="0" smtClean="0">
                <a:latin typeface="Helvetica Neue"/>
              </a:rPr>
            </a:br>
            <a:r>
              <a:rPr lang="en-GB" sz="1600" dirty="0" smtClean="0">
                <a:latin typeface="Helvetica Neue"/>
              </a:rPr>
              <a:t>lymphoma</a:t>
            </a:r>
            <a:endParaRPr lang="en-GB" sz="1600" b="0" i="0" dirty="0">
              <a:effectLst/>
              <a:latin typeface="Helvetica Neue"/>
            </a:endParaRPr>
          </a:p>
        </p:txBody>
      </p:sp>
      <p:sp>
        <p:nvSpPr>
          <p:cNvPr id="9" name="Rechteck 8"/>
          <p:cNvSpPr/>
          <p:nvPr/>
        </p:nvSpPr>
        <p:spPr>
          <a:xfrm>
            <a:off x="4553825" y="5378675"/>
            <a:ext cx="1080120" cy="355276"/>
          </a:xfrm>
          <a:prstGeom prst="rect">
            <a:avLst/>
          </a:prstGeom>
          <a:solidFill>
            <a:schemeClr val="bg1">
              <a:lumMod val="85000"/>
            </a:schemeClr>
          </a:solidFill>
        </p:spPr>
        <p:txBody>
          <a:bodyPr wrap="square" lIns="72000" tIns="36000" rIns="36000" bIns="72000">
            <a:spAutoFit/>
          </a:bodyPr>
          <a:lstStyle/>
          <a:p>
            <a:pPr algn="ctr"/>
            <a:r>
              <a:rPr lang="en-GB" sz="1600" dirty="0" smtClean="0">
                <a:latin typeface="Helvetica Neue"/>
              </a:rPr>
              <a:t>Rituximab</a:t>
            </a:r>
            <a:endParaRPr lang="en-GB" sz="1600" dirty="0"/>
          </a:p>
        </p:txBody>
      </p:sp>
      <p:sp>
        <p:nvSpPr>
          <p:cNvPr id="10" name="Rechteck 9"/>
          <p:cNvSpPr/>
          <p:nvPr/>
        </p:nvSpPr>
        <p:spPr>
          <a:xfrm>
            <a:off x="3815569" y="3573016"/>
            <a:ext cx="1213523"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Monoclonal </a:t>
            </a:r>
            <a:br>
              <a:rPr lang="en-GB" sz="1600" dirty="0" smtClean="0">
                <a:latin typeface="Helvetica Neue"/>
              </a:rPr>
            </a:br>
            <a:r>
              <a:rPr lang="en-GB" sz="1600" dirty="0" smtClean="0">
                <a:latin typeface="Helvetica Neue"/>
              </a:rPr>
              <a:t>antibody </a:t>
            </a:r>
            <a:endParaRPr lang="en-GB" sz="1600" b="0" i="0" dirty="0">
              <a:effectLst/>
              <a:latin typeface="Helvetica Neue"/>
            </a:endParaRPr>
          </a:p>
        </p:txBody>
      </p:sp>
      <p:sp>
        <p:nvSpPr>
          <p:cNvPr id="11" name="Rechteck 10"/>
          <p:cNvSpPr/>
          <p:nvPr/>
        </p:nvSpPr>
        <p:spPr>
          <a:xfrm>
            <a:off x="5160153" y="3573016"/>
            <a:ext cx="1284055"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Immuno-</a:t>
            </a:r>
          </a:p>
          <a:p>
            <a:pPr algn="ctr"/>
            <a:r>
              <a:rPr lang="en-GB" sz="1600" dirty="0" smtClean="0">
                <a:latin typeface="Helvetica Neue"/>
              </a:rPr>
              <a:t>suppressant </a:t>
            </a:r>
            <a:endParaRPr lang="en-GB" sz="1600" b="0" i="0" dirty="0">
              <a:effectLst/>
              <a:latin typeface="Helvetica Neue"/>
            </a:endParaRPr>
          </a:p>
        </p:txBody>
      </p:sp>
      <p:sp>
        <p:nvSpPr>
          <p:cNvPr id="12" name="Rechteck 11"/>
          <p:cNvSpPr/>
          <p:nvPr/>
        </p:nvSpPr>
        <p:spPr>
          <a:xfrm>
            <a:off x="1482808" y="1973336"/>
            <a:ext cx="1030781" cy="355276"/>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Neoplasm</a:t>
            </a:r>
            <a:endParaRPr lang="en-GB" sz="1600" b="0" i="0" dirty="0">
              <a:effectLst/>
              <a:latin typeface="Helvetica Neue"/>
            </a:endParaRPr>
          </a:p>
        </p:txBody>
      </p:sp>
      <p:sp>
        <p:nvSpPr>
          <p:cNvPr id="13" name="Rechteck 12"/>
          <p:cNvSpPr/>
          <p:nvPr/>
        </p:nvSpPr>
        <p:spPr>
          <a:xfrm>
            <a:off x="4535650" y="1955945"/>
            <a:ext cx="1077268" cy="355276"/>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Substance</a:t>
            </a:r>
            <a:endParaRPr lang="en-GB" sz="1600" b="0" i="0" dirty="0">
              <a:effectLst/>
              <a:latin typeface="Helvetica Neue"/>
            </a:endParaRPr>
          </a:p>
        </p:txBody>
      </p:sp>
      <p:sp>
        <p:nvSpPr>
          <p:cNvPr id="14" name="Rechteck 13"/>
          <p:cNvSpPr/>
          <p:nvPr/>
        </p:nvSpPr>
        <p:spPr>
          <a:xfrm>
            <a:off x="6709952" y="3602922"/>
            <a:ext cx="814376"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Viral </a:t>
            </a:r>
          </a:p>
          <a:p>
            <a:pPr algn="ctr"/>
            <a:r>
              <a:rPr lang="en-GB" sz="1600" dirty="0" smtClean="0">
                <a:latin typeface="Helvetica Neue"/>
              </a:rPr>
              <a:t>disease</a:t>
            </a:r>
            <a:endParaRPr lang="en-GB" sz="1600" b="0" i="0" dirty="0">
              <a:effectLst/>
              <a:latin typeface="Helvetica Neue"/>
            </a:endParaRPr>
          </a:p>
        </p:txBody>
      </p:sp>
      <p:sp>
        <p:nvSpPr>
          <p:cNvPr id="15" name="Rechteck 14"/>
          <p:cNvSpPr/>
          <p:nvPr/>
        </p:nvSpPr>
        <p:spPr>
          <a:xfrm>
            <a:off x="7613776" y="3602922"/>
            <a:ext cx="1296879"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Inflammatory</a:t>
            </a:r>
            <a:br>
              <a:rPr lang="en-GB" sz="1600" dirty="0" smtClean="0">
                <a:latin typeface="Helvetica Neue"/>
              </a:rPr>
            </a:br>
            <a:r>
              <a:rPr lang="en-GB" sz="1600" dirty="0" smtClean="0">
                <a:latin typeface="Helvetica Neue"/>
              </a:rPr>
              <a:t>disorder</a:t>
            </a:r>
            <a:endParaRPr lang="en-GB" sz="1600" b="0" i="0" dirty="0">
              <a:effectLst/>
              <a:latin typeface="Helvetica Neue"/>
            </a:endParaRPr>
          </a:p>
        </p:txBody>
      </p:sp>
      <p:sp>
        <p:nvSpPr>
          <p:cNvPr id="16" name="Rechteck 15"/>
          <p:cNvSpPr/>
          <p:nvPr/>
        </p:nvSpPr>
        <p:spPr>
          <a:xfrm>
            <a:off x="6930088" y="5132454"/>
            <a:ext cx="1444357" cy="601497"/>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Herpes zoster </a:t>
            </a:r>
          </a:p>
          <a:p>
            <a:pPr algn="ctr"/>
            <a:r>
              <a:rPr lang="en-GB" sz="1600" dirty="0" smtClean="0">
                <a:latin typeface="Helvetica Neue"/>
              </a:rPr>
              <a:t>dermatitis </a:t>
            </a:r>
            <a:endParaRPr lang="en-GB" sz="1600" b="0" i="0" dirty="0">
              <a:effectLst/>
              <a:latin typeface="Helvetica Neue"/>
            </a:endParaRPr>
          </a:p>
        </p:txBody>
      </p:sp>
      <p:sp>
        <p:nvSpPr>
          <p:cNvPr id="17" name="Rechteck 16"/>
          <p:cNvSpPr/>
          <p:nvPr/>
        </p:nvSpPr>
        <p:spPr>
          <a:xfrm>
            <a:off x="7104265" y="1973335"/>
            <a:ext cx="883306" cy="355276"/>
          </a:xfrm>
          <a:prstGeom prst="rect">
            <a:avLst/>
          </a:prstGeom>
          <a:solidFill>
            <a:schemeClr val="bg1">
              <a:lumMod val="85000"/>
            </a:schemeClr>
          </a:solidFill>
        </p:spPr>
        <p:txBody>
          <a:bodyPr wrap="none" lIns="72000" tIns="36000" rIns="36000" bIns="72000">
            <a:spAutoFit/>
          </a:bodyPr>
          <a:lstStyle/>
          <a:p>
            <a:pPr algn="ctr"/>
            <a:r>
              <a:rPr lang="en-GB" sz="1600" dirty="0" smtClean="0">
                <a:latin typeface="Helvetica Neue"/>
              </a:rPr>
              <a:t>Disorder</a:t>
            </a:r>
            <a:endParaRPr lang="en-GB" sz="1600" b="0" i="0" dirty="0">
              <a:effectLst/>
              <a:latin typeface="Helvetica Neue"/>
            </a:endParaRPr>
          </a:p>
        </p:txBody>
      </p:sp>
      <p:cxnSp>
        <p:nvCxnSpPr>
          <p:cNvPr id="19" name="Gerade Verbindung mit Pfeil 18"/>
          <p:cNvCxnSpPr>
            <a:stCxn id="7" idx="0"/>
            <a:endCxn id="12" idx="2"/>
          </p:cNvCxnSpPr>
          <p:nvPr/>
        </p:nvCxnSpPr>
        <p:spPr>
          <a:xfrm flipV="1">
            <a:off x="1258580" y="2328612"/>
            <a:ext cx="739619" cy="30830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stCxn id="8" idx="0"/>
            <a:endCxn id="12" idx="2"/>
          </p:cNvCxnSpPr>
          <p:nvPr/>
        </p:nvCxnSpPr>
        <p:spPr>
          <a:xfrm flipH="1" flipV="1">
            <a:off x="1998199" y="2328612"/>
            <a:ext cx="813181" cy="30830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5" idx="0"/>
            <a:endCxn id="7" idx="2"/>
          </p:cNvCxnSpPr>
          <p:nvPr/>
        </p:nvCxnSpPr>
        <p:spPr>
          <a:xfrm flipH="1" flipV="1">
            <a:off x="1258580" y="3238409"/>
            <a:ext cx="9887" cy="334607"/>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a:stCxn id="4" idx="0"/>
            <a:endCxn id="5" idx="2"/>
          </p:cNvCxnSpPr>
          <p:nvPr/>
        </p:nvCxnSpPr>
        <p:spPr>
          <a:xfrm flipH="1" flipV="1">
            <a:off x="1268467" y="4174513"/>
            <a:ext cx="747326" cy="1029949"/>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4" idx="0"/>
            <a:endCxn id="6" idx="2"/>
          </p:cNvCxnSpPr>
          <p:nvPr/>
        </p:nvCxnSpPr>
        <p:spPr>
          <a:xfrm flipV="1">
            <a:off x="2015793" y="4174513"/>
            <a:ext cx="786630" cy="1029949"/>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10" idx="0"/>
            <a:endCxn id="13" idx="2"/>
          </p:cNvCxnSpPr>
          <p:nvPr/>
        </p:nvCxnSpPr>
        <p:spPr>
          <a:xfrm flipV="1">
            <a:off x="4422331" y="2311221"/>
            <a:ext cx="651953" cy="126179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a:stCxn id="11" idx="0"/>
            <a:endCxn id="13" idx="2"/>
          </p:cNvCxnSpPr>
          <p:nvPr/>
        </p:nvCxnSpPr>
        <p:spPr>
          <a:xfrm flipH="1" flipV="1">
            <a:off x="5074284" y="2311221"/>
            <a:ext cx="727897" cy="126179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a:stCxn id="9" idx="0"/>
            <a:endCxn id="10" idx="2"/>
          </p:cNvCxnSpPr>
          <p:nvPr/>
        </p:nvCxnSpPr>
        <p:spPr>
          <a:xfrm flipH="1" flipV="1">
            <a:off x="4422331" y="4174513"/>
            <a:ext cx="671554" cy="1204162"/>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stCxn id="9" idx="0"/>
            <a:endCxn id="11" idx="2"/>
          </p:cNvCxnSpPr>
          <p:nvPr/>
        </p:nvCxnSpPr>
        <p:spPr>
          <a:xfrm flipV="1">
            <a:off x="5093885" y="4174513"/>
            <a:ext cx="708296" cy="1204162"/>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a:stCxn id="14" idx="0"/>
            <a:endCxn id="17" idx="2"/>
          </p:cNvCxnSpPr>
          <p:nvPr/>
        </p:nvCxnSpPr>
        <p:spPr>
          <a:xfrm flipV="1">
            <a:off x="7117140" y="2328611"/>
            <a:ext cx="428778" cy="127431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a:stCxn id="15" idx="0"/>
            <a:endCxn id="17" idx="2"/>
          </p:cNvCxnSpPr>
          <p:nvPr/>
        </p:nvCxnSpPr>
        <p:spPr>
          <a:xfrm flipH="1" flipV="1">
            <a:off x="7545918" y="2328611"/>
            <a:ext cx="716298" cy="127431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a:stCxn id="16" idx="0"/>
            <a:endCxn id="14" idx="2"/>
          </p:cNvCxnSpPr>
          <p:nvPr/>
        </p:nvCxnSpPr>
        <p:spPr>
          <a:xfrm flipH="1" flipV="1">
            <a:off x="7117140" y="4204419"/>
            <a:ext cx="535127" cy="92803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a:stCxn id="16" idx="0"/>
            <a:endCxn id="15" idx="2"/>
          </p:cNvCxnSpPr>
          <p:nvPr/>
        </p:nvCxnSpPr>
        <p:spPr>
          <a:xfrm flipV="1">
            <a:off x="7652267" y="4204419"/>
            <a:ext cx="609949" cy="92803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a:stCxn id="6" idx="0"/>
            <a:endCxn id="8" idx="2"/>
          </p:cNvCxnSpPr>
          <p:nvPr/>
        </p:nvCxnSpPr>
        <p:spPr>
          <a:xfrm flipV="1">
            <a:off x="2802423" y="3238409"/>
            <a:ext cx="8957" cy="334607"/>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450723" y="5921375"/>
            <a:ext cx="3094950" cy="369332"/>
          </a:xfrm>
          <a:prstGeom prst="rect">
            <a:avLst/>
          </a:prstGeom>
          <a:noFill/>
        </p:spPr>
        <p:txBody>
          <a:bodyPr wrap="none" rtlCol="0">
            <a:spAutoFit/>
          </a:bodyPr>
          <a:lstStyle/>
          <a:p>
            <a:r>
              <a:rPr lang="en-GB" i="1" dirty="0" smtClean="0"/>
              <a:t>detailed patient-level encoding</a:t>
            </a:r>
            <a:endParaRPr lang="en-GB" i="1" dirty="0"/>
          </a:p>
        </p:txBody>
      </p:sp>
      <p:sp>
        <p:nvSpPr>
          <p:cNvPr id="35" name="Textfeld 34"/>
          <p:cNvSpPr txBox="1"/>
          <p:nvPr/>
        </p:nvSpPr>
        <p:spPr>
          <a:xfrm>
            <a:off x="583405" y="1530028"/>
            <a:ext cx="3335657" cy="369332"/>
          </a:xfrm>
          <a:prstGeom prst="rect">
            <a:avLst/>
          </a:prstGeom>
          <a:noFill/>
        </p:spPr>
        <p:txBody>
          <a:bodyPr wrap="none" rtlCol="0">
            <a:spAutoFit/>
          </a:bodyPr>
          <a:lstStyle/>
          <a:p>
            <a:r>
              <a:rPr lang="en-GB" i="1" dirty="0" smtClean="0"/>
              <a:t>aggregated concepts for querying</a:t>
            </a:r>
            <a:endParaRPr lang="en-GB" i="1" dirty="0"/>
          </a:p>
        </p:txBody>
      </p:sp>
    </p:spTree>
    <p:extLst>
      <p:ext uri="{BB962C8B-B14F-4D97-AF65-F5344CB8AC3E}">
        <p14:creationId xmlns:p14="http://schemas.microsoft.com/office/powerpoint/2010/main" val="2567933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bgerundetes Rechteck 38"/>
          <p:cNvSpPr/>
          <p:nvPr/>
        </p:nvSpPr>
        <p:spPr>
          <a:xfrm>
            <a:off x="351720" y="4481245"/>
            <a:ext cx="8468752" cy="2260123"/>
          </a:xfrm>
          <a:prstGeom prst="roundRect">
            <a:avLst>
              <a:gd name="adj" fmla="val 7268"/>
            </a:avLst>
          </a:prstGeom>
          <a:solidFill>
            <a:schemeClr val="bg1">
              <a:lumMod val="9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Abgerundetes Rechteck 37"/>
          <p:cNvSpPr/>
          <p:nvPr/>
        </p:nvSpPr>
        <p:spPr>
          <a:xfrm>
            <a:off x="395536" y="1772815"/>
            <a:ext cx="8468752" cy="2260123"/>
          </a:xfrm>
          <a:prstGeom prst="roundRect">
            <a:avLst>
              <a:gd name="adj" fmla="val 7268"/>
            </a:avLst>
          </a:prstGeom>
          <a:solidFill>
            <a:schemeClr val="bg1">
              <a:lumMod val="9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p:cNvSpPr>
            <a:spLocks noGrp="1"/>
          </p:cNvSpPr>
          <p:nvPr>
            <p:ph type="title"/>
          </p:nvPr>
        </p:nvSpPr>
        <p:spPr>
          <a:xfrm>
            <a:off x="0" y="139154"/>
            <a:ext cx="7452320" cy="913582"/>
          </a:xfrm>
        </p:spPr>
        <p:txBody>
          <a:bodyPr>
            <a:normAutofit fontScale="90000"/>
          </a:bodyPr>
          <a:lstStyle/>
          <a:p>
            <a:r>
              <a:rPr lang="en-GB" dirty="0"/>
              <a:t>SNOMED CT – Structural benefits </a:t>
            </a:r>
            <a:r>
              <a:rPr lang="en-GB" dirty="0" smtClean="0"/>
              <a:t>(II</a:t>
            </a:r>
            <a:r>
              <a:rPr lang="en-GB" dirty="0"/>
              <a:t>): </a:t>
            </a:r>
            <a:r>
              <a:rPr lang="en-GB" dirty="0" smtClean="0"/>
              <a:t>Co-ordination</a:t>
            </a:r>
            <a:endParaRPr lang="en-GB" dirty="0"/>
          </a:p>
        </p:txBody>
      </p:sp>
      <p:sp>
        <p:nvSpPr>
          <p:cNvPr id="3" name="Rechteck 2"/>
          <p:cNvSpPr/>
          <p:nvPr/>
        </p:nvSpPr>
        <p:spPr>
          <a:xfrm>
            <a:off x="395536" y="3051537"/>
            <a:ext cx="8424936" cy="954107"/>
          </a:xfrm>
          <a:prstGeom prst="rect">
            <a:avLst/>
          </a:prstGeom>
        </p:spPr>
        <p:txBody>
          <a:bodyPr wrap="square">
            <a:spAutoFit/>
          </a:bodyPr>
          <a:lstStyle/>
          <a:p>
            <a:r>
              <a:rPr lang="en-GB" sz="1400" b="1" dirty="0" smtClean="0">
                <a:solidFill>
                  <a:srgbClr val="A0522D"/>
                </a:solidFill>
                <a:latin typeface="Courier New" panose="02070309020205020404" pitchFamily="49" charset="0"/>
              </a:rPr>
              <a:t>&lt;&lt;&lt;</a:t>
            </a:r>
            <a:r>
              <a:rPr lang="en-GB" sz="1400" b="1" dirty="0" smtClean="0">
                <a:solidFill>
                  <a:srgbClr val="333333"/>
                </a:solidFill>
                <a:latin typeface="Courier New" panose="02070309020205020404" pitchFamily="49" charset="0"/>
              </a:rPr>
              <a:t> 29673001 </a:t>
            </a:r>
            <a:r>
              <a:rPr lang="en-GB" sz="1400" b="1" dirty="0" smtClean="0">
                <a:solidFill>
                  <a:srgbClr val="086D11"/>
                </a:solidFill>
                <a:latin typeface="Courier New" panose="02070309020205020404" pitchFamily="49" charset="0"/>
              </a:rPr>
              <a:t>|Second degree burn of single finger, not thumb (disorder)|</a:t>
            </a:r>
            <a:r>
              <a:rPr lang="en-GB" sz="1400" b="1" dirty="0" smtClean="0">
                <a:solidFill>
                  <a:srgbClr val="333333"/>
                </a:solidFill>
                <a:latin typeface="Courier New" panose="02070309020205020404" pitchFamily="49" charset="0"/>
              </a:rPr>
              <a:t> </a:t>
            </a:r>
            <a:r>
              <a:rPr lang="en-GB" sz="1400" b="1" dirty="0" smtClean="0">
                <a:solidFill>
                  <a:srgbClr val="A0522D"/>
                </a:solidFill>
                <a:latin typeface="Courier New" panose="02070309020205020404" pitchFamily="49" charset="0"/>
              </a:rPr>
              <a:t>:</a:t>
            </a:r>
            <a:r>
              <a:rPr lang="en-GB" sz="1400" dirty="0" smtClean="0"/>
              <a:t/>
            </a:r>
            <a:br>
              <a:rPr lang="en-GB" sz="1400" dirty="0" smtClean="0"/>
            </a:br>
            <a:r>
              <a:rPr lang="en-GB" sz="1400" b="1" dirty="0" smtClean="0">
                <a:solidFill>
                  <a:srgbClr val="3300AA"/>
                </a:solidFill>
                <a:latin typeface="Courier New" panose="02070309020205020404" pitchFamily="49" charset="0"/>
              </a:rPr>
              <a:t>{</a:t>
            </a:r>
            <a:r>
              <a:rPr lang="en-GB" sz="1400" b="1" dirty="0" smtClean="0">
                <a:solidFill>
                  <a:srgbClr val="333333"/>
                </a:solidFill>
                <a:latin typeface="Courier New" panose="02070309020205020404" pitchFamily="49" charset="0"/>
              </a:rPr>
              <a:t> 116676008 </a:t>
            </a:r>
            <a:r>
              <a:rPr lang="en-GB" sz="1400" b="1" dirty="0" smtClean="0">
                <a:solidFill>
                  <a:srgbClr val="086D11"/>
                </a:solidFill>
                <a:latin typeface="Courier New" panose="02070309020205020404" pitchFamily="49" charset="0"/>
              </a:rPr>
              <a:t>|Associated morphology|</a:t>
            </a:r>
            <a:r>
              <a:rPr lang="en-GB" sz="1400" b="1" dirty="0" smtClean="0">
                <a:solidFill>
                  <a:srgbClr val="333333"/>
                </a:solidFill>
                <a:latin typeface="Courier New" panose="02070309020205020404" pitchFamily="49" charset="0"/>
              </a:rPr>
              <a:t> </a:t>
            </a:r>
            <a:r>
              <a:rPr lang="en-GB" sz="1400" b="1" dirty="0" smtClean="0">
                <a:solidFill>
                  <a:srgbClr val="A0522D"/>
                </a:solidFill>
                <a:latin typeface="Courier New" panose="02070309020205020404" pitchFamily="49" charset="0"/>
              </a:rPr>
              <a:t>=</a:t>
            </a:r>
            <a:r>
              <a:rPr lang="en-GB" sz="1400" b="1" dirty="0" smtClean="0">
                <a:solidFill>
                  <a:srgbClr val="333333"/>
                </a:solidFill>
                <a:latin typeface="Courier New" panose="02070309020205020404" pitchFamily="49" charset="0"/>
              </a:rPr>
              <a:t> 262588000 </a:t>
            </a:r>
            <a:r>
              <a:rPr lang="en-GB" sz="1400" b="1" dirty="0" smtClean="0">
                <a:solidFill>
                  <a:srgbClr val="086D11"/>
                </a:solidFill>
                <a:latin typeface="Courier New" panose="02070309020205020404" pitchFamily="49" charset="0"/>
              </a:rPr>
              <a:t>|Deep partial thickness burn (morphologic abnormality)|</a:t>
            </a:r>
            <a:r>
              <a:rPr lang="en-GB" sz="1400" b="1" dirty="0" smtClean="0">
                <a:solidFill>
                  <a:srgbClr val="333333"/>
                </a:solidFill>
                <a:latin typeface="Courier New" panose="02070309020205020404" pitchFamily="49" charset="0"/>
              </a:rPr>
              <a:t>,363698007 </a:t>
            </a:r>
            <a:r>
              <a:rPr lang="en-GB" sz="1400" b="1" dirty="0" smtClean="0">
                <a:solidFill>
                  <a:srgbClr val="086D11"/>
                </a:solidFill>
                <a:latin typeface="Courier New" panose="02070309020205020404" pitchFamily="49" charset="0"/>
              </a:rPr>
              <a:t>|Finding site|</a:t>
            </a:r>
            <a:r>
              <a:rPr lang="en-GB" sz="1400" b="1" dirty="0" smtClean="0">
                <a:solidFill>
                  <a:srgbClr val="333333"/>
                </a:solidFill>
                <a:latin typeface="Courier New" panose="02070309020205020404" pitchFamily="49" charset="0"/>
              </a:rPr>
              <a:t> </a:t>
            </a:r>
            <a:r>
              <a:rPr lang="en-GB" sz="1400" b="1" dirty="0" smtClean="0">
                <a:solidFill>
                  <a:srgbClr val="A0522D"/>
                </a:solidFill>
                <a:latin typeface="Courier New" panose="02070309020205020404" pitchFamily="49" charset="0"/>
              </a:rPr>
              <a:t>=</a:t>
            </a:r>
            <a:r>
              <a:rPr lang="en-GB" sz="1400" b="1" dirty="0" smtClean="0">
                <a:solidFill>
                  <a:srgbClr val="333333"/>
                </a:solidFill>
                <a:latin typeface="Courier New" panose="02070309020205020404" pitchFamily="49" charset="0"/>
              </a:rPr>
              <a:t> 56213003 </a:t>
            </a:r>
            <a:r>
              <a:rPr lang="en-GB" sz="1400" b="1" dirty="0" smtClean="0">
                <a:solidFill>
                  <a:srgbClr val="086D11"/>
                </a:solidFill>
                <a:latin typeface="Courier New" panose="02070309020205020404" pitchFamily="49" charset="0"/>
              </a:rPr>
              <a:t>|Skin of finger (body structure)|</a:t>
            </a:r>
            <a:r>
              <a:rPr lang="en-GB" sz="1400" b="1" dirty="0" smtClean="0">
                <a:solidFill>
                  <a:srgbClr val="333333"/>
                </a:solidFill>
                <a:latin typeface="Courier New" panose="02070309020205020404" pitchFamily="49" charset="0"/>
              </a:rPr>
              <a:t> </a:t>
            </a:r>
            <a:r>
              <a:rPr lang="en-GB" sz="1400" b="1" dirty="0" smtClean="0">
                <a:solidFill>
                  <a:srgbClr val="3300AA"/>
                </a:solidFill>
                <a:latin typeface="Courier New" panose="02070309020205020404" pitchFamily="49" charset="0"/>
              </a:rPr>
              <a:t>}</a:t>
            </a:r>
            <a:endParaRPr lang="en-GB" sz="1400" dirty="0"/>
          </a:p>
        </p:txBody>
      </p:sp>
      <p:sp>
        <p:nvSpPr>
          <p:cNvPr id="18" name="Rechteck 17"/>
          <p:cNvSpPr/>
          <p:nvPr/>
        </p:nvSpPr>
        <p:spPr>
          <a:xfrm>
            <a:off x="395536" y="2470103"/>
            <a:ext cx="7614592" cy="677108"/>
          </a:xfrm>
          <a:prstGeom prst="rect">
            <a:avLst/>
          </a:prstGeom>
        </p:spPr>
        <p:txBody>
          <a:bodyPr wrap="square">
            <a:spAutoFit/>
          </a:bodyPr>
          <a:lstStyle/>
          <a:p>
            <a:r>
              <a:rPr lang="en-GB" sz="1400" b="1" dirty="0" smtClean="0">
                <a:solidFill>
                  <a:srgbClr val="333333"/>
                </a:solidFill>
                <a:latin typeface="Courier New" panose="02070309020205020404" pitchFamily="49" charset="0"/>
              </a:rPr>
              <a:t>211908006 </a:t>
            </a:r>
            <a:r>
              <a:rPr lang="en-GB" sz="1400" b="1" dirty="0" smtClean="0">
                <a:solidFill>
                  <a:srgbClr val="086D11"/>
                </a:solidFill>
                <a:latin typeface="Courier New" panose="02070309020205020404" pitchFamily="49" charset="0"/>
              </a:rPr>
              <a:t>|Deep partial thickness burn of a single finger (disorder)|</a:t>
            </a:r>
          </a:p>
          <a:p>
            <a:r>
              <a:rPr lang="en-GB" sz="1400" b="1" dirty="0" smtClean="0">
                <a:solidFill>
                  <a:srgbClr val="086D11"/>
                </a:solidFill>
                <a:latin typeface="Courier New" panose="02070309020205020404" pitchFamily="49" charset="0"/>
              </a:rPr>
              <a:t>                                     </a:t>
            </a:r>
            <a:r>
              <a:rPr lang="en-GB" sz="2400" b="1" dirty="0" smtClean="0">
                <a:solidFill>
                  <a:srgbClr val="086D11"/>
                </a:solidFill>
                <a:latin typeface="Courier New" panose="02070309020205020404" pitchFamily="49" charset="0"/>
                <a:sym typeface="Symbol" panose="05050102010706020507" pitchFamily="18" charset="2"/>
              </a:rPr>
              <a:t></a:t>
            </a:r>
            <a:endParaRPr lang="en-GB" sz="1400" dirty="0"/>
          </a:p>
        </p:txBody>
      </p:sp>
      <p:sp>
        <p:nvSpPr>
          <p:cNvPr id="34" name="Rechteck 33"/>
          <p:cNvSpPr/>
          <p:nvPr/>
        </p:nvSpPr>
        <p:spPr>
          <a:xfrm>
            <a:off x="395536" y="5269705"/>
            <a:ext cx="8424936" cy="1169551"/>
          </a:xfrm>
          <a:prstGeom prst="rect">
            <a:avLst/>
          </a:prstGeom>
        </p:spPr>
        <p:txBody>
          <a:bodyPr wrap="square">
            <a:spAutoFit/>
          </a:bodyPr>
          <a:lstStyle/>
          <a:p>
            <a:r>
              <a:rPr lang="en-GB" sz="1400" b="1" dirty="0" smtClean="0">
                <a:solidFill>
                  <a:srgbClr val="A0522D"/>
                </a:solidFill>
                <a:latin typeface="Courier New" panose="02070309020205020404" pitchFamily="49" charset="0"/>
              </a:rPr>
              <a:t>&lt;&lt;&lt;</a:t>
            </a:r>
            <a:r>
              <a:rPr lang="en-GB" sz="1400" b="1" dirty="0" smtClean="0">
                <a:solidFill>
                  <a:srgbClr val="333333"/>
                </a:solidFill>
                <a:latin typeface="Courier New" panose="02070309020205020404" pitchFamily="49" charset="0"/>
              </a:rPr>
              <a:t> 29673001 </a:t>
            </a:r>
            <a:r>
              <a:rPr lang="en-GB" sz="1400" b="1" dirty="0" smtClean="0">
                <a:solidFill>
                  <a:srgbClr val="086D11"/>
                </a:solidFill>
                <a:latin typeface="Courier New" panose="02070309020205020404" pitchFamily="49" charset="0"/>
              </a:rPr>
              <a:t>|Second degree burn of single finger, not thumb (disorder)|</a:t>
            </a:r>
            <a:r>
              <a:rPr lang="en-GB" sz="1400" b="1" dirty="0" smtClean="0">
                <a:solidFill>
                  <a:srgbClr val="333333"/>
                </a:solidFill>
                <a:latin typeface="Courier New" panose="02070309020205020404" pitchFamily="49" charset="0"/>
              </a:rPr>
              <a:t> </a:t>
            </a:r>
            <a:r>
              <a:rPr lang="en-GB" sz="1400" b="1" dirty="0" smtClean="0">
                <a:solidFill>
                  <a:srgbClr val="A0522D"/>
                </a:solidFill>
                <a:latin typeface="Courier New" panose="02070309020205020404" pitchFamily="49" charset="0"/>
              </a:rPr>
              <a:t>:</a:t>
            </a:r>
            <a:r>
              <a:rPr lang="en-GB" sz="1400" dirty="0" smtClean="0"/>
              <a:t/>
            </a:r>
            <a:br>
              <a:rPr lang="en-GB" sz="1400" dirty="0" smtClean="0"/>
            </a:br>
            <a:r>
              <a:rPr lang="en-GB" sz="1400" b="1" dirty="0" smtClean="0">
                <a:solidFill>
                  <a:srgbClr val="3300AA"/>
                </a:solidFill>
                <a:latin typeface="Courier New" panose="02070309020205020404" pitchFamily="49" charset="0"/>
              </a:rPr>
              <a:t>{</a:t>
            </a:r>
            <a:r>
              <a:rPr lang="en-GB" sz="1400" b="1" dirty="0" smtClean="0">
                <a:solidFill>
                  <a:srgbClr val="333333"/>
                </a:solidFill>
                <a:latin typeface="Courier New" panose="02070309020205020404" pitchFamily="49" charset="0"/>
              </a:rPr>
              <a:t> 116676008 </a:t>
            </a:r>
            <a:r>
              <a:rPr lang="en-GB" sz="1400" b="1" dirty="0" smtClean="0">
                <a:solidFill>
                  <a:srgbClr val="086D11"/>
                </a:solidFill>
                <a:latin typeface="Courier New" panose="02070309020205020404" pitchFamily="49" charset="0"/>
              </a:rPr>
              <a:t>|Associated morphology|</a:t>
            </a:r>
            <a:r>
              <a:rPr lang="en-GB" sz="1400" b="1" dirty="0" smtClean="0">
                <a:solidFill>
                  <a:srgbClr val="333333"/>
                </a:solidFill>
                <a:latin typeface="Courier New" panose="02070309020205020404" pitchFamily="49" charset="0"/>
              </a:rPr>
              <a:t> </a:t>
            </a:r>
            <a:r>
              <a:rPr lang="en-GB" sz="1400" b="1" dirty="0" smtClean="0">
                <a:solidFill>
                  <a:srgbClr val="A0522D"/>
                </a:solidFill>
                <a:latin typeface="Courier New" panose="02070309020205020404" pitchFamily="49" charset="0"/>
              </a:rPr>
              <a:t>=</a:t>
            </a:r>
            <a:r>
              <a:rPr lang="en-GB" sz="1400" b="1" dirty="0" smtClean="0">
                <a:solidFill>
                  <a:srgbClr val="333333"/>
                </a:solidFill>
                <a:latin typeface="Courier New" panose="02070309020205020404" pitchFamily="49" charset="0"/>
              </a:rPr>
              <a:t> 262588000 </a:t>
            </a:r>
            <a:r>
              <a:rPr lang="en-GB" sz="1400" b="1" dirty="0" smtClean="0">
                <a:solidFill>
                  <a:srgbClr val="086D11"/>
                </a:solidFill>
                <a:latin typeface="Courier New" panose="02070309020205020404" pitchFamily="49" charset="0"/>
              </a:rPr>
              <a:t>|Deep partial thickness burn (morphologic abnormality)|</a:t>
            </a:r>
            <a:r>
              <a:rPr lang="en-GB" sz="1400" b="1" dirty="0" smtClean="0">
                <a:solidFill>
                  <a:srgbClr val="333333"/>
                </a:solidFill>
                <a:latin typeface="Courier New" panose="02070309020205020404" pitchFamily="49" charset="0"/>
              </a:rPr>
              <a:t>,363698007 </a:t>
            </a:r>
            <a:r>
              <a:rPr lang="en-GB" sz="1400" b="1" dirty="0" smtClean="0">
                <a:solidFill>
                  <a:srgbClr val="086D11"/>
                </a:solidFill>
                <a:latin typeface="Courier New" panose="02070309020205020404" pitchFamily="49" charset="0"/>
              </a:rPr>
              <a:t>|Finding site|</a:t>
            </a:r>
            <a:r>
              <a:rPr lang="en-GB" sz="1400" b="1" dirty="0" smtClean="0">
                <a:solidFill>
                  <a:srgbClr val="333333"/>
                </a:solidFill>
                <a:latin typeface="Courier New" panose="02070309020205020404" pitchFamily="49" charset="0"/>
              </a:rPr>
              <a:t> </a:t>
            </a:r>
            <a:r>
              <a:rPr lang="en-GB" sz="1400" b="1" dirty="0" smtClean="0">
                <a:solidFill>
                  <a:srgbClr val="A0522D"/>
                </a:solidFill>
                <a:latin typeface="Courier New" panose="02070309020205020404" pitchFamily="49" charset="0"/>
              </a:rPr>
              <a:t>=</a:t>
            </a:r>
            <a:r>
              <a:rPr lang="en-GB" sz="1400" b="1" dirty="0" smtClean="0">
                <a:solidFill>
                  <a:srgbClr val="333333"/>
                </a:solidFill>
                <a:latin typeface="Courier New" panose="02070309020205020404" pitchFamily="49" charset="0"/>
              </a:rPr>
              <a:t> </a:t>
            </a:r>
            <a:r>
              <a:rPr lang="en-GB" sz="1400" b="1" dirty="0" smtClean="0">
                <a:solidFill>
                  <a:srgbClr val="FF0000"/>
                </a:solidFill>
                <a:latin typeface="Courier New" panose="02070309020205020404" pitchFamily="49" charset="0"/>
              </a:rPr>
              <a:t>37314006 | Skin structure of dorsal surface of index finger (body structure) |, 272741003 |Laterality| = 24028007 |Right (qualifier value)|</a:t>
            </a:r>
            <a:r>
              <a:rPr lang="en-GB" sz="1400" b="1" dirty="0" smtClean="0">
                <a:solidFill>
                  <a:srgbClr val="333333"/>
                </a:solidFill>
                <a:latin typeface="Courier New" panose="02070309020205020404" pitchFamily="49" charset="0"/>
              </a:rPr>
              <a:t> </a:t>
            </a:r>
            <a:r>
              <a:rPr lang="en-GB" sz="1400" b="1" dirty="0" smtClean="0">
                <a:solidFill>
                  <a:srgbClr val="3300AA"/>
                </a:solidFill>
                <a:latin typeface="Courier New" panose="02070309020205020404" pitchFamily="49" charset="0"/>
              </a:rPr>
              <a:t>}</a:t>
            </a:r>
            <a:endParaRPr lang="en-GB" sz="1400" dirty="0"/>
          </a:p>
        </p:txBody>
      </p:sp>
      <p:sp>
        <p:nvSpPr>
          <p:cNvPr id="20" name="Textfeld 19"/>
          <p:cNvSpPr txBox="1"/>
          <p:nvPr/>
        </p:nvSpPr>
        <p:spPr>
          <a:xfrm>
            <a:off x="539552" y="4567628"/>
            <a:ext cx="6240876" cy="369332"/>
          </a:xfrm>
          <a:prstGeom prst="rect">
            <a:avLst/>
          </a:prstGeom>
          <a:noFill/>
        </p:spPr>
        <p:txBody>
          <a:bodyPr wrap="none" rtlCol="0">
            <a:spAutoFit/>
          </a:bodyPr>
          <a:lstStyle/>
          <a:p>
            <a:r>
              <a:rPr lang="en-GB" i="1" dirty="0" smtClean="0"/>
              <a:t>"</a:t>
            </a:r>
            <a:r>
              <a:rPr lang="en-GB" i="1" dirty="0" err="1" smtClean="0"/>
              <a:t>Verbrennung</a:t>
            </a:r>
            <a:r>
              <a:rPr lang="en-GB" i="1" dirty="0" smtClean="0"/>
              <a:t> 2. Grades der </a:t>
            </a:r>
            <a:r>
              <a:rPr lang="en-GB" i="1" dirty="0" err="1" smtClean="0"/>
              <a:t>Rückseite</a:t>
            </a:r>
            <a:r>
              <a:rPr lang="en-GB" i="1" dirty="0" smtClean="0"/>
              <a:t> des </a:t>
            </a:r>
            <a:r>
              <a:rPr lang="en-GB" i="1" dirty="0" err="1" smtClean="0"/>
              <a:t>rechten</a:t>
            </a:r>
            <a:r>
              <a:rPr lang="en-GB" i="1" dirty="0" smtClean="0"/>
              <a:t> </a:t>
            </a:r>
            <a:r>
              <a:rPr lang="en-GB" i="1" dirty="0" err="1" smtClean="0"/>
              <a:t>Zeigefingers</a:t>
            </a:r>
            <a:r>
              <a:rPr lang="en-GB" i="1" dirty="0" smtClean="0"/>
              <a:t>" </a:t>
            </a:r>
            <a:endParaRPr lang="en-GB" i="1" dirty="0"/>
          </a:p>
        </p:txBody>
      </p:sp>
      <p:sp>
        <p:nvSpPr>
          <p:cNvPr id="37" name="Textfeld 36"/>
          <p:cNvSpPr txBox="1"/>
          <p:nvPr/>
        </p:nvSpPr>
        <p:spPr>
          <a:xfrm>
            <a:off x="395536" y="1948752"/>
            <a:ext cx="4773743" cy="369332"/>
          </a:xfrm>
          <a:prstGeom prst="rect">
            <a:avLst/>
          </a:prstGeom>
          <a:noFill/>
        </p:spPr>
        <p:txBody>
          <a:bodyPr wrap="none" rtlCol="0">
            <a:spAutoFit/>
          </a:bodyPr>
          <a:lstStyle/>
          <a:p>
            <a:r>
              <a:rPr lang="en-GB" i="1" dirty="0" smtClean="0"/>
              <a:t>"</a:t>
            </a:r>
            <a:r>
              <a:rPr lang="en-GB" i="1" dirty="0" err="1" smtClean="0"/>
              <a:t>Verbrennung</a:t>
            </a:r>
            <a:r>
              <a:rPr lang="en-GB" i="1" dirty="0" smtClean="0"/>
              <a:t> 2. Grades </a:t>
            </a:r>
            <a:r>
              <a:rPr lang="en-GB" i="1" dirty="0" err="1" smtClean="0"/>
              <a:t>eines</a:t>
            </a:r>
            <a:r>
              <a:rPr lang="en-GB" i="1" dirty="0" smtClean="0"/>
              <a:t> </a:t>
            </a:r>
            <a:r>
              <a:rPr lang="en-GB" i="1" dirty="0" err="1" smtClean="0"/>
              <a:t>einzelnen</a:t>
            </a:r>
            <a:r>
              <a:rPr lang="en-GB" i="1" dirty="0" smtClean="0"/>
              <a:t> Fingers" </a:t>
            </a:r>
            <a:endParaRPr lang="en-GB" i="1" dirty="0"/>
          </a:p>
        </p:txBody>
      </p:sp>
      <p:pic>
        <p:nvPicPr>
          <p:cNvPr id="5122" name="Picture 2" descr="Image result for verbrennung 2. grades Zeigefinger"/>
          <p:cNvPicPr>
            <a:picLocks noChangeAspect="1" noChangeArrowheads="1"/>
          </p:cNvPicPr>
          <p:nvPr/>
        </p:nvPicPr>
        <p:blipFill rotWithShape="1">
          <a:blip r:embed="rId2" cstate="print">
            <a:grayscl/>
            <a:extLst>
              <a:ext uri="{BEBA8EAE-BF5A-486C-A8C5-ECC9F3942E4B}">
                <a14:imgProps xmlns:a14="http://schemas.microsoft.com/office/drawing/2010/main">
                  <a14:imgLayer r:embed="rId3">
                    <a14:imgEffect>
                      <a14:backgroundRemoval t="35379" b="68070" l="10000" r="90000"/>
                    </a14:imgEffect>
                  </a14:imgLayer>
                </a14:imgProps>
              </a:ext>
              <a:ext uri="{28A0092B-C50C-407E-A947-70E740481C1C}">
                <a14:useLocalDpi xmlns:a14="http://schemas.microsoft.com/office/drawing/2010/main" val="0"/>
              </a:ext>
            </a:extLst>
          </a:blip>
          <a:srcRect t="31293" b="27843"/>
          <a:stretch/>
        </p:blipFill>
        <p:spPr bwMode="auto">
          <a:xfrm>
            <a:off x="6332962" y="620688"/>
            <a:ext cx="3078088" cy="12585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nvSpPr>
        <p:spPr>
          <a:xfrm>
            <a:off x="539552" y="1412776"/>
            <a:ext cx="1791837" cy="369332"/>
          </a:xfrm>
          <a:prstGeom prst="rect">
            <a:avLst/>
          </a:prstGeom>
          <a:noFill/>
        </p:spPr>
        <p:txBody>
          <a:bodyPr wrap="none" rtlCol="0">
            <a:spAutoFit/>
          </a:bodyPr>
          <a:lstStyle/>
          <a:p>
            <a:r>
              <a:rPr lang="en-GB" b="1" dirty="0" smtClean="0"/>
              <a:t>Pre-coordination</a:t>
            </a:r>
            <a:endParaRPr lang="en-GB" b="1" dirty="0"/>
          </a:p>
        </p:txBody>
      </p:sp>
      <p:sp>
        <p:nvSpPr>
          <p:cNvPr id="41" name="Textfeld 40"/>
          <p:cNvSpPr txBox="1"/>
          <p:nvPr/>
        </p:nvSpPr>
        <p:spPr>
          <a:xfrm>
            <a:off x="539552" y="4067780"/>
            <a:ext cx="1885901" cy="369332"/>
          </a:xfrm>
          <a:prstGeom prst="rect">
            <a:avLst/>
          </a:prstGeom>
          <a:noFill/>
        </p:spPr>
        <p:txBody>
          <a:bodyPr wrap="none" rtlCol="0">
            <a:spAutoFit/>
          </a:bodyPr>
          <a:lstStyle/>
          <a:p>
            <a:r>
              <a:rPr lang="en-GB" b="1" dirty="0" smtClean="0"/>
              <a:t>Post-coordination</a:t>
            </a:r>
            <a:endParaRPr lang="en-GB" b="1" dirty="0"/>
          </a:p>
        </p:txBody>
      </p:sp>
    </p:spTree>
    <p:extLst>
      <p:ext uri="{BB962C8B-B14F-4D97-AF65-F5344CB8AC3E}">
        <p14:creationId xmlns:p14="http://schemas.microsoft.com/office/powerpoint/2010/main" val="1833470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lh4.ggpht.com/__UiDD02k28A/Sqf3JD_kRNI/AAAAAAAAPBQ/2aMHrSdKuvo/Porto%20de%20Galinhas%20-%20Al%2051.JPG"/>
          <p:cNvPicPr>
            <a:picLocks noChangeAspect="1" noChangeArrowheads="1"/>
          </p:cNvPicPr>
          <p:nvPr/>
        </p:nvPicPr>
        <p:blipFill rotWithShape="1">
          <a:blip r:embed="rId2" cstate="print">
            <a:clrChange>
              <a:clrFrom>
                <a:srgbClr val="FFFFFF"/>
              </a:clrFrom>
              <a:clrTo>
                <a:srgbClr val="FFFFFF">
                  <a:alpha val="0"/>
                </a:srgbClr>
              </a:clrTo>
            </a:clrChange>
          </a:blip>
          <a:srcRect l="21502" t="30620" r="18603" b="9309"/>
          <a:stretch/>
        </p:blipFill>
        <p:spPr bwMode="auto">
          <a:xfrm>
            <a:off x="0" y="16042"/>
            <a:ext cx="9127958" cy="6866021"/>
          </a:xfrm>
          <a:prstGeom prst="rect">
            <a:avLst/>
          </a:prstGeom>
          <a:noFill/>
        </p:spPr>
      </p:pic>
      <p:sp>
        <p:nvSpPr>
          <p:cNvPr id="13" name="Ellipse 12"/>
          <p:cNvSpPr/>
          <p:nvPr/>
        </p:nvSpPr>
        <p:spPr>
          <a:xfrm>
            <a:off x="2115879" y="1005984"/>
            <a:ext cx="5433235" cy="5518302"/>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8" name="Rechteck 17"/>
          <p:cNvSpPr/>
          <p:nvPr/>
        </p:nvSpPr>
        <p:spPr>
          <a:xfrm>
            <a:off x="60137" y="2464302"/>
            <a:ext cx="2233304" cy="1077218"/>
          </a:xfrm>
          <a:prstGeom prst="rect">
            <a:avLst/>
          </a:prstGeom>
        </p:spPr>
        <p:txBody>
          <a:bodyPr wrap="none">
            <a:spAutoFit/>
          </a:bodyPr>
          <a:lstStyle/>
          <a:p>
            <a:r>
              <a:rPr lang="en-GB" sz="3200" dirty="0" smtClean="0">
                <a:solidFill>
                  <a:srgbClr val="FFFFFF">
                    <a:lumMod val="95000"/>
                  </a:srgbClr>
                </a:solidFill>
              </a:rPr>
              <a:t>Information</a:t>
            </a:r>
          </a:p>
          <a:p>
            <a:r>
              <a:rPr lang="en-GB" sz="3200" dirty="0" smtClean="0">
                <a:solidFill>
                  <a:srgbClr val="FFFFFF">
                    <a:lumMod val="95000"/>
                  </a:srgbClr>
                </a:solidFill>
              </a:rPr>
              <a:t>Models</a:t>
            </a:r>
            <a:endParaRPr lang="en-GB" sz="1050" dirty="0"/>
          </a:p>
        </p:txBody>
      </p:sp>
      <p:grpSp>
        <p:nvGrpSpPr>
          <p:cNvPr id="2" name="Gruppieren 1"/>
          <p:cNvGrpSpPr/>
          <p:nvPr/>
        </p:nvGrpSpPr>
        <p:grpSpPr>
          <a:xfrm>
            <a:off x="2222204" y="2021398"/>
            <a:ext cx="5050461" cy="4338076"/>
            <a:chOff x="2222204" y="2021398"/>
            <a:chExt cx="5050461" cy="4338076"/>
          </a:xfrm>
        </p:grpSpPr>
        <p:sp>
          <p:nvSpPr>
            <p:cNvPr id="17" name="Ellipse 16"/>
            <p:cNvSpPr/>
            <p:nvPr/>
          </p:nvSpPr>
          <p:spPr>
            <a:xfrm>
              <a:off x="2955851" y="2154304"/>
              <a:ext cx="3232297" cy="32429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 </a:t>
              </a:r>
              <a:endParaRPr lang="en-GB" sz="2000" b="1" dirty="0">
                <a:solidFill>
                  <a:schemeClr val="bg1">
                    <a:lumMod val="95000"/>
                  </a:schemeClr>
                </a:solidFill>
              </a:endParaRPr>
            </a:p>
          </p:txBody>
        </p:sp>
        <p:sp>
          <p:nvSpPr>
            <p:cNvPr id="19" name="Ellipse 18"/>
            <p:cNvSpPr/>
            <p:nvPr/>
          </p:nvSpPr>
          <p:spPr>
            <a:xfrm>
              <a:off x="4922875" y="4945344"/>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0" name="Ellipse 19"/>
            <p:cNvSpPr/>
            <p:nvPr/>
          </p:nvSpPr>
          <p:spPr>
            <a:xfrm>
              <a:off x="5805373" y="2021398"/>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1" name="Ellipse 20"/>
            <p:cNvSpPr/>
            <p:nvPr/>
          </p:nvSpPr>
          <p:spPr>
            <a:xfrm>
              <a:off x="2466758" y="4397766"/>
              <a:ext cx="1212110" cy="1148318"/>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2" name="Ellipse 21"/>
            <p:cNvSpPr/>
            <p:nvPr/>
          </p:nvSpPr>
          <p:spPr>
            <a:xfrm>
              <a:off x="2222204" y="3637546"/>
              <a:ext cx="861237" cy="813391"/>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aseline="-25000" dirty="0">
                <a:solidFill>
                  <a:schemeClr val="bg1">
                    <a:lumMod val="95000"/>
                  </a:schemeClr>
                </a:solidFill>
              </a:endParaRPr>
            </a:p>
          </p:txBody>
        </p:sp>
      </p:grpSp>
      <p:sp>
        <p:nvSpPr>
          <p:cNvPr id="23" name="Textfeld 22"/>
          <p:cNvSpPr txBox="1"/>
          <p:nvPr/>
        </p:nvSpPr>
        <p:spPr>
          <a:xfrm>
            <a:off x="3464342" y="3300547"/>
            <a:ext cx="2217402" cy="954107"/>
          </a:xfrm>
          <a:prstGeom prst="rect">
            <a:avLst/>
          </a:prstGeom>
          <a:noFill/>
        </p:spPr>
        <p:txBody>
          <a:bodyPr wrap="none" rtlCol="0">
            <a:spAutoFit/>
          </a:bodyPr>
          <a:lstStyle/>
          <a:p>
            <a:pPr algn="ctr"/>
            <a:r>
              <a:rPr lang="en-GB" sz="2800" dirty="0" smtClean="0">
                <a:solidFill>
                  <a:schemeClr val="bg1">
                    <a:lumMod val="95000"/>
                  </a:schemeClr>
                </a:solidFill>
              </a:rPr>
              <a:t>Reference</a:t>
            </a:r>
          </a:p>
          <a:p>
            <a:pPr algn="ctr"/>
            <a:r>
              <a:rPr lang="en-GB" sz="2800" dirty="0" smtClean="0">
                <a:solidFill>
                  <a:schemeClr val="bg1">
                    <a:lumMod val="95000"/>
                  </a:schemeClr>
                </a:solidFill>
              </a:rPr>
              <a:t>Terminologies</a:t>
            </a:r>
            <a:endParaRPr lang="en-GB" sz="2800" dirty="0">
              <a:solidFill>
                <a:schemeClr val="bg1">
                  <a:lumMod val="95000"/>
                </a:schemeClr>
              </a:solidFill>
            </a:endParaRPr>
          </a:p>
        </p:txBody>
      </p:sp>
      <p:sp>
        <p:nvSpPr>
          <p:cNvPr id="24" name="Rechteck 23"/>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fik 14"/>
          <p:cNvPicPr>
            <a:picLocks noChangeAspect="1"/>
          </p:cNvPicPr>
          <p:nvPr/>
        </p:nvPicPr>
        <p:blipFill rotWithShape="1">
          <a:blip r:embed="rId3">
            <a:clrChange>
              <a:clrFrom>
                <a:srgbClr val="FFFFFF"/>
              </a:clrFrom>
              <a:clrTo>
                <a:srgbClr val="FFFFFF">
                  <a:alpha val="0"/>
                </a:srgbClr>
              </a:clrTo>
            </a:clrChange>
          </a:blip>
          <a:srcRect l="12201" t="4952" r="12201"/>
          <a:stretch/>
        </p:blipFill>
        <p:spPr>
          <a:xfrm>
            <a:off x="-7030" y="-27384"/>
            <a:ext cx="9144000" cy="6909517"/>
          </a:xfrm>
          <a:prstGeom prst="rect">
            <a:avLst/>
          </a:prstGeom>
        </p:spPr>
      </p:pic>
      <p:sp>
        <p:nvSpPr>
          <p:cNvPr id="25" name="Abgerundete rechteckige Legende 24"/>
          <p:cNvSpPr/>
          <p:nvPr/>
        </p:nvSpPr>
        <p:spPr>
          <a:xfrm>
            <a:off x="395537" y="1196752"/>
            <a:ext cx="2283866" cy="1171523"/>
          </a:xfrm>
          <a:prstGeom prst="wedgeRoundRectCallout">
            <a:avLst>
              <a:gd name="adj1" fmla="val -36932"/>
              <a:gd name="adj2" fmla="val 73689"/>
              <a:gd name="adj3" fmla="val 16667"/>
            </a:avLst>
          </a:prstGeom>
          <a:solidFill>
            <a:srgbClr val="D9D9D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GB" sz="2000" b="1" dirty="0" smtClean="0">
                <a:solidFill>
                  <a:schemeClr val="tx1"/>
                </a:solidFill>
              </a:rPr>
              <a:t>"Models of Use"</a:t>
            </a:r>
          </a:p>
          <a:p>
            <a:pPr marL="0" lvl="1" algn="ctr"/>
            <a:r>
              <a:rPr lang="en-GB" sz="2000" dirty="0" smtClean="0">
                <a:solidFill>
                  <a:schemeClr val="tx1"/>
                </a:solidFill>
              </a:rPr>
              <a:t>Contextual </a:t>
            </a:r>
            <a:r>
              <a:rPr lang="en-GB" sz="2000" dirty="0">
                <a:solidFill>
                  <a:schemeClr val="tx1"/>
                </a:solidFill>
              </a:rPr>
              <a:t>embedding of terminologies</a:t>
            </a:r>
          </a:p>
        </p:txBody>
      </p:sp>
      <p:sp>
        <p:nvSpPr>
          <p:cNvPr id="16" name="Titel 1"/>
          <p:cNvSpPr txBox="1">
            <a:spLocks/>
          </p:cNvSpPr>
          <p:nvPr/>
        </p:nvSpPr>
        <p:spPr>
          <a:xfrm>
            <a:off x="0" y="44624"/>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dirty="0" smtClean="0"/>
              <a:t>Interoperability ecosystem</a:t>
            </a:r>
            <a:endParaRPr lang="en-GB" dirty="0"/>
          </a:p>
        </p:txBody>
      </p:sp>
      <p:sp>
        <p:nvSpPr>
          <p:cNvPr id="3" name="Abgerundete rechteckige Legende 2"/>
          <p:cNvSpPr/>
          <p:nvPr/>
        </p:nvSpPr>
        <p:spPr>
          <a:xfrm>
            <a:off x="5796295" y="2024109"/>
            <a:ext cx="3250051" cy="1517411"/>
          </a:xfrm>
          <a:prstGeom prst="wedgeRoundRectCallout">
            <a:avLst>
              <a:gd name="adj1" fmla="val -42630"/>
              <a:gd name="adj2" fmla="val 83785"/>
              <a:gd name="adj3" fmla="val 16667"/>
            </a:avLst>
          </a:prstGeom>
          <a:solidFill>
            <a:srgbClr val="D9D9D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GB" sz="2000" b="1" dirty="0" smtClean="0">
                <a:solidFill>
                  <a:schemeClr val="tx1"/>
                </a:solidFill>
              </a:rPr>
              <a:t>"Models of Meaning"</a:t>
            </a:r>
          </a:p>
          <a:p>
            <a:pPr marL="0" lvl="1" algn="ctr"/>
            <a:r>
              <a:rPr lang="en-GB" sz="2000" dirty="0" smtClean="0">
                <a:solidFill>
                  <a:schemeClr val="tx1"/>
                </a:solidFill>
              </a:rPr>
              <a:t>Describe </a:t>
            </a:r>
            <a:r>
              <a:rPr lang="en-GB" sz="2000" dirty="0">
                <a:solidFill>
                  <a:schemeClr val="tx1"/>
                </a:solidFill>
              </a:rPr>
              <a:t>characteristics of </a:t>
            </a:r>
            <a:r>
              <a:rPr lang="en-GB" sz="2000" dirty="0" smtClean="0">
                <a:solidFill>
                  <a:schemeClr val="tx1"/>
                </a:solidFill>
              </a:rPr>
              <a:t/>
            </a:r>
            <a:br>
              <a:rPr lang="en-GB" sz="2000" dirty="0" smtClean="0">
                <a:solidFill>
                  <a:schemeClr val="tx1"/>
                </a:solidFill>
              </a:rPr>
            </a:br>
            <a:r>
              <a:rPr lang="en-GB" sz="2000" dirty="0" smtClean="0">
                <a:solidFill>
                  <a:schemeClr val="tx1"/>
                </a:solidFill>
              </a:rPr>
              <a:t>(</a:t>
            </a:r>
            <a:r>
              <a:rPr lang="en-GB" sz="2000" dirty="0">
                <a:solidFill>
                  <a:schemeClr val="tx1"/>
                </a:solidFill>
              </a:rPr>
              <a:t>classes of) domain </a:t>
            </a:r>
            <a:r>
              <a:rPr lang="en-GB" sz="2000" dirty="0" smtClean="0">
                <a:solidFill>
                  <a:schemeClr val="tx1"/>
                </a:solidFill>
              </a:rPr>
              <a:t>entities</a:t>
            </a:r>
            <a:endParaRPr lang="en-GB" sz="2000" dirty="0">
              <a:solidFill>
                <a:schemeClr val="tx1"/>
              </a:solidFill>
            </a:endParaRPr>
          </a:p>
        </p:txBody>
      </p:sp>
    </p:spTree>
    <p:extLst>
      <p:ext uri="{BB962C8B-B14F-4D97-AF65-F5344CB8AC3E}">
        <p14:creationId xmlns:p14="http://schemas.microsoft.com/office/powerpoint/2010/main" val="21566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lh4.ggpht.com/__UiDD02k28A/Sqf3JD_kRNI/AAAAAAAAPBQ/2aMHrSdKuvo/Porto%20de%20Galinhas%20-%20Al%2051.JPG"/>
          <p:cNvPicPr>
            <a:picLocks noChangeAspect="1" noChangeArrowheads="1"/>
          </p:cNvPicPr>
          <p:nvPr/>
        </p:nvPicPr>
        <p:blipFill rotWithShape="1">
          <a:blip r:embed="rId2" cstate="print">
            <a:clrChange>
              <a:clrFrom>
                <a:srgbClr val="FFFFFF"/>
              </a:clrFrom>
              <a:clrTo>
                <a:srgbClr val="FFFFFF">
                  <a:alpha val="0"/>
                </a:srgbClr>
              </a:clrTo>
            </a:clrChange>
          </a:blip>
          <a:srcRect l="21502" t="30620" r="18603" b="9309"/>
          <a:stretch/>
        </p:blipFill>
        <p:spPr bwMode="auto">
          <a:xfrm>
            <a:off x="0" y="16042"/>
            <a:ext cx="9127958" cy="6866021"/>
          </a:xfrm>
          <a:prstGeom prst="rect">
            <a:avLst/>
          </a:prstGeom>
          <a:noFill/>
        </p:spPr>
      </p:pic>
      <p:sp>
        <p:nvSpPr>
          <p:cNvPr id="13" name="Ellipse 12"/>
          <p:cNvSpPr/>
          <p:nvPr/>
        </p:nvSpPr>
        <p:spPr>
          <a:xfrm>
            <a:off x="2115879" y="1005984"/>
            <a:ext cx="5433235" cy="5518302"/>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8" name="Rechteck 17"/>
          <p:cNvSpPr/>
          <p:nvPr/>
        </p:nvSpPr>
        <p:spPr>
          <a:xfrm>
            <a:off x="60137" y="2464302"/>
            <a:ext cx="2233304" cy="1077218"/>
          </a:xfrm>
          <a:prstGeom prst="rect">
            <a:avLst/>
          </a:prstGeom>
        </p:spPr>
        <p:txBody>
          <a:bodyPr wrap="none">
            <a:spAutoFit/>
          </a:bodyPr>
          <a:lstStyle/>
          <a:p>
            <a:r>
              <a:rPr lang="en-GB" sz="3200" dirty="0" smtClean="0">
                <a:solidFill>
                  <a:srgbClr val="FFFFFF">
                    <a:lumMod val="95000"/>
                  </a:srgbClr>
                </a:solidFill>
              </a:rPr>
              <a:t>Information</a:t>
            </a:r>
          </a:p>
          <a:p>
            <a:r>
              <a:rPr lang="en-GB" sz="3200" dirty="0" smtClean="0">
                <a:solidFill>
                  <a:srgbClr val="FFFFFF">
                    <a:lumMod val="95000"/>
                  </a:srgbClr>
                </a:solidFill>
              </a:rPr>
              <a:t>Models</a:t>
            </a:r>
            <a:endParaRPr lang="en-GB" sz="1050" dirty="0"/>
          </a:p>
        </p:txBody>
      </p:sp>
      <p:grpSp>
        <p:nvGrpSpPr>
          <p:cNvPr id="2" name="Gruppieren 1"/>
          <p:cNvGrpSpPr/>
          <p:nvPr/>
        </p:nvGrpSpPr>
        <p:grpSpPr>
          <a:xfrm>
            <a:off x="2222204" y="2021398"/>
            <a:ext cx="5050461" cy="4338076"/>
            <a:chOff x="2222204" y="2021398"/>
            <a:chExt cx="5050461" cy="4338076"/>
          </a:xfrm>
        </p:grpSpPr>
        <p:sp>
          <p:nvSpPr>
            <p:cNvPr id="17" name="Ellipse 16"/>
            <p:cNvSpPr/>
            <p:nvPr/>
          </p:nvSpPr>
          <p:spPr>
            <a:xfrm>
              <a:off x="2955851" y="2154304"/>
              <a:ext cx="3232297" cy="32429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 </a:t>
              </a:r>
              <a:endParaRPr lang="en-GB" sz="2000" b="1" dirty="0">
                <a:solidFill>
                  <a:schemeClr val="bg1">
                    <a:lumMod val="95000"/>
                  </a:schemeClr>
                </a:solidFill>
              </a:endParaRPr>
            </a:p>
          </p:txBody>
        </p:sp>
        <p:sp>
          <p:nvSpPr>
            <p:cNvPr id="19" name="Ellipse 18"/>
            <p:cNvSpPr/>
            <p:nvPr/>
          </p:nvSpPr>
          <p:spPr>
            <a:xfrm>
              <a:off x="4922875" y="4945344"/>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0" name="Ellipse 19"/>
            <p:cNvSpPr/>
            <p:nvPr/>
          </p:nvSpPr>
          <p:spPr>
            <a:xfrm>
              <a:off x="5805373" y="2021398"/>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1" name="Ellipse 20"/>
            <p:cNvSpPr/>
            <p:nvPr/>
          </p:nvSpPr>
          <p:spPr>
            <a:xfrm>
              <a:off x="2466758" y="4397766"/>
              <a:ext cx="1212110" cy="1148318"/>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2" name="Ellipse 21"/>
            <p:cNvSpPr/>
            <p:nvPr/>
          </p:nvSpPr>
          <p:spPr>
            <a:xfrm>
              <a:off x="2222204" y="3637546"/>
              <a:ext cx="861237" cy="813391"/>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aseline="-25000" dirty="0">
                <a:solidFill>
                  <a:schemeClr val="bg1">
                    <a:lumMod val="95000"/>
                  </a:schemeClr>
                </a:solidFill>
              </a:endParaRPr>
            </a:p>
          </p:txBody>
        </p:sp>
      </p:grpSp>
      <p:sp>
        <p:nvSpPr>
          <p:cNvPr id="23" name="Textfeld 22"/>
          <p:cNvSpPr txBox="1"/>
          <p:nvPr/>
        </p:nvSpPr>
        <p:spPr>
          <a:xfrm>
            <a:off x="6925214" y="3854614"/>
            <a:ext cx="1674112" cy="1015663"/>
          </a:xfrm>
          <a:prstGeom prst="rect">
            <a:avLst/>
          </a:prstGeom>
          <a:noFill/>
        </p:spPr>
        <p:txBody>
          <a:bodyPr wrap="none" rtlCol="0">
            <a:spAutoFit/>
          </a:bodyPr>
          <a:lstStyle/>
          <a:p>
            <a:pPr algn="ctr"/>
            <a:r>
              <a:rPr lang="en-GB" sz="2000" b="1" dirty="0" smtClean="0">
                <a:solidFill>
                  <a:schemeClr val="bg1">
                    <a:lumMod val="95000"/>
                  </a:schemeClr>
                </a:solidFill>
              </a:rPr>
              <a:t>Other</a:t>
            </a:r>
          </a:p>
          <a:p>
            <a:pPr algn="ctr"/>
            <a:r>
              <a:rPr lang="en-GB" sz="2000" b="1" dirty="0" smtClean="0">
                <a:solidFill>
                  <a:schemeClr val="bg1">
                    <a:lumMod val="95000"/>
                  </a:schemeClr>
                </a:solidFill>
              </a:rPr>
              <a:t>Reference</a:t>
            </a:r>
          </a:p>
          <a:p>
            <a:pPr algn="ctr"/>
            <a:r>
              <a:rPr lang="en-GB" sz="2000" b="1" dirty="0" smtClean="0">
                <a:solidFill>
                  <a:schemeClr val="bg1">
                    <a:lumMod val="95000"/>
                  </a:schemeClr>
                </a:solidFill>
              </a:rPr>
              <a:t>Terminologies</a:t>
            </a:r>
            <a:endParaRPr lang="en-GB" sz="2000" b="1" dirty="0">
              <a:solidFill>
                <a:schemeClr val="bg1">
                  <a:lumMod val="95000"/>
                </a:schemeClr>
              </a:solidFill>
            </a:endParaRPr>
          </a:p>
        </p:txBody>
      </p:sp>
      <p:sp>
        <p:nvSpPr>
          <p:cNvPr id="16" name="Ellipse 15"/>
          <p:cNvSpPr/>
          <p:nvPr/>
        </p:nvSpPr>
        <p:spPr>
          <a:xfrm>
            <a:off x="2951495" y="2149942"/>
            <a:ext cx="3232297" cy="3242930"/>
          </a:xfrm>
          <a:prstGeom prst="ellipse">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Core </a:t>
            </a:r>
          </a:p>
          <a:p>
            <a:pPr algn="ctr"/>
            <a:r>
              <a:rPr lang="en-GB" sz="2400" b="1" dirty="0" smtClean="0">
                <a:solidFill>
                  <a:schemeClr val="bg1">
                    <a:lumMod val="95000"/>
                  </a:schemeClr>
                </a:solidFill>
              </a:rPr>
              <a:t>Reference </a:t>
            </a:r>
          </a:p>
          <a:p>
            <a:pPr algn="ctr"/>
            <a:r>
              <a:rPr lang="en-GB" sz="2400" b="1" dirty="0" smtClean="0">
                <a:solidFill>
                  <a:schemeClr val="bg1">
                    <a:lumMod val="95000"/>
                  </a:schemeClr>
                </a:solidFill>
              </a:rPr>
              <a:t>Terminology</a:t>
            </a:r>
            <a:endParaRPr lang="en-GB" sz="2400" b="1" dirty="0">
              <a:solidFill>
                <a:schemeClr val="bg1">
                  <a:lumMod val="95000"/>
                </a:schemeClr>
              </a:solidFill>
            </a:endParaRPr>
          </a:p>
        </p:txBody>
      </p:sp>
      <p:cxnSp>
        <p:nvCxnSpPr>
          <p:cNvPr id="24" name="Gerader Verbinder 23"/>
          <p:cNvCxnSpPr/>
          <p:nvPr/>
        </p:nvCxnSpPr>
        <p:spPr>
          <a:xfrm flipH="1">
            <a:off x="5759634" y="4925946"/>
            <a:ext cx="1467261" cy="72646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flipH="1">
            <a:off x="3173623" y="4580709"/>
            <a:ext cx="3701281" cy="52990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flipH="1" flipV="1">
            <a:off x="2678248" y="4230619"/>
            <a:ext cx="4240201" cy="28388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hteck 26"/>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Grafik 27"/>
          <p:cNvPicPr>
            <a:picLocks noChangeAspect="1"/>
          </p:cNvPicPr>
          <p:nvPr/>
        </p:nvPicPr>
        <p:blipFill rotWithShape="1">
          <a:blip r:embed="rId3">
            <a:clrChange>
              <a:clrFrom>
                <a:srgbClr val="FFFFFF"/>
              </a:clrFrom>
              <a:clrTo>
                <a:srgbClr val="FFFFFF">
                  <a:alpha val="0"/>
                </a:srgbClr>
              </a:clrTo>
            </a:clrChange>
          </a:blip>
          <a:srcRect l="12201" t="4952" r="12201"/>
          <a:stretch/>
        </p:blipFill>
        <p:spPr>
          <a:xfrm>
            <a:off x="-7030" y="-27384"/>
            <a:ext cx="9144000" cy="6909517"/>
          </a:xfrm>
          <a:prstGeom prst="rect">
            <a:avLst/>
          </a:prstGeom>
        </p:spPr>
      </p:pic>
      <p:sp>
        <p:nvSpPr>
          <p:cNvPr id="30" name="Titel 1"/>
          <p:cNvSpPr txBox="1">
            <a:spLocks/>
          </p:cNvSpPr>
          <p:nvPr/>
        </p:nvSpPr>
        <p:spPr>
          <a:xfrm>
            <a:off x="0" y="44624"/>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dirty="0" smtClean="0"/>
              <a:t>Interoperability ecosystem</a:t>
            </a:r>
            <a:endParaRPr lang="en-GB" dirty="0"/>
          </a:p>
        </p:txBody>
      </p:sp>
      <p:sp>
        <p:nvSpPr>
          <p:cNvPr id="29" name="Abgerundete rechteckige Legende 28"/>
          <p:cNvSpPr/>
          <p:nvPr/>
        </p:nvSpPr>
        <p:spPr>
          <a:xfrm>
            <a:off x="5797302" y="2021398"/>
            <a:ext cx="3023169" cy="1766763"/>
          </a:xfrm>
          <a:prstGeom prst="wedgeRoundRectCallout">
            <a:avLst>
              <a:gd name="adj1" fmla="val -72131"/>
              <a:gd name="adj2" fmla="val 82615"/>
              <a:gd name="adj3" fmla="val 16667"/>
            </a:avLst>
          </a:prstGeom>
          <a:solidFill>
            <a:srgbClr val="D9D9D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chemeClr val="tx1"/>
                </a:solidFill>
              </a:rPr>
              <a:t>Core reference terminology supplemented by and mapped with other reference terminologies. </a:t>
            </a:r>
            <a:endParaRPr lang="en-GB" sz="2000" dirty="0">
              <a:solidFill>
                <a:schemeClr val="tx1"/>
              </a:solidFill>
            </a:endParaRPr>
          </a:p>
        </p:txBody>
      </p:sp>
    </p:spTree>
    <p:extLst>
      <p:ext uri="{BB962C8B-B14F-4D97-AF65-F5344CB8AC3E}">
        <p14:creationId xmlns:p14="http://schemas.microsoft.com/office/powerpoint/2010/main" val="246531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lh4.ggpht.com/__UiDD02k28A/Sqf3JD_kRNI/AAAAAAAAPBQ/2aMHrSdKuvo/Porto%20de%20Galinhas%20-%20Al%2051.JPG"/>
          <p:cNvPicPr>
            <a:picLocks noChangeAspect="1" noChangeArrowheads="1"/>
          </p:cNvPicPr>
          <p:nvPr/>
        </p:nvPicPr>
        <p:blipFill rotWithShape="1">
          <a:blip r:embed="rId2" cstate="print">
            <a:clrChange>
              <a:clrFrom>
                <a:srgbClr val="FFFFFF"/>
              </a:clrFrom>
              <a:clrTo>
                <a:srgbClr val="FFFFFF">
                  <a:alpha val="0"/>
                </a:srgbClr>
              </a:clrTo>
            </a:clrChange>
          </a:blip>
          <a:srcRect l="21502" t="30620" r="18603" b="9309"/>
          <a:stretch/>
        </p:blipFill>
        <p:spPr bwMode="auto">
          <a:xfrm>
            <a:off x="0" y="16042"/>
            <a:ext cx="9127958" cy="6866021"/>
          </a:xfrm>
          <a:prstGeom prst="rect">
            <a:avLst/>
          </a:prstGeom>
          <a:noFill/>
        </p:spPr>
      </p:pic>
      <p:sp>
        <p:nvSpPr>
          <p:cNvPr id="13" name="Ellipse 12"/>
          <p:cNvSpPr/>
          <p:nvPr/>
        </p:nvSpPr>
        <p:spPr>
          <a:xfrm>
            <a:off x="2115879" y="1005984"/>
            <a:ext cx="5433235" cy="5518302"/>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8" name="Rechteck 17"/>
          <p:cNvSpPr/>
          <p:nvPr/>
        </p:nvSpPr>
        <p:spPr>
          <a:xfrm>
            <a:off x="60137" y="2464302"/>
            <a:ext cx="2233304" cy="1077218"/>
          </a:xfrm>
          <a:prstGeom prst="rect">
            <a:avLst/>
          </a:prstGeom>
        </p:spPr>
        <p:txBody>
          <a:bodyPr wrap="none">
            <a:spAutoFit/>
          </a:bodyPr>
          <a:lstStyle/>
          <a:p>
            <a:r>
              <a:rPr lang="en-GB" sz="3200" dirty="0" smtClean="0">
                <a:solidFill>
                  <a:srgbClr val="FFFFFF">
                    <a:lumMod val="95000"/>
                  </a:srgbClr>
                </a:solidFill>
              </a:rPr>
              <a:t>Information</a:t>
            </a:r>
          </a:p>
          <a:p>
            <a:r>
              <a:rPr lang="en-GB" sz="3200" dirty="0" smtClean="0">
                <a:solidFill>
                  <a:srgbClr val="FFFFFF">
                    <a:lumMod val="95000"/>
                  </a:srgbClr>
                </a:solidFill>
              </a:rPr>
              <a:t>Models</a:t>
            </a:r>
            <a:endParaRPr lang="en-GB" sz="1050" dirty="0"/>
          </a:p>
        </p:txBody>
      </p:sp>
      <p:grpSp>
        <p:nvGrpSpPr>
          <p:cNvPr id="2" name="Gruppieren 1"/>
          <p:cNvGrpSpPr/>
          <p:nvPr/>
        </p:nvGrpSpPr>
        <p:grpSpPr>
          <a:xfrm>
            <a:off x="2222204" y="2021398"/>
            <a:ext cx="5050461" cy="4338076"/>
            <a:chOff x="2222204" y="2021398"/>
            <a:chExt cx="5050461" cy="4338076"/>
          </a:xfrm>
        </p:grpSpPr>
        <p:sp>
          <p:nvSpPr>
            <p:cNvPr id="17" name="Ellipse 16"/>
            <p:cNvSpPr/>
            <p:nvPr/>
          </p:nvSpPr>
          <p:spPr>
            <a:xfrm>
              <a:off x="2955851" y="2154304"/>
              <a:ext cx="3232297" cy="32429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 </a:t>
              </a:r>
              <a:endParaRPr lang="en-GB" sz="2000" b="1" dirty="0">
                <a:solidFill>
                  <a:schemeClr val="bg1">
                    <a:lumMod val="95000"/>
                  </a:schemeClr>
                </a:solidFill>
              </a:endParaRPr>
            </a:p>
          </p:txBody>
        </p:sp>
        <p:sp>
          <p:nvSpPr>
            <p:cNvPr id="19" name="Ellipse 18"/>
            <p:cNvSpPr/>
            <p:nvPr/>
          </p:nvSpPr>
          <p:spPr>
            <a:xfrm>
              <a:off x="4922875" y="4945344"/>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0" name="Ellipse 19"/>
            <p:cNvSpPr/>
            <p:nvPr/>
          </p:nvSpPr>
          <p:spPr>
            <a:xfrm>
              <a:off x="5805373" y="2021398"/>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1" name="Ellipse 20"/>
            <p:cNvSpPr/>
            <p:nvPr/>
          </p:nvSpPr>
          <p:spPr>
            <a:xfrm>
              <a:off x="2466758" y="4397766"/>
              <a:ext cx="1212110" cy="1148318"/>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2" name="Ellipse 21"/>
            <p:cNvSpPr/>
            <p:nvPr/>
          </p:nvSpPr>
          <p:spPr>
            <a:xfrm>
              <a:off x="2222204" y="3637546"/>
              <a:ext cx="861237" cy="813391"/>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aseline="-25000" dirty="0">
                <a:solidFill>
                  <a:schemeClr val="bg1">
                    <a:lumMod val="95000"/>
                  </a:schemeClr>
                </a:solidFill>
              </a:endParaRPr>
            </a:p>
          </p:txBody>
        </p:sp>
      </p:grpSp>
      <p:sp>
        <p:nvSpPr>
          <p:cNvPr id="16" name="Ellipse 15"/>
          <p:cNvSpPr/>
          <p:nvPr/>
        </p:nvSpPr>
        <p:spPr>
          <a:xfrm>
            <a:off x="2951495" y="2149942"/>
            <a:ext cx="3232297" cy="3242930"/>
          </a:xfrm>
          <a:prstGeom prst="ellipse">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Core </a:t>
            </a:r>
          </a:p>
          <a:p>
            <a:pPr algn="ctr"/>
            <a:r>
              <a:rPr lang="en-GB" sz="2400" b="1" dirty="0" smtClean="0">
                <a:solidFill>
                  <a:schemeClr val="bg1">
                    <a:lumMod val="95000"/>
                  </a:schemeClr>
                </a:solidFill>
              </a:rPr>
              <a:t>Reference </a:t>
            </a:r>
          </a:p>
          <a:p>
            <a:pPr algn="ctr"/>
            <a:r>
              <a:rPr lang="en-GB" sz="2400" b="1" dirty="0" smtClean="0">
                <a:solidFill>
                  <a:schemeClr val="bg1">
                    <a:lumMod val="95000"/>
                  </a:schemeClr>
                </a:solidFill>
              </a:rPr>
              <a:t>Terminology</a:t>
            </a:r>
            <a:endParaRPr lang="en-GB" sz="2400" b="1" dirty="0">
              <a:solidFill>
                <a:schemeClr val="bg1">
                  <a:lumMod val="95000"/>
                </a:schemeClr>
              </a:solidFill>
            </a:endParaRPr>
          </a:p>
        </p:txBody>
      </p:sp>
      <p:sp>
        <p:nvSpPr>
          <p:cNvPr id="27" name="Ellipse 26"/>
          <p:cNvSpPr/>
          <p:nvPr/>
        </p:nvSpPr>
        <p:spPr>
          <a:xfrm>
            <a:off x="2636880" y="2930488"/>
            <a:ext cx="962239" cy="940979"/>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dirty="0" smtClean="0">
                <a:solidFill>
                  <a:srgbClr val="FFFFFF"/>
                </a:solidFill>
              </a:rPr>
              <a:t>AT</a:t>
            </a:r>
            <a:r>
              <a:rPr lang="en-GB" sz="1800" baseline="-25000" dirty="0" smtClean="0">
                <a:solidFill>
                  <a:srgbClr val="FFFFFF"/>
                </a:solidFill>
              </a:rPr>
              <a:t>2</a:t>
            </a:r>
            <a:endParaRPr lang="en-GB" sz="1800" baseline="-25000" dirty="0">
              <a:solidFill>
                <a:srgbClr val="FFFFFF"/>
              </a:solidFill>
            </a:endParaRPr>
          </a:p>
        </p:txBody>
      </p:sp>
      <p:sp>
        <p:nvSpPr>
          <p:cNvPr id="30" name="Ellipse 29"/>
          <p:cNvSpPr/>
          <p:nvPr/>
        </p:nvSpPr>
        <p:spPr>
          <a:xfrm>
            <a:off x="4093536" y="1659910"/>
            <a:ext cx="1467292" cy="141413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smtClean="0">
              <a:solidFill>
                <a:srgbClr val="FFFFFF"/>
              </a:solidFill>
            </a:endParaRPr>
          </a:p>
          <a:p>
            <a:pPr lvl="0" algn="ctr"/>
            <a:r>
              <a:rPr lang="en-GB" sz="1800" dirty="0" smtClean="0">
                <a:solidFill>
                  <a:srgbClr val="FFFFFF"/>
                </a:solidFill>
              </a:rPr>
              <a:t>AT</a:t>
            </a:r>
            <a:r>
              <a:rPr lang="en-GB" sz="1800" baseline="-25000" dirty="0" smtClean="0">
                <a:solidFill>
                  <a:srgbClr val="FFFFFF"/>
                </a:solidFill>
              </a:rPr>
              <a:t>3</a:t>
            </a:r>
            <a:endParaRPr lang="en-GB" sz="1800" baseline="-25000" dirty="0">
              <a:solidFill>
                <a:srgbClr val="FFFFFF"/>
              </a:solidFill>
            </a:endParaRPr>
          </a:p>
        </p:txBody>
      </p:sp>
      <p:sp>
        <p:nvSpPr>
          <p:cNvPr id="31" name="Ellipse 30"/>
          <p:cNvSpPr/>
          <p:nvPr/>
        </p:nvSpPr>
        <p:spPr>
          <a:xfrm>
            <a:off x="3312043" y="4392454"/>
            <a:ext cx="1259951" cy="1259959"/>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dirty="0" smtClean="0">
                <a:solidFill>
                  <a:schemeClr val="bg1">
                    <a:lumMod val="95000"/>
                  </a:schemeClr>
                </a:solidFill>
              </a:rPr>
              <a:t>AT</a:t>
            </a:r>
            <a:r>
              <a:rPr lang="en-GB" sz="1800" baseline="-25000" dirty="0" smtClean="0">
                <a:solidFill>
                  <a:schemeClr val="bg1">
                    <a:lumMod val="95000"/>
                  </a:schemeClr>
                </a:solidFill>
              </a:rPr>
              <a:t>4</a:t>
            </a:r>
            <a:endParaRPr lang="en-GB" sz="1800" baseline="-25000" dirty="0">
              <a:solidFill>
                <a:schemeClr val="bg1">
                  <a:lumMod val="95000"/>
                </a:schemeClr>
              </a:solidFill>
            </a:endParaRPr>
          </a:p>
        </p:txBody>
      </p:sp>
      <p:sp>
        <p:nvSpPr>
          <p:cNvPr id="32" name="Textfeld 31"/>
          <p:cNvSpPr txBox="1"/>
          <p:nvPr/>
        </p:nvSpPr>
        <p:spPr>
          <a:xfrm>
            <a:off x="387046" y="5360211"/>
            <a:ext cx="1841530" cy="1015663"/>
          </a:xfrm>
          <a:prstGeom prst="rect">
            <a:avLst/>
          </a:prstGeom>
          <a:noFill/>
        </p:spPr>
        <p:txBody>
          <a:bodyPr wrap="none" rtlCol="0">
            <a:spAutoFit/>
          </a:bodyPr>
          <a:lstStyle/>
          <a:p>
            <a:pPr algn="ctr"/>
            <a:r>
              <a:rPr lang="en-GB" sz="2000" b="1" dirty="0" smtClean="0">
                <a:solidFill>
                  <a:schemeClr val="bg1">
                    <a:lumMod val="95000"/>
                  </a:schemeClr>
                </a:solidFill>
              </a:rPr>
              <a:t>Aggregation</a:t>
            </a:r>
          </a:p>
          <a:p>
            <a:pPr algn="ctr"/>
            <a:r>
              <a:rPr lang="en-GB" sz="2000" b="1" dirty="0" smtClean="0">
                <a:solidFill>
                  <a:schemeClr val="bg1">
                    <a:lumMod val="95000"/>
                  </a:schemeClr>
                </a:solidFill>
              </a:rPr>
              <a:t>Terminologies</a:t>
            </a:r>
            <a:br>
              <a:rPr lang="en-GB" sz="2000" b="1" dirty="0" smtClean="0">
                <a:solidFill>
                  <a:schemeClr val="bg1">
                    <a:lumMod val="95000"/>
                  </a:schemeClr>
                </a:solidFill>
              </a:rPr>
            </a:br>
            <a:r>
              <a:rPr lang="en-GB" sz="2000" b="1" dirty="0" smtClean="0">
                <a:solidFill>
                  <a:schemeClr val="bg1">
                    <a:lumMod val="95000"/>
                  </a:schemeClr>
                </a:solidFill>
              </a:rPr>
              <a:t>(Classifications)</a:t>
            </a:r>
            <a:endParaRPr lang="en-GB" sz="2000" b="1" dirty="0">
              <a:solidFill>
                <a:schemeClr val="bg1">
                  <a:lumMod val="95000"/>
                </a:schemeClr>
              </a:solidFill>
            </a:endParaRPr>
          </a:p>
        </p:txBody>
      </p:sp>
      <p:cxnSp>
        <p:nvCxnSpPr>
          <p:cNvPr id="33" name="Gerader Verbinder 32"/>
          <p:cNvCxnSpPr/>
          <p:nvPr/>
        </p:nvCxnSpPr>
        <p:spPr>
          <a:xfrm flipH="1">
            <a:off x="1094654" y="3541520"/>
            <a:ext cx="1803403" cy="17292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1457060" y="2595223"/>
            <a:ext cx="3136218" cy="27133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flipH="1">
            <a:off x="2324839" y="4916141"/>
            <a:ext cx="4065328" cy="12898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flipH="1">
            <a:off x="2301958" y="5252376"/>
            <a:ext cx="1238380" cy="5169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fik 24"/>
          <p:cNvPicPr>
            <a:picLocks noChangeAspect="1"/>
          </p:cNvPicPr>
          <p:nvPr/>
        </p:nvPicPr>
        <p:blipFill rotWithShape="1">
          <a:blip r:embed="rId3">
            <a:clrChange>
              <a:clrFrom>
                <a:srgbClr val="FFFFFF"/>
              </a:clrFrom>
              <a:clrTo>
                <a:srgbClr val="FFFFFF">
                  <a:alpha val="0"/>
                </a:srgbClr>
              </a:clrTo>
            </a:clrChange>
          </a:blip>
          <a:srcRect l="12201" t="4952" r="12201"/>
          <a:stretch/>
        </p:blipFill>
        <p:spPr>
          <a:xfrm>
            <a:off x="-7030" y="-27384"/>
            <a:ext cx="9144000" cy="6909517"/>
          </a:xfrm>
          <a:prstGeom prst="rect">
            <a:avLst/>
          </a:prstGeom>
        </p:spPr>
      </p:pic>
      <p:sp>
        <p:nvSpPr>
          <p:cNvPr id="26" name="Titel 1"/>
          <p:cNvSpPr txBox="1">
            <a:spLocks/>
          </p:cNvSpPr>
          <p:nvPr/>
        </p:nvSpPr>
        <p:spPr>
          <a:xfrm>
            <a:off x="0" y="44624"/>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dirty="0" smtClean="0"/>
              <a:t>Interoperability ecosystem</a:t>
            </a:r>
            <a:endParaRPr lang="en-GB" dirty="0"/>
          </a:p>
        </p:txBody>
      </p:sp>
      <p:sp>
        <p:nvSpPr>
          <p:cNvPr id="29" name="Ellipse 28"/>
          <p:cNvSpPr/>
          <p:nvPr/>
        </p:nvSpPr>
        <p:spPr>
          <a:xfrm>
            <a:off x="5730941" y="3690707"/>
            <a:ext cx="1467292" cy="141413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lumMod val="95000"/>
                  </a:schemeClr>
                </a:solidFill>
              </a:rPr>
              <a:t>AT</a:t>
            </a:r>
            <a:r>
              <a:rPr lang="en-GB" sz="2000" baseline="-25000" dirty="0" smtClean="0">
                <a:solidFill>
                  <a:schemeClr val="bg1">
                    <a:lumMod val="95000"/>
                  </a:schemeClr>
                </a:solidFill>
              </a:rPr>
              <a:t>1</a:t>
            </a:r>
            <a:endParaRPr lang="en-GB" sz="2000" baseline="-25000" dirty="0">
              <a:solidFill>
                <a:schemeClr val="bg1">
                  <a:lumMod val="95000"/>
                </a:schemeClr>
              </a:solidFill>
            </a:endParaRPr>
          </a:p>
        </p:txBody>
      </p:sp>
      <p:sp>
        <p:nvSpPr>
          <p:cNvPr id="24" name="Abgerundete rechteckige Legende 23"/>
          <p:cNvSpPr/>
          <p:nvPr/>
        </p:nvSpPr>
        <p:spPr>
          <a:xfrm>
            <a:off x="5576777" y="1065315"/>
            <a:ext cx="3469570" cy="2008725"/>
          </a:xfrm>
          <a:prstGeom prst="wedgeRoundRectCallout">
            <a:avLst>
              <a:gd name="adj1" fmla="val -33121"/>
              <a:gd name="adj2" fmla="val 94205"/>
              <a:gd name="adj3" fmla="val 16667"/>
            </a:avLst>
          </a:prstGeom>
          <a:solidFill>
            <a:srgbClr val="D9D9D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chemeClr val="tx1"/>
                </a:solidFill>
              </a:rPr>
              <a:t>AKA classification systems:</a:t>
            </a:r>
          </a:p>
          <a:p>
            <a:r>
              <a:rPr lang="en-GB" sz="2000" dirty="0" smtClean="0">
                <a:solidFill>
                  <a:schemeClr val="tx1"/>
                </a:solidFill>
              </a:rPr>
              <a:t>non-overlapping classes in single hierarchies, for data aggregation and ordering</a:t>
            </a:r>
            <a:endParaRPr lang="en-GB" sz="2000" dirty="0">
              <a:solidFill>
                <a:schemeClr val="tx1"/>
              </a:solidFill>
            </a:endParaRPr>
          </a:p>
        </p:txBody>
      </p:sp>
    </p:spTree>
    <p:extLst>
      <p:ext uri="{BB962C8B-B14F-4D97-AF65-F5344CB8AC3E}">
        <p14:creationId xmlns:p14="http://schemas.microsoft.com/office/powerpoint/2010/main" val="20568502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lh4.ggpht.com/__UiDD02k28A/Sqf3JD_kRNI/AAAAAAAAPBQ/2aMHrSdKuvo/Porto%20de%20Galinhas%20-%20Al%2051.JPG"/>
          <p:cNvPicPr>
            <a:picLocks noChangeAspect="1" noChangeArrowheads="1"/>
          </p:cNvPicPr>
          <p:nvPr/>
        </p:nvPicPr>
        <p:blipFill rotWithShape="1">
          <a:blip r:embed="rId2" cstate="print">
            <a:clrChange>
              <a:clrFrom>
                <a:srgbClr val="FFFFFF"/>
              </a:clrFrom>
              <a:clrTo>
                <a:srgbClr val="FFFFFF">
                  <a:alpha val="0"/>
                </a:srgbClr>
              </a:clrTo>
            </a:clrChange>
          </a:blip>
          <a:srcRect l="21502" t="30620" r="18603" b="9309"/>
          <a:stretch/>
        </p:blipFill>
        <p:spPr bwMode="auto">
          <a:xfrm>
            <a:off x="0" y="16042"/>
            <a:ext cx="9127958" cy="6866021"/>
          </a:xfrm>
          <a:prstGeom prst="rect">
            <a:avLst/>
          </a:prstGeom>
          <a:noFill/>
        </p:spPr>
      </p:pic>
      <p:sp>
        <p:nvSpPr>
          <p:cNvPr id="13" name="Ellipse 12"/>
          <p:cNvSpPr/>
          <p:nvPr/>
        </p:nvSpPr>
        <p:spPr>
          <a:xfrm>
            <a:off x="2115879" y="1005984"/>
            <a:ext cx="5433235" cy="5518302"/>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8" name="Rechteck 17"/>
          <p:cNvSpPr/>
          <p:nvPr/>
        </p:nvSpPr>
        <p:spPr>
          <a:xfrm>
            <a:off x="60137" y="2464302"/>
            <a:ext cx="2233304" cy="1077218"/>
          </a:xfrm>
          <a:prstGeom prst="rect">
            <a:avLst/>
          </a:prstGeom>
        </p:spPr>
        <p:txBody>
          <a:bodyPr wrap="none">
            <a:spAutoFit/>
          </a:bodyPr>
          <a:lstStyle/>
          <a:p>
            <a:r>
              <a:rPr lang="en-GB" sz="3200" dirty="0" smtClean="0">
                <a:solidFill>
                  <a:srgbClr val="FFFFFF">
                    <a:lumMod val="95000"/>
                  </a:srgbClr>
                </a:solidFill>
              </a:rPr>
              <a:t>Information</a:t>
            </a:r>
          </a:p>
          <a:p>
            <a:r>
              <a:rPr lang="en-GB" sz="3200" dirty="0" smtClean="0">
                <a:solidFill>
                  <a:srgbClr val="FFFFFF">
                    <a:lumMod val="95000"/>
                  </a:srgbClr>
                </a:solidFill>
              </a:rPr>
              <a:t>Models</a:t>
            </a:r>
            <a:endParaRPr lang="en-GB" sz="1050" dirty="0"/>
          </a:p>
        </p:txBody>
      </p:sp>
      <p:grpSp>
        <p:nvGrpSpPr>
          <p:cNvPr id="2" name="Gruppieren 1"/>
          <p:cNvGrpSpPr/>
          <p:nvPr/>
        </p:nvGrpSpPr>
        <p:grpSpPr>
          <a:xfrm>
            <a:off x="2222204" y="2021398"/>
            <a:ext cx="5050461" cy="4338076"/>
            <a:chOff x="2222204" y="2021398"/>
            <a:chExt cx="5050461" cy="4338076"/>
          </a:xfrm>
        </p:grpSpPr>
        <p:sp>
          <p:nvSpPr>
            <p:cNvPr id="17" name="Ellipse 16"/>
            <p:cNvSpPr/>
            <p:nvPr/>
          </p:nvSpPr>
          <p:spPr>
            <a:xfrm>
              <a:off x="2955851" y="2154304"/>
              <a:ext cx="3232297" cy="32429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 </a:t>
              </a:r>
              <a:endParaRPr lang="en-GB" sz="2000" b="1" dirty="0">
                <a:solidFill>
                  <a:schemeClr val="bg1">
                    <a:lumMod val="95000"/>
                  </a:schemeClr>
                </a:solidFill>
              </a:endParaRPr>
            </a:p>
          </p:txBody>
        </p:sp>
        <p:sp>
          <p:nvSpPr>
            <p:cNvPr id="19" name="Ellipse 18"/>
            <p:cNvSpPr/>
            <p:nvPr/>
          </p:nvSpPr>
          <p:spPr>
            <a:xfrm>
              <a:off x="4922875" y="4945344"/>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0" name="Ellipse 19"/>
            <p:cNvSpPr/>
            <p:nvPr/>
          </p:nvSpPr>
          <p:spPr>
            <a:xfrm>
              <a:off x="5805373" y="2021398"/>
              <a:ext cx="1467292" cy="1414130"/>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1" name="Ellipse 20"/>
            <p:cNvSpPr/>
            <p:nvPr/>
          </p:nvSpPr>
          <p:spPr>
            <a:xfrm>
              <a:off x="2466758" y="4397766"/>
              <a:ext cx="1212110" cy="1148318"/>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22" name="Ellipse 21"/>
            <p:cNvSpPr/>
            <p:nvPr/>
          </p:nvSpPr>
          <p:spPr>
            <a:xfrm>
              <a:off x="2222204" y="3637546"/>
              <a:ext cx="861237" cy="813391"/>
            </a:xfrm>
            <a:prstGeom prst="ellipse">
              <a:avLst/>
            </a:prstGeom>
            <a:solidFill>
              <a:srgbClr val="0082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aseline="-25000" dirty="0">
                <a:solidFill>
                  <a:schemeClr val="bg1">
                    <a:lumMod val="95000"/>
                  </a:schemeClr>
                </a:solidFill>
              </a:endParaRPr>
            </a:p>
          </p:txBody>
        </p:sp>
      </p:grpSp>
      <p:sp>
        <p:nvSpPr>
          <p:cNvPr id="16" name="Ellipse 15"/>
          <p:cNvSpPr/>
          <p:nvPr/>
        </p:nvSpPr>
        <p:spPr>
          <a:xfrm>
            <a:off x="2951495" y="2149942"/>
            <a:ext cx="3232297" cy="3242930"/>
          </a:xfrm>
          <a:prstGeom prst="ellipse">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lumMod val="95000"/>
                  </a:schemeClr>
                </a:solidFill>
              </a:rPr>
              <a:t> </a:t>
            </a:r>
          </a:p>
          <a:p>
            <a:pPr algn="ctr"/>
            <a:r>
              <a:rPr lang="en-GB" sz="3200" b="1" dirty="0" smtClean="0">
                <a:solidFill>
                  <a:schemeClr val="bg1">
                    <a:lumMod val="95000"/>
                  </a:schemeClr>
                </a:solidFill>
              </a:rPr>
              <a:t>SNOMED CT</a:t>
            </a:r>
            <a:r>
              <a:rPr lang="en-GB" sz="2400" b="1" dirty="0" smtClean="0">
                <a:solidFill>
                  <a:schemeClr val="bg1">
                    <a:lumMod val="95000"/>
                  </a:schemeClr>
                </a:solidFill>
              </a:rPr>
              <a:t> </a:t>
            </a:r>
          </a:p>
          <a:p>
            <a:pPr algn="ctr"/>
            <a:endParaRPr lang="en-GB" sz="2400" b="1" dirty="0">
              <a:solidFill>
                <a:schemeClr val="bg1">
                  <a:lumMod val="95000"/>
                </a:schemeClr>
              </a:solidFill>
            </a:endParaRPr>
          </a:p>
        </p:txBody>
      </p:sp>
      <p:sp>
        <p:nvSpPr>
          <p:cNvPr id="27" name="Ellipse 26"/>
          <p:cNvSpPr/>
          <p:nvPr/>
        </p:nvSpPr>
        <p:spPr>
          <a:xfrm>
            <a:off x="2636880" y="2930488"/>
            <a:ext cx="962239" cy="940979"/>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rgbClr val="FFFFFF"/>
              </a:solidFill>
            </a:endParaRPr>
          </a:p>
        </p:txBody>
      </p:sp>
      <p:sp>
        <p:nvSpPr>
          <p:cNvPr id="30" name="Ellipse 29"/>
          <p:cNvSpPr/>
          <p:nvPr/>
        </p:nvSpPr>
        <p:spPr>
          <a:xfrm>
            <a:off x="4093536" y="1659910"/>
            <a:ext cx="1467292" cy="141413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smtClean="0">
              <a:solidFill>
                <a:srgbClr val="FFFFFF"/>
              </a:solidFill>
            </a:endParaRPr>
          </a:p>
          <a:p>
            <a:pPr lvl="0" algn="ctr"/>
            <a:endParaRPr lang="en-GB" sz="1800" baseline="-25000" dirty="0">
              <a:solidFill>
                <a:srgbClr val="FFFFFF"/>
              </a:solidFill>
            </a:endParaRPr>
          </a:p>
        </p:txBody>
      </p:sp>
      <p:sp>
        <p:nvSpPr>
          <p:cNvPr id="31" name="Ellipse 30"/>
          <p:cNvSpPr/>
          <p:nvPr/>
        </p:nvSpPr>
        <p:spPr>
          <a:xfrm>
            <a:off x="3312043" y="4392454"/>
            <a:ext cx="1259951" cy="1259959"/>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baseline="-25000" dirty="0">
              <a:solidFill>
                <a:schemeClr val="bg1">
                  <a:lumMod val="95000"/>
                </a:schemeClr>
              </a:solidFill>
            </a:endParaRPr>
          </a:p>
        </p:txBody>
      </p:sp>
      <p:sp>
        <p:nvSpPr>
          <p:cNvPr id="38" name="Rechteck 37"/>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fik 24"/>
          <p:cNvPicPr>
            <a:picLocks noChangeAspect="1"/>
          </p:cNvPicPr>
          <p:nvPr/>
        </p:nvPicPr>
        <p:blipFill rotWithShape="1">
          <a:blip r:embed="rId3">
            <a:clrChange>
              <a:clrFrom>
                <a:srgbClr val="FFFFFF"/>
              </a:clrFrom>
              <a:clrTo>
                <a:srgbClr val="FFFFFF">
                  <a:alpha val="0"/>
                </a:srgbClr>
              </a:clrTo>
            </a:clrChange>
          </a:blip>
          <a:srcRect l="12201" t="4952" r="12201"/>
          <a:stretch/>
        </p:blipFill>
        <p:spPr>
          <a:xfrm>
            <a:off x="-7030" y="-27384"/>
            <a:ext cx="9144000" cy="6909517"/>
          </a:xfrm>
          <a:prstGeom prst="rect">
            <a:avLst/>
          </a:prstGeom>
        </p:spPr>
      </p:pic>
      <p:sp>
        <p:nvSpPr>
          <p:cNvPr id="26" name="Titel 1"/>
          <p:cNvSpPr txBox="1">
            <a:spLocks/>
          </p:cNvSpPr>
          <p:nvPr/>
        </p:nvSpPr>
        <p:spPr>
          <a:xfrm>
            <a:off x="0" y="44624"/>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dirty="0" smtClean="0"/>
              <a:t>Interoperability ecosystem</a:t>
            </a:r>
            <a:endParaRPr lang="en-GB" dirty="0"/>
          </a:p>
        </p:txBody>
      </p:sp>
      <p:sp>
        <p:nvSpPr>
          <p:cNvPr id="29" name="Ellipse 28"/>
          <p:cNvSpPr/>
          <p:nvPr/>
        </p:nvSpPr>
        <p:spPr>
          <a:xfrm>
            <a:off x="5730941" y="3690707"/>
            <a:ext cx="1467292" cy="141413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baseline="-25000" dirty="0">
              <a:solidFill>
                <a:schemeClr val="bg1">
                  <a:lumMod val="95000"/>
                </a:schemeClr>
              </a:solidFill>
            </a:endParaRPr>
          </a:p>
        </p:txBody>
      </p:sp>
    </p:spTree>
    <p:extLst>
      <p:ext uri="{BB962C8B-B14F-4D97-AF65-F5344CB8AC3E}">
        <p14:creationId xmlns:p14="http://schemas.microsoft.com/office/powerpoint/2010/main" val="6639046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Ã¼r FH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78359"/>
            <a:ext cx="7239000" cy="4191001"/>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5"/>
          <p:cNvSpPr>
            <a:spLocks noGrp="1"/>
          </p:cNvSpPr>
          <p:nvPr>
            <p:ph idx="1"/>
          </p:nvPr>
        </p:nvSpPr>
        <p:spPr/>
        <p:txBody>
          <a:bodyPr/>
          <a:lstStyle/>
          <a:p>
            <a:r>
              <a:rPr lang="en-GB" dirty="0" smtClean="0"/>
              <a:t>“models of use” vs. “models of meaning</a:t>
            </a:r>
            <a:r>
              <a:rPr lang="en-GB" dirty="0" smtClean="0"/>
              <a:t>”</a:t>
            </a:r>
            <a:endParaRPr lang="en-GB" dirty="0"/>
          </a:p>
          <a:p>
            <a:r>
              <a:rPr lang="en-GB" dirty="0" smtClean="0"/>
              <a:t>Recording templates for health care</a:t>
            </a:r>
          </a:p>
        </p:txBody>
      </p:sp>
      <p:sp>
        <p:nvSpPr>
          <p:cNvPr id="2" name="Titel 1"/>
          <p:cNvSpPr>
            <a:spLocks noGrp="1"/>
          </p:cNvSpPr>
          <p:nvPr>
            <p:ph type="title" idx="4294967295"/>
          </p:nvPr>
        </p:nvSpPr>
        <p:spPr>
          <a:xfrm>
            <a:off x="0" y="0"/>
            <a:ext cx="9144000" cy="1052513"/>
          </a:xfrm>
        </p:spPr>
        <p:txBody>
          <a:bodyPr/>
          <a:lstStyle/>
          <a:p>
            <a:r>
              <a:rPr lang="en-GB" dirty="0" smtClean="0"/>
              <a:t>Information models</a:t>
            </a:r>
            <a:endParaRPr lang="en-GB" dirty="0"/>
          </a:p>
        </p:txBody>
      </p:sp>
      <p:sp>
        <p:nvSpPr>
          <p:cNvPr id="4" name="AutoShape 6" descr="Bildergebnis fÃ¼r fhi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Grafik 4"/>
          <p:cNvPicPr>
            <a:picLocks noChangeAspect="1"/>
          </p:cNvPicPr>
          <p:nvPr/>
        </p:nvPicPr>
        <p:blipFill>
          <a:blip r:embed="rId3"/>
          <a:stretch>
            <a:fillRect/>
          </a:stretch>
        </p:blipFill>
        <p:spPr>
          <a:xfrm>
            <a:off x="6588224" y="5647825"/>
            <a:ext cx="2090390" cy="844491"/>
          </a:xfrm>
          <a:prstGeom prst="rect">
            <a:avLst/>
          </a:prstGeom>
        </p:spPr>
      </p:pic>
    </p:spTree>
    <p:extLst>
      <p:ext uri="{BB962C8B-B14F-4D97-AF65-F5344CB8AC3E}">
        <p14:creationId xmlns:p14="http://schemas.microsoft.com/office/powerpoint/2010/main" val="1982281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Example: “concept” in information models</a:t>
            </a:r>
            <a:endParaRPr lang="en-GB" dirty="0"/>
          </a:p>
        </p:txBody>
      </p:sp>
      <p:pic>
        <p:nvPicPr>
          <p:cNvPr id="3074" name="Picture 2" descr="Bildergebnis fÃ¼r fhir condition exam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10" t="10348"/>
          <a:stretch/>
        </p:blipFill>
        <p:spPr bwMode="auto">
          <a:xfrm>
            <a:off x="242726" y="1484784"/>
            <a:ext cx="8658548" cy="49433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p:cNvCxnSpPr/>
          <p:nvPr/>
        </p:nvCxnSpPr>
        <p:spPr>
          <a:xfrm flipH="1" flipV="1">
            <a:off x="5076056" y="3861048"/>
            <a:ext cx="1224136" cy="21602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5148064" y="6093296"/>
            <a:ext cx="2370521" cy="369332"/>
          </a:xfrm>
          <a:prstGeom prst="rect">
            <a:avLst/>
          </a:prstGeom>
          <a:noFill/>
        </p:spPr>
        <p:txBody>
          <a:bodyPr wrap="none" rtlCol="0">
            <a:spAutoFit/>
          </a:bodyPr>
          <a:lstStyle/>
          <a:p>
            <a:r>
              <a:rPr lang="en-GB" dirty="0" smtClean="0"/>
              <a:t>Interface with ontology</a:t>
            </a:r>
            <a:endParaRPr lang="en-GB" dirty="0"/>
          </a:p>
        </p:txBody>
      </p:sp>
    </p:spTree>
    <p:extLst>
      <p:ext uri="{BB962C8B-B14F-4D97-AF65-F5344CB8AC3E}">
        <p14:creationId xmlns:p14="http://schemas.microsoft.com/office/powerpoint/2010/main" val="595219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Open biomedical ontologies</a:t>
            </a:r>
            <a:endParaRPr lang="en-GB" dirty="0"/>
          </a:p>
        </p:txBody>
      </p:sp>
      <p:pic>
        <p:nvPicPr>
          <p:cNvPr id="4098" name="Picture 2" descr="Bildergebnis fÃ¼r OBO FOundry FMA GO"/>
          <p:cNvPicPr>
            <a:picLocks noChangeAspect="1" noChangeArrowheads="1"/>
          </p:cNvPicPr>
          <p:nvPr/>
        </p:nvPicPr>
        <p:blipFill rotWithShape="1">
          <a:blip r:embed="rId2">
            <a:extLst>
              <a:ext uri="{28A0092B-C50C-407E-A947-70E740481C1C}">
                <a14:useLocalDpi xmlns:a14="http://schemas.microsoft.com/office/drawing/2010/main" val="0"/>
              </a:ext>
            </a:extLst>
          </a:blip>
          <a:srcRect b="18309"/>
          <a:stretch/>
        </p:blipFill>
        <p:spPr bwMode="auto">
          <a:xfrm>
            <a:off x="323527" y="1412776"/>
            <a:ext cx="8579603"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32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57200" y="260350"/>
            <a:ext cx="8229600" cy="865188"/>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endParaRPr lang="en-GB" dirty="0"/>
          </a:p>
        </p:txBody>
      </p:sp>
      <p:pic>
        <p:nvPicPr>
          <p:cNvPr id="4" name="Grafik 3"/>
          <p:cNvPicPr>
            <a:picLocks noChangeAspect="1"/>
          </p:cNvPicPr>
          <p:nvPr/>
        </p:nvPicPr>
        <p:blipFill>
          <a:blip r:embed="rId2"/>
          <a:stretch>
            <a:fillRect/>
          </a:stretch>
        </p:blipFill>
        <p:spPr>
          <a:xfrm>
            <a:off x="424552" y="1484784"/>
            <a:ext cx="3355360" cy="2954121"/>
          </a:xfrm>
          <a:prstGeom prst="rect">
            <a:avLst/>
          </a:prstGeom>
        </p:spPr>
      </p:pic>
      <p:sp>
        <p:nvSpPr>
          <p:cNvPr id="5" name="Rechteck 4"/>
          <p:cNvSpPr/>
          <p:nvPr/>
        </p:nvSpPr>
        <p:spPr>
          <a:xfrm>
            <a:off x="323528" y="4797152"/>
            <a:ext cx="8586453" cy="400110"/>
          </a:xfrm>
          <a:prstGeom prst="rect">
            <a:avLst/>
          </a:prstGeom>
        </p:spPr>
        <p:txBody>
          <a:bodyPr wrap="none">
            <a:spAutoFit/>
          </a:bodyPr>
          <a:lstStyle/>
          <a:p>
            <a:r>
              <a:rPr lang="en-GB" sz="2000" b="1" dirty="0" smtClean="0"/>
              <a:t>5 MB IBM Hard Drive, 1956        * 100,000                    512 GB Memory Stick 2018</a:t>
            </a:r>
            <a:endParaRPr lang="en-GB" sz="2000" b="1" dirty="0"/>
          </a:p>
        </p:txBody>
      </p:sp>
      <p:pic>
        <p:nvPicPr>
          <p:cNvPr id="6" name="Grafik 5"/>
          <p:cNvPicPr>
            <a:picLocks noChangeAspect="1"/>
          </p:cNvPicPr>
          <p:nvPr/>
        </p:nvPicPr>
        <p:blipFill>
          <a:blip r:embed="rId3"/>
          <a:stretch>
            <a:fillRect/>
          </a:stretch>
        </p:blipFill>
        <p:spPr>
          <a:xfrm>
            <a:off x="5015309" y="2346101"/>
            <a:ext cx="3671491" cy="1714288"/>
          </a:xfrm>
          <a:prstGeom prst="rect">
            <a:avLst/>
          </a:prstGeom>
        </p:spPr>
      </p:pic>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Technology (r)evolution</a:t>
            </a:r>
            <a:endParaRPr lang="en-GB" sz="3600" dirty="0"/>
          </a:p>
        </p:txBody>
      </p:sp>
    </p:spTree>
    <p:extLst>
      <p:ext uri="{BB962C8B-B14F-4D97-AF65-F5344CB8AC3E}">
        <p14:creationId xmlns:p14="http://schemas.microsoft.com/office/powerpoint/2010/main" val="4221000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r>
              <a:rPr lang="en-GB" dirty="0"/>
              <a:t>UMLS – Unified Medical Language System</a:t>
            </a:r>
            <a:br>
              <a:rPr lang="en-GB" dirty="0"/>
            </a:br>
            <a:r>
              <a:rPr lang="en-GB" dirty="0">
                <a:hlinkClick r:id="rId2"/>
              </a:rPr>
              <a:t>https://</a:t>
            </a:r>
            <a:r>
              <a:rPr lang="en-GB" dirty="0" smtClean="0">
                <a:hlinkClick r:id="rId2"/>
              </a:rPr>
              <a:t>uts.nlm.nih.gov/home.html</a:t>
            </a:r>
            <a:r>
              <a:rPr lang="en-GB" dirty="0" smtClean="0"/>
              <a:t> </a:t>
            </a:r>
            <a:endParaRPr lang="en-GB" dirty="0"/>
          </a:p>
          <a:p>
            <a:r>
              <a:rPr lang="en-GB" dirty="0" err="1" smtClean="0"/>
              <a:t>Bioportal</a:t>
            </a:r>
            <a:r>
              <a:rPr lang="en-GB" dirty="0"/>
              <a:t/>
            </a:r>
            <a:br>
              <a:rPr lang="en-GB" dirty="0"/>
            </a:br>
            <a:r>
              <a:rPr lang="en-GB" dirty="0">
                <a:hlinkClick r:id="rId3"/>
              </a:rPr>
              <a:t>https://bioportal.bioontology.org</a:t>
            </a:r>
            <a:r>
              <a:rPr lang="en-GB" dirty="0" smtClean="0">
                <a:hlinkClick r:id="rId3"/>
              </a:rPr>
              <a:t>/</a:t>
            </a:r>
            <a:r>
              <a:rPr lang="en-GB" dirty="0" smtClean="0"/>
              <a:t> </a:t>
            </a:r>
            <a:endParaRPr lang="en-GB" dirty="0"/>
          </a:p>
          <a:p>
            <a:pPr marL="0" indent="0">
              <a:buNone/>
            </a:pPr>
            <a:endParaRPr lang="en-GB" dirty="0"/>
          </a:p>
        </p:txBody>
      </p:sp>
      <p:sp>
        <p:nvSpPr>
          <p:cNvPr id="2" name="Titel 1"/>
          <p:cNvSpPr>
            <a:spLocks noGrp="1"/>
          </p:cNvSpPr>
          <p:nvPr>
            <p:ph type="title" idx="4294967295"/>
          </p:nvPr>
        </p:nvSpPr>
        <p:spPr>
          <a:xfrm>
            <a:off x="0" y="0"/>
            <a:ext cx="9144000" cy="1052513"/>
          </a:xfrm>
        </p:spPr>
        <p:txBody>
          <a:bodyPr/>
          <a:lstStyle/>
          <a:p>
            <a:r>
              <a:rPr lang="en-GB" dirty="0" smtClean="0"/>
              <a:t>Ontology Repositories</a:t>
            </a:r>
            <a:endParaRPr lang="en-GB" dirty="0"/>
          </a:p>
        </p:txBody>
      </p:sp>
    </p:spTree>
    <p:extLst>
      <p:ext uri="{BB962C8B-B14F-4D97-AF65-F5344CB8AC3E}">
        <p14:creationId xmlns:p14="http://schemas.microsoft.com/office/powerpoint/2010/main" val="3707289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57200" y="260350"/>
            <a:ext cx="8229600" cy="865188"/>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endParaRPr lang="en-GB" dirty="0"/>
          </a:p>
        </p:txBody>
      </p:sp>
      <p:sp>
        <p:nvSpPr>
          <p:cNvPr id="5" name="Rechteck 4"/>
          <p:cNvSpPr/>
          <p:nvPr/>
        </p:nvSpPr>
        <p:spPr>
          <a:xfrm>
            <a:off x="323528" y="4797152"/>
            <a:ext cx="8140305" cy="400110"/>
          </a:xfrm>
          <a:prstGeom prst="rect">
            <a:avLst/>
          </a:prstGeom>
        </p:spPr>
        <p:txBody>
          <a:bodyPr wrap="none">
            <a:spAutoFit/>
          </a:bodyPr>
          <a:lstStyle/>
          <a:p>
            <a:r>
              <a:rPr lang="en-GB" sz="2000" b="1" dirty="0" smtClean="0"/>
              <a:t>Human brain 1956                                                                      Human brain 2018</a:t>
            </a:r>
            <a:endParaRPr lang="en-GB" sz="2000" b="1" dirty="0"/>
          </a:p>
        </p:txBody>
      </p:sp>
      <p:sp>
        <p:nvSpPr>
          <p:cNvPr id="7"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Human evolution</a:t>
            </a:r>
            <a:endParaRPr lang="en-GB" sz="3600" dirty="0"/>
          </a:p>
        </p:txBody>
      </p:sp>
      <p:pic>
        <p:nvPicPr>
          <p:cNvPr id="8" name="Picture 4"/>
          <p:cNvPicPr>
            <a:picLocks noChangeAspect="1" noChangeArrowheads="1"/>
          </p:cNvPicPr>
          <p:nvPr/>
        </p:nvPicPr>
        <p:blipFill>
          <a:blip r:embed="rId2" cstate="print">
            <a:clrChange>
              <a:clrFrom>
                <a:srgbClr val="000000"/>
              </a:clrFrom>
              <a:clrTo>
                <a:srgbClr val="000000">
                  <a:alpha val="0"/>
                </a:srgbClr>
              </a:clrTo>
            </a:clrChange>
            <a:lum contrast="-36000"/>
          </a:blip>
          <a:srcRect/>
          <a:stretch>
            <a:fillRect/>
          </a:stretch>
        </p:blipFill>
        <p:spPr bwMode="auto">
          <a:xfrm>
            <a:off x="294308" y="2348880"/>
            <a:ext cx="2592580" cy="1884363"/>
          </a:xfrm>
          <a:prstGeom prst="rect">
            <a:avLst/>
          </a:prstGeom>
          <a:noFill/>
          <a:ln w="9525">
            <a:noFill/>
            <a:miter lim="800000"/>
            <a:headEnd/>
            <a:tailEnd/>
          </a:ln>
        </p:spPr>
      </p:pic>
      <p:pic>
        <p:nvPicPr>
          <p:cNvPr id="9" name="Picture 4"/>
          <p:cNvPicPr>
            <a:picLocks noChangeAspect="1" noChangeArrowheads="1"/>
          </p:cNvPicPr>
          <p:nvPr/>
        </p:nvPicPr>
        <p:blipFill>
          <a:blip r:embed="rId2" cstate="print">
            <a:clrChange>
              <a:clrFrom>
                <a:srgbClr val="000000"/>
              </a:clrFrom>
              <a:clrTo>
                <a:srgbClr val="000000">
                  <a:alpha val="0"/>
                </a:srgbClr>
              </a:clrTo>
            </a:clrChange>
            <a:lum contrast="-36000"/>
          </a:blip>
          <a:srcRect/>
          <a:stretch>
            <a:fillRect/>
          </a:stretch>
        </p:blipFill>
        <p:spPr bwMode="auto">
          <a:xfrm>
            <a:off x="5939860" y="2348880"/>
            <a:ext cx="2592580" cy="1884363"/>
          </a:xfrm>
          <a:prstGeom prst="rect">
            <a:avLst/>
          </a:prstGeom>
          <a:noFill/>
          <a:ln w="9525">
            <a:noFill/>
            <a:miter lim="800000"/>
            <a:headEnd/>
            <a:tailEnd/>
          </a:ln>
        </p:spPr>
      </p:pic>
    </p:spTree>
    <p:extLst>
      <p:ext uri="{BB962C8B-B14F-4D97-AF65-F5344CB8AC3E}">
        <p14:creationId xmlns:p14="http://schemas.microsoft.com/office/powerpoint/2010/main" val="329084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Knowledge explosion</a:t>
            </a:r>
            <a:endParaRPr lang="en-GB" sz="3600" dirty="0"/>
          </a:p>
        </p:txBody>
      </p:sp>
      <p:pic>
        <p:nvPicPr>
          <p:cNvPr id="4098" name="Picture 2" descr="Bildergebnis fÃ¼r medline number of pa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412775"/>
            <a:ext cx="5557242" cy="523929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5868144" y="2276872"/>
            <a:ext cx="3096344" cy="3240360"/>
            <a:chOff x="4716463" y="1484784"/>
            <a:chExt cx="4427537" cy="4814887"/>
          </a:xfrm>
        </p:grpSpPr>
        <p:pic>
          <p:nvPicPr>
            <p:cNvPr id="5" name="Picture 14"/>
            <p:cNvPicPr>
              <a:picLocks noChangeAspect="1" noChangeArrowheads="1"/>
            </p:cNvPicPr>
            <p:nvPr/>
          </p:nvPicPr>
          <p:blipFill>
            <a:blip r:embed="rId3" cstate="print">
              <a:grayscl/>
            </a:blip>
            <a:srcRect r="3787" b="2652"/>
            <a:stretch>
              <a:fillRect/>
            </a:stretch>
          </p:blipFill>
          <p:spPr bwMode="auto">
            <a:xfrm>
              <a:off x="6732588" y="3807296"/>
              <a:ext cx="1008062" cy="1223963"/>
            </a:xfrm>
            <a:prstGeom prst="rect">
              <a:avLst/>
            </a:prstGeom>
            <a:noFill/>
            <a:ln w="9525">
              <a:noFill/>
              <a:miter lim="800000"/>
              <a:headEnd/>
              <a:tailEnd/>
            </a:ln>
          </p:spPr>
        </p:pic>
        <p:pic>
          <p:nvPicPr>
            <p:cNvPr id="6" name="Picture 16"/>
            <p:cNvPicPr>
              <a:picLocks noChangeAspect="1" noChangeArrowheads="1"/>
            </p:cNvPicPr>
            <p:nvPr/>
          </p:nvPicPr>
          <p:blipFill>
            <a:blip r:embed="rId4" cstate="print">
              <a:grayscl/>
            </a:blip>
            <a:srcRect/>
            <a:stretch>
              <a:fillRect/>
            </a:stretch>
          </p:blipFill>
          <p:spPr bwMode="auto">
            <a:xfrm>
              <a:off x="7235825" y="1689571"/>
              <a:ext cx="1622425" cy="1296988"/>
            </a:xfrm>
            <a:prstGeom prst="rect">
              <a:avLst/>
            </a:prstGeom>
            <a:noFill/>
            <a:ln w="9525">
              <a:noFill/>
              <a:miter lim="800000"/>
              <a:headEnd/>
              <a:tailEnd/>
            </a:ln>
          </p:spPr>
        </p:pic>
        <p:pic>
          <p:nvPicPr>
            <p:cNvPr id="7" name="Picture 17"/>
            <p:cNvPicPr>
              <a:picLocks noChangeAspect="1" noChangeArrowheads="1"/>
            </p:cNvPicPr>
            <p:nvPr/>
          </p:nvPicPr>
          <p:blipFill>
            <a:blip r:embed="rId5" cstate="print">
              <a:grayscl/>
            </a:blip>
            <a:srcRect r="41667" b="11996"/>
            <a:stretch>
              <a:fillRect/>
            </a:stretch>
          </p:blipFill>
          <p:spPr bwMode="auto">
            <a:xfrm>
              <a:off x="4716463" y="4094634"/>
              <a:ext cx="1944687" cy="1944687"/>
            </a:xfrm>
            <a:prstGeom prst="rect">
              <a:avLst/>
            </a:prstGeom>
            <a:noFill/>
            <a:ln w="9525">
              <a:noFill/>
              <a:miter lim="800000"/>
              <a:headEnd/>
              <a:tailEnd/>
            </a:ln>
          </p:spPr>
        </p:pic>
        <p:pic>
          <p:nvPicPr>
            <p:cNvPr id="8" name="Picture 19"/>
            <p:cNvPicPr>
              <a:picLocks noChangeAspect="1" noChangeArrowheads="1"/>
            </p:cNvPicPr>
            <p:nvPr/>
          </p:nvPicPr>
          <p:blipFill>
            <a:blip r:embed="rId6" cstate="print">
              <a:grayscl/>
            </a:blip>
            <a:srcRect/>
            <a:stretch>
              <a:fillRect/>
            </a:stretch>
          </p:blipFill>
          <p:spPr bwMode="auto">
            <a:xfrm>
              <a:off x="7524750" y="3158009"/>
              <a:ext cx="1257300" cy="414337"/>
            </a:xfrm>
            <a:prstGeom prst="rect">
              <a:avLst/>
            </a:prstGeom>
            <a:noFill/>
            <a:ln w="9525">
              <a:noFill/>
              <a:miter lim="800000"/>
              <a:headEnd/>
              <a:tailEnd/>
            </a:ln>
          </p:spPr>
        </p:pic>
        <p:pic>
          <p:nvPicPr>
            <p:cNvPr id="9" name="Picture 20"/>
            <p:cNvPicPr>
              <a:picLocks noChangeAspect="1" noChangeArrowheads="1"/>
            </p:cNvPicPr>
            <p:nvPr/>
          </p:nvPicPr>
          <p:blipFill>
            <a:blip r:embed="rId7" cstate="print">
              <a:grayscl/>
            </a:blip>
            <a:srcRect b="20468"/>
            <a:stretch>
              <a:fillRect/>
            </a:stretch>
          </p:blipFill>
          <p:spPr bwMode="auto">
            <a:xfrm>
              <a:off x="8639175" y="3662834"/>
              <a:ext cx="504825" cy="469900"/>
            </a:xfrm>
            <a:prstGeom prst="rect">
              <a:avLst/>
            </a:prstGeom>
            <a:noFill/>
            <a:ln w="9525">
              <a:noFill/>
              <a:miter lim="800000"/>
              <a:headEnd/>
              <a:tailEnd/>
            </a:ln>
          </p:spPr>
        </p:pic>
        <p:pic>
          <p:nvPicPr>
            <p:cNvPr id="10" name="Picture 21"/>
            <p:cNvPicPr>
              <a:picLocks noChangeAspect="1" noChangeArrowheads="1"/>
            </p:cNvPicPr>
            <p:nvPr/>
          </p:nvPicPr>
          <p:blipFill>
            <a:blip r:embed="rId8" cstate="print">
              <a:grayscl/>
            </a:blip>
            <a:srcRect l="20508" t="6429" r="24806" b="36481"/>
            <a:stretch>
              <a:fillRect/>
            </a:stretch>
          </p:blipFill>
          <p:spPr bwMode="auto">
            <a:xfrm>
              <a:off x="4787900" y="1484784"/>
              <a:ext cx="2352675" cy="2058987"/>
            </a:xfrm>
            <a:prstGeom prst="rect">
              <a:avLst/>
            </a:prstGeom>
            <a:noFill/>
            <a:ln w="9525">
              <a:noFill/>
              <a:miter lim="800000"/>
              <a:headEnd/>
              <a:tailEnd/>
            </a:ln>
          </p:spPr>
        </p:pic>
        <p:pic>
          <p:nvPicPr>
            <p:cNvPr id="11" name="Picture 22"/>
            <p:cNvPicPr>
              <a:picLocks noChangeAspect="1" noChangeArrowheads="1"/>
            </p:cNvPicPr>
            <p:nvPr/>
          </p:nvPicPr>
          <p:blipFill>
            <a:blip r:embed="rId9" cstate="print">
              <a:clrChange>
                <a:clrFrom>
                  <a:srgbClr val="000000"/>
                </a:clrFrom>
                <a:clrTo>
                  <a:srgbClr val="000000">
                    <a:alpha val="0"/>
                  </a:srgbClr>
                </a:clrTo>
              </a:clrChange>
              <a:grayscl/>
            </a:blip>
            <a:srcRect/>
            <a:stretch>
              <a:fillRect/>
            </a:stretch>
          </p:blipFill>
          <p:spPr bwMode="auto">
            <a:xfrm>
              <a:off x="8262938" y="4166071"/>
              <a:ext cx="881062" cy="903288"/>
            </a:xfrm>
            <a:prstGeom prst="rect">
              <a:avLst/>
            </a:prstGeom>
            <a:noFill/>
            <a:ln w="9525">
              <a:noFill/>
              <a:miter lim="800000"/>
              <a:headEnd/>
              <a:tailEnd/>
            </a:ln>
          </p:spPr>
        </p:pic>
        <p:sp>
          <p:nvSpPr>
            <p:cNvPr id="12" name="Line 23"/>
            <p:cNvSpPr>
              <a:spLocks noChangeShapeType="1"/>
            </p:cNvSpPr>
            <p:nvPr/>
          </p:nvSpPr>
          <p:spPr bwMode="auto">
            <a:xfrm>
              <a:off x="5795963" y="2654771"/>
              <a:ext cx="1223962" cy="1223963"/>
            </a:xfrm>
            <a:prstGeom prst="line">
              <a:avLst/>
            </a:prstGeom>
            <a:noFill/>
            <a:ln w="57150">
              <a:solidFill>
                <a:srgbClr val="FF0000"/>
              </a:solidFill>
              <a:round/>
              <a:headEnd/>
              <a:tailEnd type="triangle" w="med" len="med"/>
            </a:ln>
          </p:spPr>
          <p:txBody>
            <a:bodyPr/>
            <a:lstStyle/>
            <a:p>
              <a:endParaRPr lang="de-DE" dirty="0"/>
            </a:p>
          </p:txBody>
        </p:sp>
        <p:sp>
          <p:nvSpPr>
            <p:cNvPr id="13" name="Line 24"/>
            <p:cNvSpPr>
              <a:spLocks noChangeShapeType="1"/>
            </p:cNvSpPr>
            <p:nvPr/>
          </p:nvSpPr>
          <p:spPr bwMode="auto">
            <a:xfrm flipV="1">
              <a:off x="6372225" y="4166071"/>
              <a:ext cx="504825" cy="792163"/>
            </a:xfrm>
            <a:prstGeom prst="line">
              <a:avLst/>
            </a:prstGeom>
            <a:noFill/>
            <a:ln w="57150">
              <a:solidFill>
                <a:srgbClr val="FF0000"/>
              </a:solidFill>
              <a:round/>
              <a:headEnd/>
              <a:tailEnd type="triangle" w="med" len="med"/>
            </a:ln>
          </p:spPr>
          <p:txBody>
            <a:bodyPr/>
            <a:lstStyle/>
            <a:p>
              <a:endParaRPr lang="de-DE" dirty="0"/>
            </a:p>
          </p:txBody>
        </p:sp>
        <p:sp>
          <p:nvSpPr>
            <p:cNvPr id="14" name="Line 25"/>
            <p:cNvSpPr>
              <a:spLocks noChangeShapeType="1"/>
            </p:cNvSpPr>
            <p:nvPr/>
          </p:nvSpPr>
          <p:spPr bwMode="auto">
            <a:xfrm flipV="1">
              <a:off x="6011863" y="4023196"/>
              <a:ext cx="792162" cy="863600"/>
            </a:xfrm>
            <a:prstGeom prst="line">
              <a:avLst/>
            </a:prstGeom>
            <a:noFill/>
            <a:ln w="57150">
              <a:solidFill>
                <a:srgbClr val="FF0000"/>
              </a:solidFill>
              <a:round/>
              <a:headEnd/>
              <a:tailEnd type="triangle" w="med" len="med"/>
            </a:ln>
          </p:spPr>
          <p:txBody>
            <a:bodyPr/>
            <a:lstStyle/>
            <a:p>
              <a:endParaRPr lang="de-DE" dirty="0"/>
            </a:p>
          </p:txBody>
        </p:sp>
        <p:sp>
          <p:nvSpPr>
            <p:cNvPr id="15" name="Line 26"/>
            <p:cNvSpPr>
              <a:spLocks noChangeShapeType="1"/>
            </p:cNvSpPr>
            <p:nvPr/>
          </p:nvSpPr>
          <p:spPr bwMode="auto">
            <a:xfrm flipV="1">
              <a:off x="5003800" y="3950171"/>
              <a:ext cx="1800225" cy="720725"/>
            </a:xfrm>
            <a:prstGeom prst="line">
              <a:avLst/>
            </a:prstGeom>
            <a:noFill/>
            <a:ln w="57150">
              <a:solidFill>
                <a:srgbClr val="FF0000"/>
              </a:solidFill>
              <a:round/>
              <a:headEnd/>
              <a:tailEnd type="triangle" w="med" len="med"/>
            </a:ln>
          </p:spPr>
          <p:txBody>
            <a:bodyPr/>
            <a:lstStyle/>
            <a:p>
              <a:endParaRPr lang="de-DE" dirty="0"/>
            </a:p>
          </p:txBody>
        </p:sp>
        <p:sp>
          <p:nvSpPr>
            <p:cNvPr id="16" name="Line 27"/>
            <p:cNvSpPr>
              <a:spLocks noChangeShapeType="1"/>
            </p:cNvSpPr>
            <p:nvPr/>
          </p:nvSpPr>
          <p:spPr bwMode="auto">
            <a:xfrm flipH="1">
              <a:off x="7164388" y="2799234"/>
              <a:ext cx="144462" cy="1008062"/>
            </a:xfrm>
            <a:prstGeom prst="line">
              <a:avLst/>
            </a:prstGeom>
            <a:noFill/>
            <a:ln w="57150">
              <a:solidFill>
                <a:srgbClr val="FF0000"/>
              </a:solidFill>
              <a:round/>
              <a:headEnd/>
              <a:tailEnd type="triangle" w="med" len="med"/>
            </a:ln>
          </p:spPr>
          <p:txBody>
            <a:bodyPr/>
            <a:lstStyle/>
            <a:p>
              <a:endParaRPr lang="de-DE" dirty="0"/>
            </a:p>
          </p:txBody>
        </p:sp>
        <p:sp>
          <p:nvSpPr>
            <p:cNvPr id="17" name="Line 28"/>
            <p:cNvSpPr>
              <a:spLocks noChangeShapeType="1"/>
            </p:cNvSpPr>
            <p:nvPr/>
          </p:nvSpPr>
          <p:spPr bwMode="auto">
            <a:xfrm flipH="1">
              <a:off x="7524750" y="3446934"/>
              <a:ext cx="431800" cy="431800"/>
            </a:xfrm>
            <a:prstGeom prst="line">
              <a:avLst/>
            </a:prstGeom>
            <a:noFill/>
            <a:ln w="57150">
              <a:solidFill>
                <a:srgbClr val="FF0000"/>
              </a:solidFill>
              <a:round/>
              <a:headEnd/>
              <a:tailEnd type="triangle" w="med" len="med"/>
            </a:ln>
          </p:spPr>
          <p:txBody>
            <a:bodyPr/>
            <a:lstStyle/>
            <a:p>
              <a:endParaRPr lang="de-DE" dirty="0"/>
            </a:p>
          </p:txBody>
        </p:sp>
        <p:sp>
          <p:nvSpPr>
            <p:cNvPr id="18" name="Line 29"/>
            <p:cNvSpPr>
              <a:spLocks noChangeShapeType="1"/>
            </p:cNvSpPr>
            <p:nvPr/>
          </p:nvSpPr>
          <p:spPr bwMode="auto">
            <a:xfrm flipH="1">
              <a:off x="7596188" y="3878734"/>
              <a:ext cx="936625" cy="144462"/>
            </a:xfrm>
            <a:prstGeom prst="line">
              <a:avLst/>
            </a:prstGeom>
            <a:noFill/>
            <a:ln w="57150">
              <a:solidFill>
                <a:srgbClr val="FF0000"/>
              </a:solidFill>
              <a:round/>
              <a:headEnd/>
              <a:tailEnd type="triangle" w="med" len="med"/>
            </a:ln>
          </p:spPr>
          <p:txBody>
            <a:bodyPr/>
            <a:lstStyle/>
            <a:p>
              <a:endParaRPr lang="de-DE" dirty="0"/>
            </a:p>
          </p:txBody>
        </p:sp>
        <p:sp>
          <p:nvSpPr>
            <p:cNvPr id="19" name="Line 30"/>
            <p:cNvSpPr>
              <a:spLocks noChangeShapeType="1"/>
            </p:cNvSpPr>
            <p:nvPr/>
          </p:nvSpPr>
          <p:spPr bwMode="auto">
            <a:xfrm flipH="1" flipV="1">
              <a:off x="7524750" y="4166071"/>
              <a:ext cx="1008063" cy="433388"/>
            </a:xfrm>
            <a:prstGeom prst="line">
              <a:avLst/>
            </a:prstGeom>
            <a:noFill/>
            <a:ln w="57150">
              <a:solidFill>
                <a:srgbClr val="FF0000"/>
              </a:solidFill>
              <a:round/>
              <a:headEnd/>
              <a:tailEnd type="triangle" w="med" len="med"/>
            </a:ln>
          </p:spPr>
          <p:txBody>
            <a:bodyPr/>
            <a:lstStyle/>
            <a:p>
              <a:endParaRPr lang="de-DE" dirty="0"/>
            </a:p>
          </p:txBody>
        </p:sp>
        <p:pic>
          <p:nvPicPr>
            <p:cNvPr id="20" name="Picture 31"/>
            <p:cNvPicPr>
              <a:picLocks noChangeAspect="1" noChangeArrowheads="1"/>
            </p:cNvPicPr>
            <p:nvPr/>
          </p:nvPicPr>
          <p:blipFill>
            <a:blip r:embed="rId10" cstate="print">
              <a:grayscl/>
            </a:blip>
            <a:srcRect/>
            <a:stretch>
              <a:fillRect/>
            </a:stretch>
          </p:blipFill>
          <p:spPr bwMode="auto">
            <a:xfrm>
              <a:off x="6732588" y="5253509"/>
              <a:ext cx="1511300" cy="1046162"/>
            </a:xfrm>
            <a:prstGeom prst="rect">
              <a:avLst/>
            </a:prstGeom>
            <a:noFill/>
            <a:ln w="9525">
              <a:noFill/>
              <a:miter lim="800000"/>
              <a:headEnd/>
              <a:tailEnd/>
            </a:ln>
          </p:spPr>
        </p:pic>
        <p:sp>
          <p:nvSpPr>
            <p:cNvPr id="21" name="Line 32"/>
            <p:cNvSpPr>
              <a:spLocks noChangeShapeType="1"/>
            </p:cNvSpPr>
            <p:nvPr/>
          </p:nvSpPr>
          <p:spPr bwMode="auto">
            <a:xfrm flipH="1" flipV="1">
              <a:off x="7092950" y="4239096"/>
              <a:ext cx="142875" cy="1008063"/>
            </a:xfrm>
            <a:prstGeom prst="line">
              <a:avLst/>
            </a:prstGeom>
            <a:noFill/>
            <a:ln w="57150">
              <a:solidFill>
                <a:srgbClr val="FF0000"/>
              </a:solidFill>
              <a:round/>
              <a:headEnd/>
              <a:tailEnd type="triangle" w="med" len="med"/>
            </a:ln>
          </p:spPr>
          <p:txBody>
            <a:bodyPr/>
            <a:lstStyle/>
            <a:p>
              <a:endParaRPr lang="de-DE" dirty="0"/>
            </a:p>
          </p:txBody>
        </p:sp>
        <p:pic>
          <p:nvPicPr>
            <p:cNvPr id="22" name="Picture 33"/>
            <p:cNvPicPr>
              <a:picLocks noChangeAspect="1" noChangeArrowheads="1"/>
            </p:cNvPicPr>
            <p:nvPr/>
          </p:nvPicPr>
          <p:blipFill>
            <a:blip r:embed="rId5" cstate="print">
              <a:grayscl/>
            </a:blip>
            <a:srcRect l="51857" r="13573" b="38074"/>
            <a:stretch>
              <a:fillRect/>
            </a:stretch>
          </p:blipFill>
          <p:spPr bwMode="auto">
            <a:xfrm>
              <a:off x="8355013" y="5102696"/>
              <a:ext cx="788987" cy="936625"/>
            </a:xfrm>
            <a:prstGeom prst="rect">
              <a:avLst/>
            </a:prstGeom>
            <a:noFill/>
            <a:ln w="9525">
              <a:noFill/>
              <a:miter lim="800000"/>
              <a:headEnd/>
              <a:tailEnd/>
            </a:ln>
          </p:spPr>
        </p:pic>
        <p:sp>
          <p:nvSpPr>
            <p:cNvPr id="23" name="Line 34"/>
            <p:cNvSpPr>
              <a:spLocks noChangeShapeType="1"/>
            </p:cNvSpPr>
            <p:nvPr/>
          </p:nvSpPr>
          <p:spPr bwMode="auto">
            <a:xfrm flipH="1" flipV="1">
              <a:off x="7380289" y="4373716"/>
              <a:ext cx="1079500" cy="1081087"/>
            </a:xfrm>
            <a:prstGeom prst="line">
              <a:avLst/>
            </a:prstGeom>
            <a:noFill/>
            <a:ln w="57150">
              <a:solidFill>
                <a:srgbClr val="FF0000"/>
              </a:solidFill>
              <a:round/>
              <a:headEnd/>
              <a:tailEnd type="triangle" w="med" len="med"/>
            </a:ln>
          </p:spPr>
          <p:txBody>
            <a:bodyPr/>
            <a:lstStyle/>
            <a:p>
              <a:endParaRPr lang="de-DE" dirty="0"/>
            </a:p>
          </p:txBody>
        </p:sp>
        <p:pic>
          <p:nvPicPr>
            <p:cNvPr id="24" name="Picture 35"/>
            <p:cNvPicPr>
              <a:picLocks noChangeAspect="1" noChangeArrowheads="1"/>
            </p:cNvPicPr>
            <p:nvPr/>
          </p:nvPicPr>
          <p:blipFill>
            <a:blip r:embed="rId11" cstate="print">
              <a:grayscl/>
            </a:blip>
            <a:srcRect/>
            <a:stretch>
              <a:fillRect/>
            </a:stretch>
          </p:blipFill>
          <p:spPr bwMode="auto">
            <a:xfrm>
              <a:off x="5292725" y="3518371"/>
              <a:ext cx="830263" cy="538163"/>
            </a:xfrm>
            <a:prstGeom prst="rect">
              <a:avLst/>
            </a:prstGeom>
            <a:noFill/>
            <a:ln w="9525">
              <a:noFill/>
              <a:miter lim="800000"/>
              <a:headEnd/>
              <a:tailEnd/>
            </a:ln>
          </p:spPr>
        </p:pic>
        <p:sp>
          <p:nvSpPr>
            <p:cNvPr id="25" name="Line 36"/>
            <p:cNvSpPr>
              <a:spLocks noChangeShapeType="1"/>
            </p:cNvSpPr>
            <p:nvPr/>
          </p:nvSpPr>
          <p:spPr bwMode="auto">
            <a:xfrm>
              <a:off x="6011863" y="3734271"/>
              <a:ext cx="792162" cy="144463"/>
            </a:xfrm>
            <a:prstGeom prst="line">
              <a:avLst/>
            </a:prstGeom>
            <a:noFill/>
            <a:ln w="57150">
              <a:solidFill>
                <a:srgbClr val="FF0000"/>
              </a:solidFill>
              <a:round/>
              <a:headEnd/>
              <a:tailEnd type="triangle" w="med" len="med"/>
            </a:ln>
          </p:spPr>
          <p:txBody>
            <a:bodyPr/>
            <a:lstStyle/>
            <a:p>
              <a:endParaRPr lang="de-DE" dirty="0"/>
            </a:p>
          </p:txBody>
        </p:sp>
      </p:grpSp>
    </p:spTree>
    <p:extLst>
      <p:ext uri="{BB962C8B-B14F-4D97-AF65-F5344CB8AC3E}">
        <p14:creationId xmlns:p14="http://schemas.microsoft.com/office/powerpoint/2010/main" val="2698213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528" y="1412776"/>
            <a:ext cx="8496944" cy="5400600"/>
          </a:xfrm>
        </p:spPr>
        <p:txBody>
          <a:bodyPr>
            <a:normAutofit/>
          </a:bodyPr>
          <a:lstStyle/>
          <a:p>
            <a:r>
              <a:rPr lang="en-GB" dirty="0" smtClean="0"/>
              <a:t>Electronic health records</a:t>
            </a:r>
          </a:p>
          <a:p>
            <a:pPr lvl="1"/>
            <a:r>
              <a:rPr lang="en-GB" dirty="0" smtClean="0"/>
              <a:t>Substitute of traditional paper chart</a:t>
            </a:r>
          </a:p>
          <a:p>
            <a:pPr lvl="1"/>
            <a:r>
              <a:rPr lang="en-GB" dirty="0" smtClean="0"/>
              <a:t>Serve different purposes</a:t>
            </a:r>
          </a:p>
          <a:p>
            <a:pPr lvl="1"/>
            <a:r>
              <a:rPr lang="en-GB" dirty="0" smtClean="0"/>
              <a:t>Documenting the patient‘s history and progress</a:t>
            </a:r>
          </a:p>
          <a:p>
            <a:pPr lvl="2"/>
            <a:r>
              <a:rPr lang="en-GB" dirty="0" smtClean="0"/>
              <a:t>Legal requirements</a:t>
            </a:r>
          </a:p>
          <a:p>
            <a:pPr lvl="2"/>
            <a:r>
              <a:rPr lang="en-GB" dirty="0" smtClean="0"/>
              <a:t>Communication between physicians, nurses</a:t>
            </a:r>
          </a:p>
          <a:p>
            <a:pPr lvl="1"/>
            <a:r>
              <a:rPr lang="en-GB" dirty="0" smtClean="0"/>
              <a:t>Coding for billing / reimbursement</a:t>
            </a:r>
          </a:p>
          <a:p>
            <a:pPr lvl="1"/>
            <a:r>
              <a:rPr lang="en-GB" dirty="0" smtClean="0"/>
              <a:t>Special documentation </a:t>
            </a:r>
          </a:p>
          <a:p>
            <a:pPr lvl="2"/>
            <a:r>
              <a:rPr lang="en-GB" dirty="0" smtClean="0"/>
              <a:t>Clinical trials</a:t>
            </a:r>
          </a:p>
          <a:p>
            <a:pPr lvl="2"/>
            <a:r>
              <a:rPr lang="en-GB" dirty="0" smtClean="0"/>
              <a:t>Patient registries</a:t>
            </a:r>
          </a:p>
          <a:p>
            <a:pPr lvl="2"/>
            <a:r>
              <a:rPr lang="en-GB" dirty="0" smtClean="0"/>
              <a:t>Quality control</a:t>
            </a:r>
          </a:p>
        </p:txBody>
      </p:sp>
      <p:sp>
        <p:nvSpPr>
          <p:cNvPr id="3" name="Titel 2"/>
          <p:cNvSpPr txBox="1">
            <a:spLocks/>
          </p:cNvSpPr>
          <p:nvPr/>
        </p:nvSpPr>
        <p:spPr>
          <a:xfrm>
            <a:off x="0" y="211162"/>
            <a:ext cx="9144000" cy="913582"/>
          </a:xfrm>
          <a:prstGeom prst="rect">
            <a:avLst/>
          </a:prstGeom>
        </p:spPr>
        <p:txBody>
          <a:bodyPr/>
          <a:lstStyle>
            <a:lvl1pPr algn="ctr" defTabSz="914400" rtl="0" eaLnBrk="1" latinLnBrk="0" hangingPunct="1">
              <a:spcBef>
                <a:spcPct val="0"/>
              </a:spcBef>
              <a:buNone/>
              <a:defRPr sz="4000" kern="1200">
                <a:solidFill>
                  <a:schemeClr val="bg1"/>
                </a:solidFill>
                <a:latin typeface="+mj-lt"/>
                <a:ea typeface="+mj-ea"/>
                <a:cs typeface="+mj-cs"/>
              </a:defRPr>
            </a:lvl1pPr>
          </a:lstStyle>
          <a:p>
            <a:r>
              <a:rPr lang="en-GB" sz="3600" dirty="0" smtClean="0"/>
              <a:t>Data in health care</a:t>
            </a:r>
            <a:endParaRPr lang="en-GB" sz="3600" dirty="0"/>
          </a:p>
        </p:txBody>
      </p:sp>
    </p:spTree>
    <p:extLst>
      <p:ext uri="{BB962C8B-B14F-4D97-AF65-F5344CB8AC3E}">
        <p14:creationId xmlns:p14="http://schemas.microsoft.com/office/powerpoint/2010/main" val="2956800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AI-Folien-quer-e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757238" rtl="0" eaLnBrk="1" fontAlgn="base" latinLnBrk="0" hangingPunct="1">
          <a:lnSpc>
            <a:spcPct val="100000"/>
          </a:lnSpc>
          <a:spcBef>
            <a:spcPct val="0"/>
          </a:spcBef>
          <a:spcAft>
            <a:spcPct val="0"/>
          </a:spcAft>
          <a:buClrTx/>
          <a:buSzTx/>
          <a:buFontTx/>
          <a:buNone/>
          <a:tabLst/>
          <a:defRPr kumimoji="0" lang="de-DE" sz="17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757238" rtl="0" eaLnBrk="1" fontAlgn="base" latinLnBrk="0" hangingPunct="1">
          <a:lnSpc>
            <a:spcPct val="100000"/>
          </a:lnSpc>
          <a:spcBef>
            <a:spcPct val="0"/>
          </a:spcBef>
          <a:spcAft>
            <a:spcPct val="0"/>
          </a:spcAft>
          <a:buClrTx/>
          <a:buSzTx/>
          <a:buFontTx/>
          <a:buNone/>
          <a:tabLst/>
          <a:defRPr kumimoji="0" lang="de-DE" sz="1700" b="0" i="0" u="none" strike="noStrike" cap="none" normalizeH="0" baseline="0" smtClean="0">
            <a:ln>
              <a:noFill/>
            </a:ln>
            <a:solidFill>
              <a:schemeClr val="tx1"/>
            </a:solidFill>
            <a:effectLst/>
            <a:latin typeface="Arial" charset="0"/>
          </a:defRPr>
        </a:defPPr>
      </a:lstStyle>
    </a:lnDef>
  </a:objectDefaults>
  <a:extraClrSchemeLst>
    <a:extraClrScheme>
      <a:clrScheme name="SCAI-Folien-quer-e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AI-Folien-quer-e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CAI-Folien-quer-e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AI-Folien-quer-e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AI-Folien-quer-e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AI-Folien-quer-e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CAI-Folien-quer-e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2267</Words>
  <Application>Microsoft Office PowerPoint</Application>
  <PresentationFormat>Bildschirmpräsentation (4:3)</PresentationFormat>
  <Paragraphs>419</Paragraphs>
  <Slides>60</Slides>
  <Notes>2</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60</vt:i4>
      </vt:variant>
    </vt:vector>
  </HeadingPairs>
  <TitlesOfParts>
    <vt:vector size="70" baseType="lpstr">
      <vt:lpstr>Arial</vt:lpstr>
      <vt:lpstr>Calibri</vt:lpstr>
      <vt:lpstr>Courier New</vt:lpstr>
      <vt:lpstr>Helvetica Neue</vt:lpstr>
      <vt:lpstr>Symbol</vt:lpstr>
      <vt:lpstr>TheMixOsF Bold</vt:lpstr>
      <vt:lpstr>Times New Roman</vt:lpstr>
      <vt:lpstr>Wingdings</vt:lpstr>
      <vt:lpstr>Larissa</vt:lpstr>
      <vt:lpstr>SCAI-Folien-quer-el</vt:lpstr>
      <vt:lpstr>   Fourth Interdisciplinary School on Applied Ontology (ISAO 2018) 10-15 September 2018, Cape Town, South Africa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Exercise (I)</vt:lpstr>
      <vt:lpstr>Exercise (II)</vt:lpstr>
      <vt:lpstr>Biomedical entities walkthrough</vt:lpstr>
      <vt:lpstr>Material entities and immaterial spaces (I)</vt:lpstr>
      <vt:lpstr>Material entities and immaterial spaces (II)</vt:lpstr>
      <vt:lpstr>Material entities and immaterial spaces (III)</vt:lpstr>
      <vt:lpstr>Processual entities (I) </vt:lpstr>
      <vt:lpstr>Processual entities (II) </vt:lpstr>
      <vt:lpstr>Realisables</vt:lpstr>
      <vt:lpstr>Roles</vt:lpstr>
      <vt:lpstr>Qualities</vt:lpstr>
      <vt:lpstr>Information content entities</vt:lpstr>
      <vt:lpstr>Social entities</vt:lpstr>
      <vt:lpstr>Entity types with multiple or debatable assignment to upper-level classes (I)</vt:lpstr>
      <vt:lpstr>Entity types with multiple or debatable assignment to upper-level classes (II)</vt:lpstr>
      <vt:lpstr>Example OGMS</vt:lpstr>
      <vt:lpstr>Ontological relations </vt:lpstr>
      <vt:lpstr>BioTop ontology</vt:lpstr>
      <vt:lpstr>PowerPoint-Präsentation</vt:lpstr>
      <vt:lpstr>Hierarchical knowledge organization systems in biology and medicine </vt:lpstr>
      <vt:lpstr>Not all hierarchies are ontological</vt:lpstr>
      <vt:lpstr>ICD – International Classification of Diseases</vt:lpstr>
      <vt:lpstr>MeSH – Medical Subject Headings </vt:lpstr>
      <vt:lpstr>SNOMED CT</vt:lpstr>
      <vt:lpstr>PowerPoint-Präsentation</vt:lpstr>
      <vt:lpstr>SNOMED CT – Structural benefits (I): Polyhierachies</vt:lpstr>
      <vt:lpstr>SNOMED CT – Structural benefits (II): Co-ordination</vt:lpstr>
      <vt:lpstr>PowerPoint-Präsentation</vt:lpstr>
      <vt:lpstr>PowerPoint-Präsentation</vt:lpstr>
      <vt:lpstr>PowerPoint-Präsentation</vt:lpstr>
      <vt:lpstr>PowerPoint-Präsentation</vt:lpstr>
      <vt:lpstr>Information models</vt:lpstr>
      <vt:lpstr>Example: “concept” in information models</vt:lpstr>
      <vt:lpstr>Open biomedical ontologies</vt:lpstr>
      <vt:lpstr>Ontology Repositories</vt:lpstr>
    </vt:vector>
  </TitlesOfParts>
  <Company>Institut für Medizinische Biometrie und Statistik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Extração de Informação e Processamento de Linguagem Natural em Medicina</dc:title>
  <dc:creator>Stefan Schulz</dc:creator>
  <cp:lastModifiedBy>Stefan Schulz</cp:lastModifiedBy>
  <cp:revision>1261</cp:revision>
  <dcterms:created xsi:type="dcterms:W3CDTF">2014-12-02T13:28:47Z</dcterms:created>
  <dcterms:modified xsi:type="dcterms:W3CDTF">2018-09-17T16:01:42Z</dcterms:modified>
</cp:coreProperties>
</file>