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705" r:id="rId2"/>
    <p:sldId id="831" r:id="rId3"/>
    <p:sldId id="832" r:id="rId4"/>
    <p:sldId id="833" r:id="rId5"/>
    <p:sldId id="834" r:id="rId6"/>
    <p:sldId id="879" r:id="rId7"/>
    <p:sldId id="878" r:id="rId8"/>
    <p:sldId id="865" r:id="rId9"/>
    <p:sldId id="842" r:id="rId10"/>
    <p:sldId id="840" r:id="rId11"/>
    <p:sldId id="844" r:id="rId12"/>
    <p:sldId id="843" r:id="rId13"/>
    <p:sldId id="845" r:id="rId14"/>
    <p:sldId id="846" r:id="rId15"/>
    <p:sldId id="847" r:id="rId16"/>
    <p:sldId id="884" r:id="rId17"/>
    <p:sldId id="848" r:id="rId18"/>
    <p:sldId id="849" r:id="rId19"/>
    <p:sldId id="864" r:id="rId20"/>
    <p:sldId id="851" r:id="rId21"/>
    <p:sldId id="852" r:id="rId22"/>
    <p:sldId id="853" r:id="rId23"/>
    <p:sldId id="855" r:id="rId24"/>
    <p:sldId id="885" r:id="rId25"/>
    <p:sldId id="886" r:id="rId26"/>
    <p:sldId id="857" r:id="rId27"/>
    <p:sldId id="887" r:id="rId28"/>
    <p:sldId id="888" r:id="rId29"/>
    <p:sldId id="859" r:id="rId30"/>
    <p:sldId id="880" r:id="rId31"/>
    <p:sldId id="860" r:id="rId32"/>
    <p:sldId id="861" r:id="rId33"/>
    <p:sldId id="862" r:id="rId34"/>
    <p:sldId id="869" r:id="rId35"/>
    <p:sldId id="870" r:id="rId36"/>
    <p:sldId id="871" r:id="rId37"/>
    <p:sldId id="875" r:id="rId38"/>
    <p:sldId id="881" r:id="rId39"/>
    <p:sldId id="882" r:id="rId40"/>
    <p:sldId id="876" r:id="rId41"/>
    <p:sldId id="88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699" userDrawn="1">
          <p15:clr>
            <a:srgbClr val="A4A3A4"/>
          </p15:clr>
        </p15:guide>
        <p15:guide id="3" orient="horz"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FF9900"/>
    <a:srgbClr val="0066FF"/>
    <a:srgbClr val="FF0000"/>
    <a:srgbClr val="0033CC"/>
    <a:srgbClr val="009900"/>
    <a:srgbClr val="FFFF12"/>
    <a:srgbClr val="FFFFC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79" autoAdjust="0"/>
  </p:normalViewPr>
  <p:slideViewPr>
    <p:cSldViewPr showGuides="1">
      <p:cViewPr varScale="1">
        <p:scale>
          <a:sx n="97" d="100"/>
          <a:sy n="97" d="100"/>
        </p:scale>
        <p:origin x="1020" y="90"/>
      </p:cViewPr>
      <p:guideLst>
        <p:guide pos="2699"/>
        <p:guide orient="horz" pos="2886"/>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597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4FF98-B388-4DBD-B5C0-78EC082AEDBA}" type="datetimeFigureOut">
              <a:rPr lang="en-GB" smtClean="0"/>
              <a:t>22/06/2017</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D3A09A-1B8A-44B0-BA9A-5FE5E833DE28}" type="slidenum">
              <a:rPr lang="en-GB" smtClean="0"/>
              <a:t>‹Nr.›</a:t>
            </a:fld>
            <a:endParaRPr lang="en-GB"/>
          </a:p>
        </p:txBody>
      </p:sp>
    </p:spTree>
    <p:extLst>
      <p:ext uri="{BB962C8B-B14F-4D97-AF65-F5344CB8AC3E}">
        <p14:creationId xmlns:p14="http://schemas.microsoft.com/office/powerpoint/2010/main" val="258294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1</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908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700" b="1" i="0" kern="1200" cap="all" dirty="0" smtClean="0">
                <a:solidFill>
                  <a:schemeClr val="tx1"/>
                </a:solidFill>
                <a:effectLst/>
                <a:latin typeface="+mn-lt"/>
                <a:ea typeface="+mn-ea"/>
                <a:cs typeface="+mn-cs"/>
              </a:rPr>
              <a:t>OBJECTIVE:</a:t>
            </a:r>
          </a:p>
          <a:p>
            <a:r>
              <a:rPr lang="en-US" sz="700" b="0" i="0" kern="1200" dirty="0" smtClean="0">
                <a:solidFill>
                  <a:schemeClr val="tx1"/>
                </a:solidFill>
                <a:effectLst/>
                <a:latin typeface="+mn-lt"/>
                <a:ea typeface="+mn-ea"/>
                <a:cs typeface="+mn-cs"/>
              </a:rPr>
              <a:t>Traditionally, patient groups with a phenotype are selected through rule-based definitions whose creation and validation are time-consuming. Machine learning approaches to electronic phenotyping are limited by the paucity of labeled training datasets. We demonstrate the feasibility of utilizing semi-automatically labeled training sets to create phenotype models via machine learning, using a comprehensive representation of the patient medical record.</a:t>
            </a:r>
          </a:p>
          <a:p>
            <a:r>
              <a:rPr lang="en-US" sz="700" b="1" i="0" kern="1200" cap="all" dirty="0" smtClean="0">
                <a:solidFill>
                  <a:schemeClr val="tx1"/>
                </a:solidFill>
                <a:effectLst/>
                <a:latin typeface="+mn-lt"/>
                <a:ea typeface="+mn-ea"/>
                <a:cs typeface="+mn-cs"/>
              </a:rPr>
              <a:t>METHODS:</a:t>
            </a:r>
          </a:p>
          <a:p>
            <a:r>
              <a:rPr lang="en-US" sz="700" b="0" i="0" kern="1200" dirty="0" smtClean="0">
                <a:solidFill>
                  <a:schemeClr val="tx1"/>
                </a:solidFill>
                <a:effectLst/>
                <a:latin typeface="+mn-lt"/>
                <a:ea typeface="+mn-ea"/>
                <a:cs typeface="+mn-cs"/>
              </a:rPr>
              <a:t>We use a list of keywords specific to the phenotype of interest to generate noisy labeled training data. We train L1 penalized logistic regression models for a chronic and an acute disease and evaluate the performance of the models against a gold standard.</a:t>
            </a:r>
          </a:p>
          <a:p>
            <a:r>
              <a:rPr lang="en-US" sz="700" b="1" i="0" kern="1200" cap="all" dirty="0" smtClean="0">
                <a:solidFill>
                  <a:schemeClr val="tx1"/>
                </a:solidFill>
                <a:effectLst/>
                <a:latin typeface="+mn-lt"/>
                <a:ea typeface="+mn-ea"/>
                <a:cs typeface="+mn-cs"/>
              </a:rPr>
              <a:t>RESULTS:</a:t>
            </a:r>
          </a:p>
          <a:p>
            <a:r>
              <a:rPr lang="en-US" sz="700" b="0" i="0" kern="1200" dirty="0" smtClean="0">
                <a:solidFill>
                  <a:schemeClr val="tx1"/>
                </a:solidFill>
                <a:effectLst/>
                <a:latin typeface="+mn-lt"/>
                <a:ea typeface="+mn-ea"/>
                <a:cs typeface="+mn-cs"/>
              </a:rPr>
              <a:t>Our models for Type 2 diabetes mellitus and myocardial infarction achieve precision and accuracy of 0.90, 0.89, and 0.86, 0.89, respectively. Local implementations of the previously validated rule-based definitions for Type 2 diabetes mellitus and myocardial infarction achieve precision and accuracy of 0.96, 0.92 and 0.84, 0.87, </a:t>
            </a:r>
            <a:r>
              <a:rPr lang="en-US" sz="700" b="0" i="0" kern="1200" dirty="0" err="1" smtClean="0">
                <a:solidFill>
                  <a:schemeClr val="tx1"/>
                </a:solidFill>
                <a:effectLst/>
                <a:latin typeface="+mn-lt"/>
                <a:ea typeface="+mn-ea"/>
                <a:cs typeface="+mn-cs"/>
              </a:rPr>
              <a:t>respectively.We</a:t>
            </a:r>
            <a:r>
              <a:rPr lang="en-US" sz="700" b="0" i="0" kern="1200" dirty="0" smtClean="0">
                <a:solidFill>
                  <a:schemeClr val="tx1"/>
                </a:solidFill>
                <a:effectLst/>
                <a:latin typeface="+mn-lt"/>
                <a:ea typeface="+mn-ea"/>
                <a:cs typeface="+mn-cs"/>
              </a:rPr>
              <a:t> have demonstrated feasibility of learning phenotype models using imperfectly labeled data for a chronic and acute phenotype. Further research in feature engineering and in specification of the keyword list can improve the performance of the models and the scalability of the approach.</a:t>
            </a:r>
          </a:p>
          <a:p>
            <a:r>
              <a:rPr lang="en-US" sz="700" b="1" i="0" kern="1200" cap="all" dirty="0" smtClean="0">
                <a:solidFill>
                  <a:schemeClr val="tx1"/>
                </a:solidFill>
                <a:effectLst/>
                <a:latin typeface="+mn-lt"/>
                <a:ea typeface="+mn-ea"/>
                <a:cs typeface="+mn-cs"/>
              </a:rPr>
              <a:t>CONCLUSIONS:</a:t>
            </a:r>
          </a:p>
          <a:p>
            <a:r>
              <a:rPr lang="en-US" sz="700" b="0" i="0" kern="1200" dirty="0" smtClean="0">
                <a:solidFill>
                  <a:schemeClr val="tx1"/>
                </a:solidFill>
                <a:effectLst/>
                <a:latin typeface="+mn-lt"/>
                <a:ea typeface="+mn-ea"/>
                <a:cs typeface="+mn-cs"/>
              </a:rPr>
              <a:t>Our method provides an alternative to manual labeling for creating training sets for statistical models of phenotypes. Such an approach can accelerate research with large observational healthcare datasets and may also be used to create local phenotype models.</a:t>
            </a:r>
          </a:p>
          <a:p>
            <a:endParaRPr lang="en-GB" sz="700" dirty="0"/>
          </a:p>
        </p:txBody>
      </p:sp>
      <p:sp>
        <p:nvSpPr>
          <p:cNvPr id="4" name="Foliennummernplatzhalter 3"/>
          <p:cNvSpPr>
            <a:spLocks noGrp="1"/>
          </p:cNvSpPr>
          <p:nvPr>
            <p:ph type="sldNum" sz="quarter" idx="10"/>
          </p:nvPr>
        </p:nvSpPr>
        <p:spPr/>
        <p:txBody>
          <a:bodyPr/>
          <a:lstStyle/>
          <a:p>
            <a:fld id="{CAD3A09A-1B8A-44B0-BA9A-5FE5E833DE28}" type="slidenum">
              <a:rPr lang="en-GB" smtClean="0"/>
              <a:t>8</a:t>
            </a:fld>
            <a:endParaRPr lang="en-GB"/>
          </a:p>
        </p:txBody>
      </p:sp>
    </p:spTree>
    <p:extLst>
      <p:ext uri="{BB962C8B-B14F-4D97-AF65-F5344CB8AC3E}">
        <p14:creationId xmlns:p14="http://schemas.microsoft.com/office/powerpoint/2010/main" val="264198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206" name="Shape 20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t>17</a:t>
            </a:fld>
            <a:endParaRPr lang="en-GB" dirty="0"/>
          </a:p>
        </p:txBody>
      </p:sp>
    </p:spTree>
    <p:extLst>
      <p:ext uri="{BB962C8B-B14F-4D97-AF65-F5344CB8AC3E}">
        <p14:creationId xmlns:p14="http://schemas.microsoft.com/office/powerpoint/2010/main" val="11063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noFill/>
        </p:spPr>
        <p:txBody>
          <a:bodyPr/>
          <a:lstStyle>
            <a:lvl1pPr>
              <a:defRPr>
                <a:solidFill>
                  <a:schemeClr val="tx1">
                    <a:lumMod val="75000"/>
                    <a:lumOff val="25000"/>
                  </a:schemeClr>
                </a:solidFill>
              </a:defRPr>
            </a:lvl1p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BF96E6E-033A-4D60-9ED9-11596A845729}" type="datetimeFigureOut">
              <a:rPr lang="en-GB" smtClean="0"/>
              <a:t>22/06/2017</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481260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BF96E6E-033A-4D60-9ED9-11596A845729}" type="datetimeFigureOut">
              <a:rPr lang="en-GB" smtClean="0"/>
              <a:t>22/06/2017</a:t>
            </a:fld>
            <a:endParaRPr lang="en-GB"/>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3504030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BF96E6E-033A-4D60-9ED9-11596A845729}" type="datetimeFigureOut">
              <a:rPr lang="en-GB" smtClean="0"/>
              <a:t>22/06/2017</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2570954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BF96E6E-033A-4D60-9ED9-11596A845729}" type="datetimeFigureOut">
              <a:rPr lang="en-GB" smtClean="0"/>
              <a:t>22/06/2017</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3445685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0" y="455613"/>
            <a:ext cx="9144000" cy="936625"/>
          </a:xfr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2374705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6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412776"/>
            <a:ext cx="8496944" cy="5256584"/>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Tree>
    <p:extLst>
      <p:ext uri="{BB962C8B-B14F-4D97-AF65-F5344CB8AC3E}">
        <p14:creationId xmlns:p14="http://schemas.microsoft.com/office/powerpoint/2010/main" val="1315259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139154"/>
            <a:ext cx="9144000" cy="913582"/>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323528" y="1412776"/>
            <a:ext cx="8496944" cy="5184576"/>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Tree>
    <p:extLst>
      <p:ext uri="{BB962C8B-B14F-4D97-AF65-F5344CB8AC3E}">
        <p14:creationId xmlns:p14="http://schemas.microsoft.com/office/powerpoint/2010/main" val="3121374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BF96E6E-033A-4D60-9ED9-11596A845729}" type="datetimeFigureOut">
              <a:rPr lang="en-GB" smtClean="0"/>
              <a:t>22/06/2017</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1876596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BF96E6E-033A-4D60-9ED9-11596A845729}" type="datetimeFigureOut">
              <a:rPr lang="en-GB" smtClean="0"/>
              <a:t>22/06/2017</a:t>
            </a:fld>
            <a:endParaRPr lang="en-GB"/>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2298104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BF96E6E-033A-4D60-9ED9-11596A845729}" type="datetimeFigureOut">
              <a:rPr lang="en-GB" smtClean="0"/>
              <a:t>22/06/2017</a:t>
            </a:fld>
            <a:endParaRPr lang="en-GB"/>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3524134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BF96E6E-033A-4D60-9ED9-11596A845729}" type="datetimeFigureOut">
              <a:rPr lang="en-GB" smtClean="0"/>
              <a:t>22/06/2017</a:t>
            </a:fld>
            <a:endParaRPr lang="en-GB"/>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342722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BF96E6E-033A-4D60-9ED9-11596A845729}" type="datetimeFigureOut">
              <a:rPr lang="en-GB" smtClean="0"/>
              <a:t>22/06/2017</a:t>
            </a:fld>
            <a:endParaRPr lang="en-GB"/>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3482253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BF96E6E-033A-4D60-9ED9-11596A845729}" type="datetimeFigureOut">
              <a:rPr lang="en-GB" smtClean="0"/>
              <a:t>22/06/2017</a:t>
            </a:fld>
            <a:endParaRPr lang="en-GB"/>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246227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1052736"/>
          </a:xfrm>
          <a:prstGeom prst="rect">
            <a:avLst/>
          </a:prstGeom>
          <a:solidFill>
            <a:schemeClr val="tx1"/>
          </a:solidFill>
        </p:spPr>
        <p:txBody>
          <a:bodyPr vert="horz" lIns="91440" tIns="45720" rIns="91440" bIns="45720" rtlCol="0" anchor="ctr">
            <a:normAutofit/>
          </a:bodyPr>
          <a:lstStyle/>
          <a:p>
            <a:r>
              <a:rPr lang="de-DE" dirty="0" smtClean="0"/>
              <a:t>Titelmasterformat durch Klicken bearbeiten</a:t>
            </a:r>
            <a:endParaRPr lang="en-GB" dirty="0"/>
          </a:p>
        </p:txBody>
      </p:sp>
      <p:sp>
        <p:nvSpPr>
          <p:cNvPr id="3" name="Textplatzhalter 2"/>
          <p:cNvSpPr>
            <a:spLocks noGrp="1"/>
          </p:cNvSpPr>
          <p:nvPr>
            <p:ph type="body" idx="1"/>
          </p:nvPr>
        </p:nvSpPr>
        <p:spPr>
          <a:xfrm>
            <a:off x="323528" y="1600200"/>
            <a:ext cx="8496944"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7" name="Abgerundetes Rechteck 6"/>
          <p:cNvSpPr/>
          <p:nvPr userDrawn="1"/>
        </p:nvSpPr>
        <p:spPr>
          <a:xfrm>
            <a:off x="107504" y="1196752"/>
            <a:ext cx="8928992" cy="5616624"/>
          </a:xfrm>
          <a:prstGeom prst="roundRect">
            <a:avLst>
              <a:gd name="adj" fmla="val 262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5319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3" r:id="rId13"/>
    <p:sldLayoutId id="2147483666"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A50021"/>
        </a:buClr>
        <a:buFont typeface="Wingdings" pitchFamily="2" charset="2"/>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A50021"/>
        </a:buClr>
        <a:buFont typeface="Wingdings" pitchFamily="2" charset="2"/>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A50021"/>
        </a:buClr>
        <a:buFont typeface="Wingdings" pitchFamily="2" charset="2"/>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ssess-ct.eu/"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8" name="Abgerundetes Rechteck 7"/>
          <p:cNvSpPr/>
          <p:nvPr/>
        </p:nvSpPr>
        <p:spPr>
          <a:xfrm>
            <a:off x="107504" y="1033686"/>
            <a:ext cx="8928992" cy="2088232"/>
          </a:xfrm>
          <a:prstGeom prst="roundRect">
            <a:avLst>
              <a:gd name="adj" fmla="val 262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5" name="Shape 115"/>
          <p:cNvSpPr txBox="1">
            <a:spLocks noGrp="1"/>
          </p:cNvSpPr>
          <p:nvPr>
            <p:ph type="ctrTitle"/>
          </p:nvPr>
        </p:nvSpPr>
        <p:spPr>
          <a:xfrm>
            <a:off x="2075296" y="1484836"/>
            <a:ext cx="6889192" cy="936000"/>
          </a:xfrm>
          <a:prstGeom prst="rect">
            <a:avLst/>
          </a:prstGeom>
          <a:noFill/>
          <a:ln>
            <a:noFill/>
          </a:ln>
        </p:spPr>
        <p:txBody>
          <a:bodyPr lIns="91425" tIns="45700" rIns="91425" bIns="45700" anchor="t" anchorCtr="0">
            <a:noAutofit/>
          </a:bodyPr>
          <a:lstStyle/>
          <a:p>
            <a:r>
              <a:rPr lang="en-GB" sz="3200" dirty="0" smtClean="0">
                <a:solidFill>
                  <a:schemeClr val="tx1"/>
                </a:solidFill>
              </a:rPr>
              <a:t/>
            </a:r>
            <a:br>
              <a:rPr lang="en-GB" sz="3200" dirty="0" smtClean="0">
                <a:solidFill>
                  <a:schemeClr val="tx1"/>
                </a:solidFill>
              </a:rPr>
            </a:br>
            <a:r>
              <a:rPr lang="en-GB" sz="3200" dirty="0" smtClean="0">
                <a:solidFill>
                  <a:schemeClr val="tx1"/>
                </a:solidFill>
              </a:rPr>
              <a:t>Keynote address:</a:t>
            </a:r>
            <a:br>
              <a:rPr lang="en-GB" sz="3200" dirty="0" smtClean="0">
                <a:solidFill>
                  <a:schemeClr val="tx1"/>
                </a:solidFill>
              </a:rPr>
            </a:br>
            <a:r>
              <a:rPr lang="en-GB" sz="1800" dirty="0" smtClean="0">
                <a:solidFill>
                  <a:schemeClr val="tx1"/>
                </a:solidFill>
              </a:rPr>
              <a:t/>
            </a:r>
            <a:br>
              <a:rPr lang="en-GB" sz="1800" dirty="0" smtClean="0">
                <a:solidFill>
                  <a:schemeClr val="tx1"/>
                </a:solidFill>
              </a:rPr>
            </a:br>
            <a:r>
              <a:rPr lang="en-GB" sz="3600" b="1" dirty="0" smtClean="0">
                <a:solidFill>
                  <a:schemeClr val="tx1"/>
                </a:solidFill>
              </a:rPr>
              <a:t>Annotating clinical narratives with SNOMED CT: </a:t>
            </a:r>
            <a:br>
              <a:rPr lang="en-GB" sz="3600" b="1" dirty="0" smtClean="0">
                <a:solidFill>
                  <a:schemeClr val="tx1"/>
                </a:solidFill>
              </a:rPr>
            </a:br>
            <a:r>
              <a:rPr lang="en-GB" sz="3600" b="1" dirty="0" smtClean="0">
                <a:solidFill>
                  <a:schemeClr val="tx1"/>
                </a:solidFill>
              </a:rPr>
              <a:t>The thorny way towards interoperability of </a:t>
            </a:r>
            <a:br>
              <a:rPr lang="en-GB" sz="3600" b="1" dirty="0" smtClean="0">
                <a:solidFill>
                  <a:schemeClr val="tx1"/>
                </a:solidFill>
              </a:rPr>
            </a:br>
            <a:r>
              <a:rPr lang="en-GB" sz="3600" b="1" dirty="0" smtClean="0">
                <a:solidFill>
                  <a:schemeClr val="tx1"/>
                </a:solidFill>
              </a:rPr>
              <a:t>clinical routine data</a:t>
            </a:r>
            <a:r>
              <a:rPr lang="en-GB" sz="2000" dirty="0" smtClean="0">
                <a:solidFill>
                  <a:schemeClr val="tx1"/>
                </a:solidFill>
              </a:rPr>
              <a:t/>
            </a:r>
            <a:br>
              <a:rPr lang="en-GB" sz="2000" dirty="0" smtClean="0">
                <a:solidFill>
                  <a:schemeClr val="tx1"/>
                </a:solidFill>
              </a:rPr>
            </a:br>
            <a:endParaRPr lang="en-GB" dirty="0">
              <a:solidFill>
                <a:schemeClr val="tx1"/>
              </a:solidFill>
            </a:endParaRPr>
          </a:p>
        </p:txBody>
      </p:sp>
      <p:sp>
        <p:nvSpPr>
          <p:cNvPr id="4" name="Rechteck 3"/>
          <p:cNvSpPr/>
          <p:nvPr/>
        </p:nvSpPr>
        <p:spPr>
          <a:xfrm>
            <a:off x="539552" y="2566352"/>
            <a:ext cx="1240853" cy="2585323"/>
          </a:xfrm>
          <a:prstGeom prst="rect">
            <a:avLst/>
          </a:prstGeom>
        </p:spPr>
        <p:txBody>
          <a:bodyPr wrap="none">
            <a:spAutoFit/>
          </a:bodyPr>
          <a:lstStyle/>
          <a:p>
            <a:pPr algn="l"/>
            <a:r>
              <a:rPr lang="en-GB" sz="2800" b="1" dirty="0" smtClean="0">
                <a:latin typeface="Calibri"/>
              </a:rPr>
              <a:t>Stefan </a:t>
            </a:r>
            <a:br>
              <a:rPr lang="en-GB" sz="2800" b="1" dirty="0" smtClean="0">
                <a:latin typeface="Calibri"/>
              </a:rPr>
            </a:br>
            <a:r>
              <a:rPr lang="en-GB" sz="2800" b="1" dirty="0" smtClean="0">
                <a:latin typeface="Calibri"/>
              </a:rPr>
              <a:t>Schulz</a:t>
            </a:r>
            <a:br>
              <a:rPr lang="en-GB" sz="2800" b="1" dirty="0" smtClean="0">
                <a:latin typeface="Calibri"/>
              </a:rPr>
            </a:br>
            <a:r>
              <a:rPr lang="en-GB" sz="1600" b="1" dirty="0" smtClean="0"/>
              <a:t>Medical </a:t>
            </a:r>
            <a:br>
              <a:rPr lang="en-GB" sz="1600" b="1" dirty="0" smtClean="0"/>
            </a:br>
            <a:r>
              <a:rPr lang="en-GB" sz="1600" b="1" dirty="0" smtClean="0"/>
              <a:t>University </a:t>
            </a:r>
            <a:br>
              <a:rPr lang="en-GB" sz="1600" b="1" dirty="0" smtClean="0"/>
            </a:br>
            <a:r>
              <a:rPr lang="en-GB" sz="1600" b="1" dirty="0" smtClean="0"/>
              <a:t>of Graz</a:t>
            </a:r>
            <a:br>
              <a:rPr lang="en-GB" sz="1600" b="1" dirty="0" smtClean="0"/>
            </a:br>
            <a:r>
              <a:rPr lang="en-GB" sz="1600" b="1" dirty="0" smtClean="0"/>
              <a:t>(Austria)</a:t>
            </a:r>
          </a:p>
          <a:p>
            <a:pPr algn="l"/>
            <a:endParaRPr lang="en-GB" sz="1200" b="1" dirty="0" smtClean="0"/>
          </a:p>
          <a:p>
            <a:pPr algn="l"/>
            <a:r>
              <a:rPr lang="en-GB" sz="1200" b="1" dirty="0" smtClean="0"/>
              <a:t>purl.org/</a:t>
            </a:r>
            <a:r>
              <a:rPr lang="en-GB" sz="1200" b="1" dirty="0" err="1" smtClean="0"/>
              <a:t>steschu</a:t>
            </a:r>
            <a:endParaRPr lang="en-GB" sz="1800" b="1" dirty="0" smtClean="0"/>
          </a:p>
          <a:p>
            <a:pPr algn="l"/>
            <a:endParaRPr lang="en-GB" dirty="0"/>
          </a:p>
        </p:txBody>
      </p:sp>
      <p:cxnSp>
        <p:nvCxnSpPr>
          <p:cNvPr id="5" name="Gerade Verbindung 9"/>
          <p:cNvCxnSpPr/>
          <p:nvPr/>
        </p:nvCxnSpPr>
        <p:spPr bwMode="auto">
          <a:xfrm flipV="1">
            <a:off x="2051720" y="1052736"/>
            <a:ext cx="0" cy="5805264"/>
          </a:xfrm>
          <a:prstGeom prst="line">
            <a:avLst/>
          </a:prstGeom>
          <a:noFill/>
          <a:ln w="38100" cap="flat" cmpd="sng" algn="ctr">
            <a:solidFill>
              <a:schemeClr val="tx1"/>
            </a:solidFill>
            <a:prstDash val="solid"/>
            <a:round/>
            <a:headEnd type="none" w="med" len="med"/>
            <a:tailEnd type="none" w="med" len="med"/>
          </a:ln>
          <a:effectLst/>
        </p:spPr>
      </p:cxnSp>
      <p:pic>
        <p:nvPicPr>
          <p:cNvPr id="6" name="Picture 9"/>
          <p:cNvPicPr>
            <a:picLocks noChangeAspect="1" noChangeArrowheads="1"/>
          </p:cNvPicPr>
          <p:nvPr/>
        </p:nvPicPr>
        <p:blipFill>
          <a:blip r:embed="rId3" cstate="print">
            <a:grayscl/>
            <a:lum bright="52000" contrast="66000"/>
          </a:blip>
          <a:srcRect b="17073"/>
          <a:stretch>
            <a:fillRect/>
          </a:stretch>
        </p:blipFill>
        <p:spPr bwMode="auto">
          <a:xfrm flipH="1">
            <a:off x="543868" y="1340768"/>
            <a:ext cx="1224136" cy="1224136"/>
          </a:xfrm>
          <a:prstGeom prst="rect">
            <a:avLst/>
          </a:prstGeom>
          <a:noFill/>
          <a:ln w="9525">
            <a:noFill/>
            <a:miter lim="800000"/>
            <a:headEnd/>
            <a:tailEnd/>
          </a:ln>
        </p:spPr>
      </p:pic>
      <p:pic>
        <p:nvPicPr>
          <p:cNvPr id="7" name="Picture 6" descr="https://si0.twimg.com/profile_images/1260548181/Round_Logo__Transparent_.png"/>
          <p:cNvPicPr>
            <a:picLocks noChangeAspect="1" noChangeArrowheads="1"/>
          </p:cNvPicPr>
          <p:nvPr/>
        </p:nvPicPr>
        <p:blipFill>
          <a:blip r:embed="rId4" cstate="print">
            <a:grayscl/>
          </a:blip>
          <a:srcRect/>
          <a:stretch>
            <a:fillRect/>
          </a:stretch>
        </p:blipFill>
        <p:spPr bwMode="auto">
          <a:xfrm>
            <a:off x="658044" y="5191417"/>
            <a:ext cx="1053108" cy="1045895"/>
          </a:xfrm>
          <a:prstGeom prst="rect">
            <a:avLst/>
          </a:prstGeom>
          <a:noFill/>
        </p:spPr>
      </p:pic>
      <p:pic>
        <p:nvPicPr>
          <p:cNvPr id="11" name="Picture 2" descr="AIM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9168198" cy="10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78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Abgerundetes Rechteck 2"/>
          <p:cNvSpPr/>
          <p:nvPr/>
        </p:nvSpPr>
        <p:spPr>
          <a:xfrm>
            <a:off x="107504" y="1196752"/>
            <a:ext cx="8928992" cy="2556723"/>
          </a:xfrm>
          <a:prstGeom prst="roundRect">
            <a:avLst>
              <a:gd name="adj" fmla="val 262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bgerundetes Rechteck 4"/>
          <p:cNvSpPr/>
          <p:nvPr/>
        </p:nvSpPr>
        <p:spPr>
          <a:xfrm>
            <a:off x="107504" y="4115174"/>
            <a:ext cx="8928992" cy="2626194"/>
          </a:xfrm>
          <a:prstGeom prst="roundRect">
            <a:avLst>
              <a:gd name="adj" fmla="val 262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fik 8"/>
          <p:cNvPicPr>
            <a:picLocks noChangeAspect="1"/>
          </p:cNvPicPr>
          <p:nvPr/>
        </p:nvPicPr>
        <p:blipFill>
          <a:blip r:embed="rId2"/>
          <a:stretch>
            <a:fillRect/>
          </a:stretch>
        </p:blipFill>
        <p:spPr>
          <a:xfrm>
            <a:off x="323528" y="2132855"/>
            <a:ext cx="1079971" cy="1023847"/>
          </a:xfrm>
          <a:prstGeom prst="rect">
            <a:avLst/>
          </a:prstGeom>
        </p:spPr>
      </p:pic>
      <p:pic>
        <p:nvPicPr>
          <p:cNvPr id="10" name="Picture 2" descr="Image result for artificial intelligence"/>
          <p:cNvPicPr>
            <a:picLocks noChangeAspect="1" noChangeArrowheads="1"/>
          </p:cNvPicPr>
          <p:nvPr/>
        </p:nvPicPr>
        <p:blipFill rotWithShape="1">
          <a:blip r:embed="rId3" cstate="print">
            <a:clrChange>
              <a:clrFrom>
                <a:srgbClr val="727272"/>
              </a:clrFrom>
              <a:clrTo>
                <a:srgbClr val="727272">
                  <a:alpha val="0"/>
                </a:srgbClr>
              </a:clrTo>
            </a:clrChange>
            <a:extLst>
              <a:ext uri="{28A0092B-C50C-407E-A947-70E740481C1C}">
                <a14:useLocalDpi xmlns:a14="http://schemas.microsoft.com/office/drawing/2010/main" val="0"/>
              </a:ext>
            </a:extLst>
          </a:blip>
          <a:srcRect l="20572" r="22204"/>
          <a:stretch/>
        </p:blipFill>
        <p:spPr bwMode="auto">
          <a:xfrm rot="16200000">
            <a:off x="3700231" y="1693136"/>
            <a:ext cx="1728192" cy="18875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ey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3" y="2132855"/>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p:cNvSpPr/>
          <p:nvPr/>
        </p:nvSpPr>
        <p:spPr>
          <a:xfrm>
            <a:off x="1130960" y="2492896"/>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p:nvSpPr>
        <p:spPr>
          <a:xfrm>
            <a:off x="1979712" y="1833450"/>
            <a:ext cx="1297406" cy="369332"/>
          </a:xfrm>
          <a:prstGeom prst="rect">
            <a:avLst/>
          </a:prstGeom>
        </p:spPr>
        <p:txBody>
          <a:bodyPr wrap="none">
            <a:spAutoFit/>
          </a:bodyPr>
          <a:lstStyle/>
          <a:p>
            <a:r>
              <a:rPr lang="en-GB" dirty="0" smtClean="0"/>
              <a:t>observation</a:t>
            </a:r>
            <a:endParaRPr lang="en-GB" dirty="0"/>
          </a:p>
        </p:txBody>
      </p:sp>
      <p:pic>
        <p:nvPicPr>
          <p:cNvPr id="16" name="Grafik 15"/>
          <p:cNvPicPr>
            <a:picLocks noChangeAspect="1"/>
          </p:cNvPicPr>
          <p:nvPr/>
        </p:nvPicPr>
        <p:blipFill>
          <a:blip r:embed="rId2"/>
          <a:stretch>
            <a:fillRect/>
          </a:stretch>
        </p:blipFill>
        <p:spPr>
          <a:xfrm>
            <a:off x="323528" y="5157193"/>
            <a:ext cx="1079971" cy="1023847"/>
          </a:xfrm>
          <a:prstGeom prst="rect">
            <a:avLst/>
          </a:prstGeom>
        </p:spPr>
      </p:pic>
      <p:pic>
        <p:nvPicPr>
          <p:cNvPr id="17" name="Picture 2" descr="Image result for artificial intelligence"/>
          <p:cNvPicPr>
            <a:picLocks noChangeAspect="1" noChangeArrowheads="1"/>
          </p:cNvPicPr>
          <p:nvPr/>
        </p:nvPicPr>
        <p:blipFill rotWithShape="1">
          <a:blip r:embed="rId3" cstate="print">
            <a:clrChange>
              <a:clrFrom>
                <a:srgbClr val="727272"/>
              </a:clrFrom>
              <a:clrTo>
                <a:srgbClr val="727272">
                  <a:alpha val="0"/>
                </a:srgbClr>
              </a:clrTo>
            </a:clrChange>
            <a:extLst>
              <a:ext uri="{28A0092B-C50C-407E-A947-70E740481C1C}">
                <a14:useLocalDpi xmlns:a14="http://schemas.microsoft.com/office/drawing/2010/main" val="0"/>
              </a:ext>
            </a:extLst>
          </a:blip>
          <a:srcRect l="20572" r="22204"/>
          <a:stretch/>
        </p:blipFill>
        <p:spPr bwMode="auto">
          <a:xfrm rot="16200000">
            <a:off x="3700232" y="4789481"/>
            <a:ext cx="1728192" cy="1887551"/>
          </a:xfrm>
          <a:prstGeom prst="rect">
            <a:avLst/>
          </a:prstGeom>
          <a:noFill/>
          <a:extLst>
            <a:ext uri="{909E8E84-426E-40DD-AFC4-6F175D3DCCD1}">
              <a14:hiddenFill xmlns:a14="http://schemas.microsoft.com/office/drawing/2010/main">
                <a:solidFill>
                  <a:srgbClr val="FFFFFF"/>
                </a:solidFill>
              </a14:hiddenFill>
            </a:ext>
          </a:extLst>
        </p:spPr>
      </p:pic>
      <p:sp>
        <p:nvSpPr>
          <p:cNvPr id="20" name="Ellipse 19"/>
          <p:cNvSpPr/>
          <p:nvPr/>
        </p:nvSpPr>
        <p:spPr>
          <a:xfrm>
            <a:off x="1143724" y="5661248"/>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hteck 20"/>
          <p:cNvSpPr/>
          <p:nvPr/>
        </p:nvSpPr>
        <p:spPr>
          <a:xfrm>
            <a:off x="1287740" y="6253247"/>
            <a:ext cx="2780204" cy="369332"/>
          </a:xfrm>
          <a:prstGeom prst="rect">
            <a:avLst/>
          </a:prstGeom>
        </p:spPr>
        <p:txBody>
          <a:bodyPr wrap="square">
            <a:spAutoFit/>
          </a:bodyPr>
          <a:lstStyle/>
          <a:p>
            <a:r>
              <a:rPr lang="en-GB" dirty="0" smtClean="0"/>
              <a:t>symbolic  representation</a:t>
            </a:r>
            <a:endParaRPr lang="en-GB" dirty="0"/>
          </a:p>
        </p:txBody>
      </p:sp>
      <p:sp>
        <p:nvSpPr>
          <p:cNvPr id="39" name="Titel 2"/>
          <p:cNvSpPr txBox="1">
            <a:spLocks/>
          </p:cNvSpPr>
          <p:nvPr/>
        </p:nvSpPr>
        <p:spPr>
          <a:xfrm>
            <a:off x="0" y="264120"/>
            <a:ext cx="9144000" cy="913582"/>
          </a:xfrm>
          <a:prstGeom prst="rect">
            <a:avLst/>
          </a:prstGeom>
        </p:spPr>
        <p:txBody>
          <a:bodyPr>
            <a:normAutofit fontScale="90000"/>
          </a:bodyPr>
          <a:lstStyle>
            <a:lvl1pPr algn="ctr" defTabSz="914400" rtl="0" eaLnBrk="1" latinLnBrk="0" hangingPunct="1">
              <a:spcBef>
                <a:spcPct val="0"/>
              </a:spcBef>
              <a:buNone/>
              <a:defRPr sz="4000" kern="1200">
                <a:solidFill>
                  <a:schemeClr val="bg1"/>
                </a:solidFill>
                <a:latin typeface="+mj-lt"/>
                <a:ea typeface="+mj-ea"/>
                <a:cs typeface="+mj-cs"/>
              </a:defRPr>
            </a:lvl1pPr>
          </a:lstStyle>
          <a:p>
            <a:r>
              <a:rPr lang="en-GB" u="sng" dirty="0" smtClean="0"/>
              <a:t>Annotating clinical narratives </a:t>
            </a:r>
            <a:r>
              <a:rPr lang="en-GB" dirty="0" smtClean="0">
                <a:solidFill>
                  <a:schemeClr val="tx1">
                    <a:lumMod val="50000"/>
                    <a:lumOff val="50000"/>
                  </a:schemeClr>
                </a:solidFill>
              </a:rPr>
              <a:t>with SNOMED CT</a:t>
            </a:r>
            <a:endParaRPr lang="en-GB" dirty="0">
              <a:solidFill>
                <a:schemeClr val="tx1">
                  <a:lumMod val="50000"/>
                  <a:lumOff val="50000"/>
                </a:schemeClr>
              </a:solidFill>
            </a:endParaRPr>
          </a:p>
        </p:txBody>
      </p:sp>
      <p:sp>
        <p:nvSpPr>
          <p:cNvPr id="40" name="Rechteck 39"/>
          <p:cNvSpPr/>
          <p:nvPr/>
        </p:nvSpPr>
        <p:spPr>
          <a:xfrm>
            <a:off x="380247" y="1343783"/>
            <a:ext cx="1358064" cy="584775"/>
          </a:xfrm>
          <a:prstGeom prst="rect">
            <a:avLst/>
          </a:prstGeom>
        </p:spPr>
        <p:txBody>
          <a:bodyPr wrap="none">
            <a:spAutoFit/>
          </a:bodyPr>
          <a:lstStyle/>
          <a:p>
            <a:r>
              <a:rPr lang="en-GB" sz="3200" b="1" dirty="0" smtClean="0"/>
              <a:t>Coding</a:t>
            </a:r>
            <a:endParaRPr lang="en-GB" sz="3200" b="1" dirty="0"/>
          </a:p>
        </p:txBody>
      </p:sp>
      <p:sp>
        <p:nvSpPr>
          <p:cNvPr id="41" name="Rechteck 40"/>
          <p:cNvSpPr/>
          <p:nvPr/>
        </p:nvSpPr>
        <p:spPr>
          <a:xfrm>
            <a:off x="376486" y="4284385"/>
            <a:ext cx="2114874" cy="584775"/>
          </a:xfrm>
          <a:prstGeom prst="rect">
            <a:avLst/>
          </a:prstGeom>
        </p:spPr>
        <p:txBody>
          <a:bodyPr wrap="none">
            <a:spAutoFit/>
          </a:bodyPr>
          <a:lstStyle/>
          <a:p>
            <a:r>
              <a:rPr lang="en-GB" sz="3200" b="1" dirty="0" smtClean="0"/>
              <a:t>Annotation</a:t>
            </a:r>
            <a:endParaRPr lang="en-GB" sz="3200" b="1" dirty="0"/>
          </a:p>
        </p:txBody>
      </p:sp>
      <p:cxnSp>
        <p:nvCxnSpPr>
          <p:cNvPr id="43" name="Gerader Verbinder 42"/>
          <p:cNvCxnSpPr/>
          <p:nvPr/>
        </p:nvCxnSpPr>
        <p:spPr>
          <a:xfrm flipV="1">
            <a:off x="3106155" y="2591252"/>
            <a:ext cx="861162" cy="98"/>
          </a:xfrm>
          <a:prstGeom prst="line">
            <a:avLst/>
          </a:prstGeom>
          <a:noFill/>
          <a:ln>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5" name="Gerader Verbinder 44"/>
          <p:cNvCxnSpPr/>
          <p:nvPr/>
        </p:nvCxnSpPr>
        <p:spPr>
          <a:xfrm flipV="1">
            <a:off x="1406581" y="2583218"/>
            <a:ext cx="861162" cy="98"/>
          </a:xfrm>
          <a:prstGeom prst="line">
            <a:avLst/>
          </a:prstGeom>
          <a:noFill/>
          <a:ln>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6" name="Gerader Verbinder 45"/>
          <p:cNvCxnSpPr/>
          <p:nvPr/>
        </p:nvCxnSpPr>
        <p:spPr>
          <a:xfrm flipV="1">
            <a:off x="1454915" y="5701898"/>
            <a:ext cx="2324997" cy="6292"/>
          </a:xfrm>
          <a:prstGeom prst="line">
            <a:avLst/>
          </a:prstGeom>
          <a:noFill/>
          <a:ln>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1" name="Gerader Verbinder 50"/>
          <p:cNvCxnSpPr/>
          <p:nvPr/>
        </p:nvCxnSpPr>
        <p:spPr>
          <a:xfrm>
            <a:off x="5478376" y="5736188"/>
            <a:ext cx="479972" cy="5851"/>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55" name="Flussdiagramm: Dokument 54"/>
          <p:cNvSpPr/>
          <p:nvPr/>
        </p:nvSpPr>
        <p:spPr>
          <a:xfrm>
            <a:off x="3815916" y="3603695"/>
            <a:ext cx="1512168" cy="90376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Vocabulary</a:t>
            </a:r>
            <a:endParaRPr lang="en-GB" dirty="0">
              <a:solidFill>
                <a:schemeClr val="tx1"/>
              </a:solidFill>
            </a:endParaRPr>
          </a:p>
        </p:txBody>
      </p:sp>
      <p:cxnSp>
        <p:nvCxnSpPr>
          <p:cNvPr id="56" name="Gerader Verbinder 55"/>
          <p:cNvCxnSpPr>
            <a:stCxn id="55" idx="0"/>
          </p:cNvCxnSpPr>
          <p:nvPr/>
        </p:nvCxnSpPr>
        <p:spPr>
          <a:xfrm flipV="1">
            <a:off x="4572000" y="3356994"/>
            <a:ext cx="0" cy="246701"/>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9" name="Gerader Verbinder 58"/>
          <p:cNvCxnSpPr>
            <a:stCxn id="55" idx="2"/>
          </p:cNvCxnSpPr>
          <p:nvPr/>
        </p:nvCxnSpPr>
        <p:spPr>
          <a:xfrm>
            <a:off x="4572000" y="4447711"/>
            <a:ext cx="9525" cy="371939"/>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67" name="Flussdiagramm: Dokument 66"/>
          <p:cNvSpPr/>
          <p:nvPr/>
        </p:nvSpPr>
        <p:spPr>
          <a:xfrm>
            <a:off x="1941209" y="5167881"/>
            <a:ext cx="1512168" cy="903765"/>
          </a:xfrm>
          <a:prstGeom prst="flowChartDocumen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GB" sz="600" dirty="0" smtClean="0">
                <a:solidFill>
                  <a:schemeClr val="tx1">
                    <a:lumMod val="65000"/>
                    <a:lumOff val="35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a:t>
            </a:r>
            <a:endParaRPr lang="en-GB" sz="600" dirty="0">
              <a:solidFill>
                <a:schemeClr val="tx1">
                  <a:lumMod val="65000"/>
                  <a:lumOff val="35000"/>
                </a:schemeClr>
              </a:solidFill>
            </a:endParaRPr>
          </a:p>
        </p:txBody>
      </p:sp>
      <p:sp>
        <p:nvSpPr>
          <p:cNvPr id="25" name="Abgerundetes Rechteck 24"/>
          <p:cNvSpPr/>
          <p:nvPr/>
        </p:nvSpPr>
        <p:spPr>
          <a:xfrm>
            <a:off x="5909187" y="2132855"/>
            <a:ext cx="3101093" cy="10238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17"/>
          <p:cNvSpPr/>
          <p:nvPr/>
        </p:nvSpPr>
        <p:spPr>
          <a:xfrm>
            <a:off x="7480364" y="2299141"/>
            <a:ext cx="1529916" cy="646331"/>
          </a:xfrm>
          <a:prstGeom prst="rect">
            <a:avLst/>
          </a:prstGeom>
        </p:spPr>
        <p:txBody>
          <a:bodyPr wrap="square">
            <a:spAutoFit/>
          </a:bodyPr>
          <a:lstStyle/>
          <a:p>
            <a:r>
              <a:rPr lang="en-GB" dirty="0" smtClean="0">
                <a:sym typeface="Wingdings" panose="05000000000000000000" pitchFamily="2" charset="2"/>
              </a:rPr>
              <a:t>metadata</a:t>
            </a:r>
          </a:p>
          <a:p>
            <a:r>
              <a:rPr lang="en-GB" dirty="0" smtClean="0">
                <a:sym typeface="Wingdings" panose="05000000000000000000" pitchFamily="2" charset="2"/>
              </a:rPr>
              <a:t>configurations</a:t>
            </a:r>
            <a:endParaRPr lang="en-GB" dirty="0"/>
          </a:p>
        </p:txBody>
      </p:sp>
      <p:sp>
        <p:nvSpPr>
          <p:cNvPr id="12" name="Textfeld 11"/>
          <p:cNvSpPr txBox="1"/>
          <p:nvPr/>
        </p:nvSpPr>
        <p:spPr>
          <a:xfrm>
            <a:off x="7092280" y="2494637"/>
            <a:ext cx="410690" cy="369332"/>
          </a:xfrm>
          <a:prstGeom prst="rect">
            <a:avLst/>
          </a:prstGeom>
          <a:noFill/>
        </p:spPr>
        <p:txBody>
          <a:bodyPr wrap="none" rtlCol="0">
            <a:spAutoFit/>
          </a:bodyPr>
          <a:lstStyle/>
          <a:p>
            <a:r>
              <a:rPr lang="en-GB" dirty="0" smtClean="0">
                <a:sym typeface="Wingdings" panose="05000000000000000000" pitchFamily="2" charset="2"/>
              </a:rPr>
              <a:t></a:t>
            </a:r>
            <a:endParaRPr lang="en-GB" dirty="0"/>
          </a:p>
        </p:txBody>
      </p:sp>
      <p:cxnSp>
        <p:nvCxnSpPr>
          <p:cNvPr id="48" name="Gerader Verbinder 47"/>
          <p:cNvCxnSpPr/>
          <p:nvPr/>
        </p:nvCxnSpPr>
        <p:spPr>
          <a:xfrm>
            <a:off x="5436096" y="2622307"/>
            <a:ext cx="473091" cy="1273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2" name="Abgerundetes Rechteck 41"/>
          <p:cNvSpPr/>
          <p:nvPr/>
        </p:nvSpPr>
        <p:spPr>
          <a:xfrm>
            <a:off x="5871328" y="5285473"/>
            <a:ext cx="3101093" cy="10238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feld 18"/>
          <p:cNvSpPr txBox="1"/>
          <p:nvPr/>
        </p:nvSpPr>
        <p:spPr>
          <a:xfrm>
            <a:off x="5529838" y="5446965"/>
            <a:ext cx="1982723" cy="646331"/>
          </a:xfrm>
          <a:prstGeom prst="rect">
            <a:avLst/>
          </a:prstGeom>
          <a:noFill/>
        </p:spPr>
        <p:txBody>
          <a:bodyPr wrap="none" rtlCol="0">
            <a:spAutoFit/>
          </a:bodyPr>
          <a:lstStyle/>
          <a:p>
            <a:pPr algn="ctr"/>
            <a:r>
              <a:rPr lang="en-GB" dirty="0" smtClean="0"/>
              <a:t>symbols</a:t>
            </a:r>
            <a:br>
              <a:rPr lang="en-GB" dirty="0" smtClean="0"/>
            </a:br>
            <a:r>
              <a:rPr lang="en-GB" dirty="0" smtClean="0"/>
              <a:t>     (configurations) </a:t>
            </a:r>
            <a:endParaRPr lang="en-GB" dirty="0"/>
          </a:p>
        </p:txBody>
      </p:sp>
      <p:sp>
        <p:nvSpPr>
          <p:cNvPr id="23" name="Rechteck 22"/>
          <p:cNvSpPr/>
          <p:nvPr/>
        </p:nvSpPr>
        <p:spPr>
          <a:xfrm>
            <a:off x="7185646" y="5517232"/>
            <a:ext cx="410690" cy="369332"/>
          </a:xfrm>
          <a:prstGeom prst="rect">
            <a:avLst/>
          </a:prstGeom>
        </p:spPr>
        <p:txBody>
          <a:bodyPr wrap="none">
            <a:spAutoFit/>
          </a:bodyPr>
          <a:lstStyle/>
          <a:p>
            <a:r>
              <a:rPr lang="en-GB" dirty="0">
                <a:sym typeface="Wingdings" panose="05000000000000000000" pitchFamily="2" charset="2"/>
              </a:rPr>
              <a:t></a:t>
            </a:r>
            <a:endParaRPr lang="en-GB" dirty="0"/>
          </a:p>
        </p:txBody>
      </p:sp>
      <p:sp>
        <p:nvSpPr>
          <p:cNvPr id="36" name="Rechteck 35"/>
          <p:cNvSpPr/>
          <p:nvPr/>
        </p:nvSpPr>
        <p:spPr>
          <a:xfrm>
            <a:off x="7491236" y="5418873"/>
            <a:ext cx="1529916" cy="646331"/>
          </a:xfrm>
          <a:prstGeom prst="rect">
            <a:avLst/>
          </a:prstGeom>
        </p:spPr>
        <p:txBody>
          <a:bodyPr wrap="square">
            <a:spAutoFit/>
          </a:bodyPr>
          <a:lstStyle/>
          <a:p>
            <a:r>
              <a:rPr lang="en-GB" dirty="0" smtClean="0">
                <a:sym typeface="Wingdings" panose="05000000000000000000" pitchFamily="2" charset="2"/>
              </a:rPr>
              <a:t>metadata</a:t>
            </a:r>
          </a:p>
          <a:p>
            <a:r>
              <a:rPr lang="en-GB" dirty="0" smtClean="0">
                <a:sym typeface="Wingdings" panose="05000000000000000000" pitchFamily="2" charset="2"/>
              </a:rPr>
              <a:t>configurations</a:t>
            </a:r>
            <a:endParaRPr lang="en-GB" dirty="0"/>
          </a:p>
        </p:txBody>
      </p:sp>
      <p:sp>
        <p:nvSpPr>
          <p:cNvPr id="44" name="Rechteck 43"/>
          <p:cNvSpPr/>
          <p:nvPr/>
        </p:nvSpPr>
        <p:spPr>
          <a:xfrm>
            <a:off x="7138905" y="1844824"/>
            <a:ext cx="609462" cy="369332"/>
          </a:xfrm>
          <a:prstGeom prst="rect">
            <a:avLst/>
          </a:prstGeom>
        </p:spPr>
        <p:txBody>
          <a:bodyPr wrap="none">
            <a:spAutoFit/>
          </a:bodyPr>
          <a:lstStyle/>
          <a:p>
            <a:r>
              <a:rPr lang="en-GB" b="1" dirty="0" smtClean="0"/>
              <a:t>map</a:t>
            </a:r>
            <a:endParaRPr lang="en-GB" b="1" dirty="0"/>
          </a:p>
        </p:txBody>
      </p:sp>
      <p:sp>
        <p:nvSpPr>
          <p:cNvPr id="47" name="Rechteck 46"/>
          <p:cNvSpPr/>
          <p:nvPr/>
        </p:nvSpPr>
        <p:spPr>
          <a:xfrm>
            <a:off x="7134792" y="5003884"/>
            <a:ext cx="609462" cy="369332"/>
          </a:xfrm>
          <a:prstGeom prst="rect">
            <a:avLst/>
          </a:prstGeom>
        </p:spPr>
        <p:txBody>
          <a:bodyPr wrap="none">
            <a:spAutoFit/>
          </a:bodyPr>
          <a:lstStyle/>
          <a:p>
            <a:r>
              <a:rPr lang="en-GB" b="1" dirty="0" smtClean="0"/>
              <a:t>map</a:t>
            </a:r>
            <a:endParaRPr lang="en-GB" b="1" dirty="0"/>
          </a:p>
        </p:txBody>
      </p:sp>
      <p:sp>
        <p:nvSpPr>
          <p:cNvPr id="2" name="Rechteck 1"/>
          <p:cNvSpPr/>
          <p:nvPr/>
        </p:nvSpPr>
        <p:spPr>
          <a:xfrm>
            <a:off x="5935812" y="2348880"/>
            <a:ext cx="1372492" cy="646331"/>
          </a:xfrm>
          <a:prstGeom prst="rect">
            <a:avLst/>
          </a:prstGeom>
        </p:spPr>
        <p:txBody>
          <a:bodyPr wrap="none">
            <a:spAutoFit/>
          </a:bodyPr>
          <a:lstStyle/>
          <a:p>
            <a:r>
              <a:rPr lang="en-GB" dirty="0">
                <a:sym typeface="Wingdings" panose="05000000000000000000" pitchFamily="2" charset="2"/>
              </a:rPr>
              <a:t>phenomena </a:t>
            </a:r>
            <a:endParaRPr lang="en-GB" dirty="0" smtClean="0">
              <a:sym typeface="Wingdings" panose="05000000000000000000" pitchFamily="2" charset="2"/>
            </a:endParaRPr>
          </a:p>
          <a:p>
            <a:r>
              <a:rPr lang="en-GB" dirty="0" smtClean="0">
                <a:sym typeface="Wingdings" panose="05000000000000000000" pitchFamily="2" charset="2"/>
              </a:rPr>
              <a:t>observed</a:t>
            </a:r>
            <a:endParaRPr lang="en-GB" dirty="0"/>
          </a:p>
        </p:txBody>
      </p:sp>
    </p:spTree>
    <p:extLst>
      <p:ext uri="{BB962C8B-B14F-4D97-AF65-F5344CB8AC3E}">
        <p14:creationId xmlns:p14="http://schemas.microsoft.com/office/powerpoint/2010/main" val="1857108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p:bldP spid="41" grpId="0"/>
      <p:bldP spid="67" grpId="0" animBg="1"/>
      <p:bldP spid="42" grpId="0" animBg="1"/>
      <p:bldP spid="19" grpId="0"/>
      <p:bldP spid="23" grpId="0"/>
      <p:bldP spid="3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en-GB" dirty="0" smtClean="0">
                <a:solidFill>
                  <a:schemeClr val="tx1">
                    <a:lumMod val="50000"/>
                    <a:lumOff val="50000"/>
                  </a:schemeClr>
                </a:solidFill>
              </a:rPr>
              <a:t>Annotating clinical narratives with</a:t>
            </a:r>
            <a:r>
              <a:rPr lang="en-GB" dirty="0" smtClean="0"/>
              <a:t> SNOMED CT</a:t>
            </a:r>
            <a:endParaRPr lang="en-GB" dirty="0"/>
          </a:p>
        </p:txBody>
      </p:sp>
      <p:sp>
        <p:nvSpPr>
          <p:cNvPr id="5" name="Rechteck 4"/>
          <p:cNvSpPr/>
          <p:nvPr/>
        </p:nvSpPr>
        <p:spPr>
          <a:xfrm>
            <a:off x="0" y="1152945"/>
            <a:ext cx="9144000" cy="5805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lussdiagramm: Dokument 3"/>
          <p:cNvSpPr/>
          <p:nvPr/>
        </p:nvSpPr>
        <p:spPr>
          <a:xfrm>
            <a:off x="3815916" y="3603695"/>
            <a:ext cx="1512168" cy="903765"/>
          </a:xfrm>
          <a:prstGeom prst="flowChartDocumen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GB" dirty="0">
                <a:solidFill>
                  <a:schemeClr val="tx1"/>
                </a:solidFill>
              </a:rPr>
              <a:t>SNOMED CT</a:t>
            </a:r>
          </a:p>
        </p:txBody>
      </p:sp>
      <p:sp>
        <p:nvSpPr>
          <p:cNvPr id="6" name="Flussdiagramm: Prozess 5"/>
          <p:cNvSpPr/>
          <p:nvPr/>
        </p:nvSpPr>
        <p:spPr>
          <a:xfrm>
            <a:off x="755576" y="1484784"/>
            <a:ext cx="1656184" cy="86409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Huge clinical reference terminology</a:t>
            </a:r>
            <a:endParaRPr lang="en-GB" dirty="0"/>
          </a:p>
        </p:txBody>
      </p:sp>
      <p:sp>
        <p:nvSpPr>
          <p:cNvPr id="7" name="Flussdiagramm: Prozess 6"/>
          <p:cNvSpPr/>
          <p:nvPr/>
        </p:nvSpPr>
        <p:spPr>
          <a:xfrm>
            <a:off x="6228184" y="1628800"/>
            <a:ext cx="1656184" cy="86409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~300,000 "concepts"</a:t>
            </a:r>
            <a:endParaRPr lang="en-GB" dirty="0"/>
          </a:p>
        </p:txBody>
      </p:sp>
      <p:sp>
        <p:nvSpPr>
          <p:cNvPr id="8" name="Flussdiagramm: Prozess 7"/>
          <p:cNvSpPr/>
          <p:nvPr/>
        </p:nvSpPr>
        <p:spPr>
          <a:xfrm>
            <a:off x="6713537" y="3212976"/>
            <a:ext cx="1978696" cy="10801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preferred terms and synonyms in several languages</a:t>
            </a:r>
            <a:endParaRPr lang="en-GB" dirty="0"/>
          </a:p>
        </p:txBody>
      </p:sp>
      <p:sp>
        <p:nvSpPr>
          <p:cNvPr id="9" name="Flussdiagramm: Prozess 8"/>
          <p:cNvSpPr/>
          <p:nvPr/>
        </p:nvSpPr>
        <p:spPr>
          <a:xfrm>
            <a:off x="3349388" y="1152945"/>
            <a:ext cx="1978696" cy="10801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eHealth standard, maintained by transnational SDO</a:t>
            </a:r>
            <a:endParaRPr lang="en-GB" dirty="0"/>
          </a:p>
        </p:txBody>
      </p:sp>
      <p:sp>
        <p:nvSpPr>
          <p:cNvPr id="10" name="Flussdiagramm: Prozess 9"/>
          <p:cNvSpPr/>
          <p:nvPr/>
        </p:nvSpPr>
        <p:spPr>
          <a:xfrm>
            <a:off x="5652120" y="4869159"/>
            <a:ext cx="2448272" cy="148396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covers disorders, procedures, body parts, substances, devices, organisms, qualities…</a:t>
            </a:r>
            <a:endParaRPr lang="en-GB" dirty="0"/>
          </a:p>
        </p:txBody>
      </p:sp>
      <p:sp>
        <p:nvSpPr>
          <p:cNvPr id="11" name="Flussdiagramm: Prozess 10"/>
          <p:cNvSpPr/>
          <p:nvPr/>
        </p:nvSpPr>
        <p:spPr>
          <a:xfrm>
            <a:off x="3491880" y="5301208"/>
            <a:ext cx="1366628" cy="8851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multiple</a:t>
            </a:r>
          </a:p>
          <a:p>
            <a:pPr algn="ctr"/>
            <a:r>
              <a:rPr lang="en-GB" dirty="0" smtClean="0"/>
              <a:t>hierarchies</a:t>
            </a:r>
            <a:endParaRPr lang="en-GB" dirty="0"/>
          </a:p>
        </p:txBody>
      </p:sp>
      <p:sp>
        <p:nvSpPr>
          <p:cNvPr id="12" name="Flussdiagramm: Prozess 11"/>
          <p:cNvSpPr/>
          <p:nvPr/>
        </p:nvSpPr>
        <p:spPr>
          <a:xfrm>
            <a:off x="755576" y="5013176"/>
            <a:ext cx="1800200" cy="11732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(quasi-) ontological</a:t>
            </a:r>
          </a:p>
          <a:p>
            <a:pPr algn="ctr"/>
            <a:r>
              <a:rPr lang="en-GB" dirty="0" smtClean="0"/>
              <a:t>definitional and qualifying axioms</a:t>
            </a:r>
            <a:endParaRPr lang="en-GB" dirty="0"/>
          </a:p>
        </p:txBody>
      </p:sp>
      <p:sp>
        <p:nvSpPr>
          <p:cNvPr id="13" name="Flussdiagramm: Prozess 12"/>
          <p:cNvSpPr/>
          <p:nvPr/>
        </p:nvSpPr>
        <p:spPr>
          <a:xfrm>
            <a:off x="251520" y="3017088"/>
            <a:ext cx="1800200" cy="11732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representable as OWL </a:t>
            </a:r>
            <a:r>
              <a:rPr lang="en-GB" dirty="0" smtClean="0"/>
              <a:t>EL </a:t>
            </a:r>
            <a:endParaRPr lang="en-GB" dirty="0" smtClean="0"/>
          </a:p>
        </p:txBody>
      </p:sp>
    </p:spTree>
    <p:extLst>
      <p:ext uri="{BB962C8B-B14F-4D97-AF65-F5344CB8AC3E}">
        <p14:creationId xmlns:p14="http://schemas.microsoft.com/office/powerpoint/2010/main" val="676715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Annotation: Sources </a:t>
            </a:r>
            <a:r>
              <a:rPr lang="en-GB" dirty="0" smtClean="0"/>
              <a:t>of complexity</a:t>
            </a:r>
            <a:endParaRPr lang="en-GB" dirty="0"/>
          </a:p>
        </p:txBody>
      </p:sp>
      <p:sp>
        <p:nvSpPr>
          <p:cNvPr id="5" name="Flussdiagramm: Dokument 4"/>
          <p:cNvSpPr/>
          <p:nvPr/>
        </p:nvSpPr>
        <p:spPr>
          <a:xfrm>
            <a:off x="467544" y="1412776"/>
            <a:ext cx="1512168" cy="903765"/>
          </a:xfrm>
          <a:prstGeom prst="flowChartDocumen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GB" sz="600" dirty="0" smtClean="0">
                <a:solidFill>
                  <a:schemeClr val="tx1">
                    <a:lumMod val="65000"/>
                    <a:lumOff val="35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a:t>
            </a:r>
            <a:endParaRPr lang="en-GB" sz="600" dirty="0">
              <a:solidFill>
                <a:schemeClr val="tx1">
                  <a:lumMod val="65000"/>
                  <a:lumOff val="35000"/>
                </a:schemeClr>
              </a:solidFill>
            </a:endParaRPr>
          </a:p>
        </p:txBody>
      </p:sp>
      <p:sp>
        <p:nvSpPr>
          <p:cNvPr id="6" name="Flussdiagramm: Dokument 5"/>
          <p:cNvSpPr/>
          <p:nvPr/>
        </p:nvSpPr>
        <p:spPr>
          <a:xfrm>
            <a:off x="6588224" y="1412776"/>
            <a:ext cx="1512168" cy="903765"/>
          </a:xfrm>
          <a:prstGeom prst="flowChartDocumen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GB" dirty="0" smtClean="0">
                <a:solidFill>
                  <a:schemeClr val="tx1">
                    <a:lumMod val="65000"/>
                    <a:lumOff val="35000"/>
                  </a:schemeClr>
                </a:solidFill>
              </a:rPr>
              <a:t>SNOMED CT</a:t>
            </a:r>
            <a:endParaRPr lang="en-GB" sz="600" dirty="0">
              <a:solidFill>
                <a:schemeClr val="tx1">
                  <a:lumMod val="65000"/>
                  <a:lumOff val="35000"/>
                </a:schemeClr>
              </a:solidFill>
            </a:endParaRPr>
          </a:p>
        </p:txBody>
      </p:sp>
      <p:sp>
        <p:nvSpPr>
          <p:cNvPr id="7" name="Rechteck 6"/>
          <p:cNvSpPr/>
          <p:nvPr/>
        </p:nvSpPr>
        <p:spPr>
          <a:xfrm>
            <a:off x="467544" y="2388549"/>
            <a:ext cx="3528392" cy="1477328"/>
          </a:xfrm>
          <a:prstGeom prst="rect">
            <a:avLst/>
          </a:prstGeom>
        </p:spPr>
        <p:txBody>
          <a:bodyPr wrap="square">
            <a:spAutoFit/>
          </a:bodyPr>
          <a:lstStyle/>
          <a:p>
            <a:r>
              <a:rPr lang="en-GB" b="1" dirty="0" smtClean="0"/>
              <a:t>Clinical narrative </a:t>
            </a:r>
            <a:r>
              <a:rPr lang="en-GB" dirty="0" smtClean="0"/>
              <a:t>  </a:t>
            </a:r>
          </a:p>
          <a:p>
            <a:pPr marL="285750" indent="-285750">
              <a:buFontTx/>
              <a:buChar char="-"/>
            </a:pPr>
            <a:r>
              <a:rPr lang="en-GB" dirty="0" smtClean="0"/>
              <a:t>sequence of Tokens </a:t>
            </a:r>
          </a:p>
          <a:p>
            <a:pPr marL="285750" indent="-285750">
              <a:buFontTx/>
              <a:buChar char="-"/>
            </a:pPr>
            <a:r>
              <a:rPr lang="en-GB" dirty="0" smtClean="0"/>
              <a:t>syntactic structures</a:t>
            </a:r>
            <a:endParaRPr lang="en-GB" dirty="0"/>
          </a:p>
          <a:p>
            <a:pPr marL="285750" indent="-285750">
              <a:buFontTx/>
              <a:buChar char="-"/>
            </a:pPr>
            <a:r>
              <a:rPr lang="en-GB" dirty="0" smtClean="0"/>
              <a:t>relations at various levels</a:t>
            </a:r>
          </a:p>
          <a:p>
            <a:pPr marL="285750" indent="-285750">
              <a:buFontTx/>
              <a:buChar char="-"/>
            </a:pPr>
            <a:endParaRPr lang="en-GB" dirty="0" smtClean="0"/>
          </a:p>
        </p:txBody>
      </p:sp>
      <p:sp>
        <p:nvSpPr>
          <p:cNvPr id="8" name="Rechteck 7"/>
          <p:cNvSpPr/>
          <p:nvPr/>
        </p:nvSpPr>
        <p:spPr>
          <a:xfrm>
            <a:off x="7007221" y="2388549"/>
            <a:ext cx="1957267" cy="1477328"/>
          </a:xfrm>
          <a:prstGeom prst="rect">
            <a:avLst/>
          </a:prstGeom>
        </p:spPr>
        <p:txBody>
          <a:bodyPr wrap="none">
            <a:spAutoFit/>
          </a:bodyPr>
          <a:lstStyle/>
          <a:p>
            <a:r>
              <a:rPr lang="en-GB" b="1" dirty="0" smtClean="0"/>
              <a:t>Terminology</a:t>
            </a:r>
          </a:p>
          <a:p>
            <a:pPr marL="285750" indent="-285750">
              <a:buFontTx/>
              <a:buChar char="-"/>
            </a:pPr>
            <a:r>
              <a:rPr lang="en-GB" dirty="0" smtClean="0"/>
              <a:t>preferred terms</a:t>
            </a:r>
          </a:p>
          <a:p>
            <a:pPr marL="285750" indent="-285750">
              <a:buFontTx/>
              <a:buChar char="-"/>
            </a:pPr>
            <a:r>
              <a:rPr lang="en-GB" dirty="0" smtClean="0"/>
              <a:t>synonyms</a:t>
            </a:r>
          </a:p>
          <a:p>
            <a:pPr marL="285750" indent="-285750">
              <a:buFontTx/>
              <a:buChar char="-"/>
            </a:pPr>
            <a:r>
              <a:rPr lang="en-GB" dirty="0" smtClean="0"/>
              <a:t>definitions</a:t>
            </a:r>
            <a:endParaRPr lang="en-GB" dirty="0"/>
          </a:p>
          <a:p>
            <a:pPr marL="285750" indent="-285750">
              <a:buFontTx/>
              <a:buChar char="-"/>
            </a:pPr>
            <a:endParaRPr lang="en-GB" dirty="0"/>
          </a:p>
        </p:txBody>
      </p:sp>
      <p:sp>
        <p:nvSpPr>
          <p:cNvPr id="9" name="Rechteck 8"/>
          <p:cNvSpPr/>
          <p:nvPr/>
        </p:nvSpPr>
        <p:spPr>
          <a:xfrm>
            <a:off x="4761034" y="2393510"/>
            <a:ext cx="2287999" cy="1477328"/>
          </a:xfrm>
          <a:prstGeom prst="rect">
            <a:avLst/>
          </a:prstGeom>
        </p:spPr>
        <p:txBody>
          <a:bodyPr wrap="none">
            <a:spAutoFit/>
          </a:bodyPr>
          <a:lstStyle/>
          <a:p>
            <a:r>
              <a:rPr lang="en-GB" b="1" dirty="0" smtClean="0"/>
              <a:t>Ontology</a:t>
            </a:r>
          </a:p>
          <a:p>
            <a:pPr marL="285750" indent="-285750">
              <a:buFontTx/>
              <a:buChar char="-"/>
            </a:pPr>
            <a:r>
              <a:rPr lang="en-GB" dirty="0" smtClean="0"/>
              <a:t>entities, codes</a:t>
            </a:r>
          </a:p>
          <a:p>
            <a:pPr marL="285750" indent="-285750">
              <a:buFontTx/>
              <a:buChar char="-"/>
            </a:pPr>
            <a:r>
              <a:rPr lang="en-GB" dirty="0" smtClean="0"/>
              <a:t>relations</a:t>
            </a:r>
          </a:p>
          <a:p>
            <a:pPr marL="285750" indent="-285750">
              <a:buFontTx/>
              <a:buChar char="-"/>
            </a:pPr>
            <a:r>
              <a:rPr lang="en-GB" dirty="0" smtClean="0"/>
              <a:t>logical constructors</a:t>
            </a:r>
          </a:p>
          <a:p>
            <a:pPr marL="285750" indent="-285750">
              <a:buFontTx/>
              <a:buChar char="-"/>
            </a:pPr>
            <a:r>
              <a:rPr lang="en-GB" dirty="0" smtClean="0"/>
              <a:t>axioms</a:t>
            </a:r>
          </a:p>
        </p:txBody>
      </p:sp>
      <p:sp>
        <p:nvSpPr>
          <p:cNvPr id="12" name="Flussdiagramm: Prozess 11"/>
          <p:cNvSpPr/>
          <p:nvPr/>
        </p:nvSpPr>
        <p:spPr>
          <a:xfrm>
            <a:off x="323528" y="4324350"/>
            <a:ext cx="3591247" cy="22009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smtClean="0"/>
              <a:t>Compactness</a:t>
            </a:r>
          </a:p>
          <a:p>
            <a:pPr marL="285750" indent="-285750">
              <a:buFont typeface="Arial" panose="020B0604020202020204" pitchFamily="34" charset="0"/>
              <a:buChar char="•"/>
            </a:pPr>
            <a:r>
              <a:rPr lang="en-GB" dirty="0" err="1" smtClean="0"/>
              <a:t>Agrammaticality</a:t>
            </a:r>
            <a:endParaRPr lang="en-GB" dirty="0" smtClean="0"/>
          </a:p>
          <a:p>
            <a:pPr marL="285750" indent="-285750">
              <a:buFont typeface="Arial" panose="020B0604020202020204" pitchFamily="34" charset="0"/>
              <a:buChar char="•"/>
            </a:pPr>
            <a:r>
              <a:rPr lang="en-GB" dirty="0" smtClean="0"/>
              <a:t>Short forms</a:t>
            </a:r>
            <a:endParaRPr lang="en-GB" dirty="0" smtClean="0"/>
          </a:p>
          <a:p>
            <a:pPr marL="285750" indent="-285750">
              <a:buFont typeface="Arial" panose="020B0604020202020204" pitchFamily="34" charset="0"/>
              <a:buChar char="•"/>
            </a:pPr>
            <a:r>
              <a:rPr lang="en-GB" dirty="0" smtClean="0"/>
              <a:t>Implicit </a:t>
            </a:r>
            <a:r>
              <a:rPr lang="en-GB" dirty="0" smtClean="0"/>
              <a:t>contexts</a:t>
            </a:r>
            <a:endParaRPr lang="en-GB" dirty="0" smtClean="0"/>
          </a:p>
          <a:p>
            <a:endParaRPr lang="en-GB" sz="1100" dirty="0" smtClean="0"/>
          </a:p>
          <a:p>
            <a:r>
              <a:rPr lang="en-GB" dirty="0" smtClean="0"/>
              <a:t>best text span </a:t>
            </a:r>
            <a:r>
              <a:rPr lang="en-GB" dirty="0" smtClean="0"/>
              <a:t>to </a:t>
            </a:r>
            <a:r>
              <a:rPr lang="en-GB" dirty="0" smtClean="0"/>
              <a:t>annotate?</a:t>
            </a:r>
          </a:p>
          <a:p>
            <a:r>
              <a:rPr lang="en-GB" dirty="0" smtClean="0"/>
              <a:t>Naïve or analytic annotation?</a:t>
            </a:r>
          </a:p>
        </p:txBody>
      </p:sp>
      <p:sp>
        <p:nvSpPr>
          <p:cNvPr id="13" name="Flussdiagramm: Prozess 12"/>
          <p:cNvSpPr/>
          <p:nvPr/>
        </p:nvSpPr>
        <p:spPr>
          <a:xfrm>
            <a:off x="5207021" y="4287143"/>
            <a:ext cx="3600400" cy="22198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smtClean="0"/>
              <a:t>Ill-defined concepts</a:t>
            </a:r>
          </a:p>
          <a:p>
            <a:pPr marL="285750" indent="-285750">
              <a:buFont typeface="Arial" panose="020B0604020202020204" pitchFamily="34" charset="0"/>
              <a:buChar char="•"/>
            </a:pPr>
            <a:r>
              <a:rPr lang="en-GB" dirty="0" smtClean="0"/>
              <a:t>Similar concepts</a:t>
            </a:r>
          </a:p>
          <a:p>
            <a:pPr marL="285750" indent="-285750">
              <a:buFont typeface="Arial" panose="020B0604020202020204" pitchFamily="34" charset="0"/>
              <a:buChar char="•"/>
            </a:pPr>
            <a:r>
              <a:rPr lang="en-GB" dirty="0" smtClean="0"/>
              <a:t>Pre-coordination vs. post-coordination</a:t>
            </a:r>
          </a:p>
          <a:p>
            <a:pPr marL="285750" indent="-285750">
              <a:buFont typeface="Arial" panose="020B0604020202020204" pitchFamily="34" charset="0"/>
              <a:buChar char="•"/>
            </a:pPr>
            <a:endParaRPr lang="en-GB" dirty="0"/>
          </a:p>
          <a:p>
            <a:r>
              <a:rPr lang="en-GB" dirty="0" smtClean="0"/>
              <a:t>Complex annotations (&gt; 1 concept)</a:t>
            </a:r>
          </a:p>
          <a:p>
            <a:r>
              <a:rPr lang="en-GB" dirty="0" smtClean="0"/>
              <a:t>Degree of formality?</a:t>
            </a:r>
            <a:br>
              <a:rPr lang="en-GB" dirty="0" smtClean="0"/>
            </a:b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p:txBody>
      </p:sp>
      <p:sp>
        <p:nvSpPr>
          <p:cNvPr id="4" name="Textfeld 3"/>
          <p:cNvSpPr txBox="1"/>
          <p:nvPr/>
        </p:nvSpPr>
        <p:spPr>
          <a:xfrm>
            <a:off x="3791785" y="1616215"/>
            <a:ext cx="949299" cy="584775"/>
          </a:xfrm>
          <a:prstGeom prst="rect">
            <a:avLst/>
          </a:prstGeom>
          <a:noFill/>
        </p:spPr>
        <p:txBody>
          <a:bodyPr wrap="none" rtlCol="0">
            <a:spAutoFit/>
          </a:bodyPr>
          <a:lstStyle/>
          <a:p>
            <a:r>
              <a:rPr lang="en-GB" sz="3200" dirty="0" smtClean="0"/>
              <a:t>Map</a:t>
            </a:r>
            <a:endParaRPr lang="en-GB" sz="3200" dirty="0"/>
          </a:p>
        </p:txBody>
      </p:sp>
      <p:cxnSp>
        <p:nvCxnSpPr>
          <p:cNvPr id="11" name="Gerade Verbindung mit Pfeil 10"/>
          <p:cNvCxnSpPr>
            <a:stCxn id="4" idx="1"/>
          </p:cNvCxnSpPr>
          <p:nvPr/>
        </p:nvCxnSpPr>
        <p:spPr>
          <a:xfrm flipH="1">
            <a:off x="3032556" y="1908603"/>
            <a:ext cx="759229" cy="39535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stCxn id="4" idx="3"/>
          </p:cNvCxnSpPr>
          <p:nvPr/>
        </p:nvCxnSpPr>
        <p:spPr>
          <a:xfrm>
            <a:off x="4741084" y="1908603"/>
            <a:ext cx="760164" cy="38194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863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Examples</a:t>
            </a:r>
            <a:endParaRPr lang="en-GB" dirty="0"/>
          </a:p>
        </p:txBody>
      </p:sp>
      <p:sp>
        <p:nvSpPr>
          <p:cNvPr id="2" name="Textfeld 1"/>
          <p:cNvSpPr txBox="1"/>
          <p:nvPr/>
        </p:nvSpPr>
        <p:spPr>
          <a:xfrm>
            <a:off x="409252" y="1844824"/>
            <a:ext cx="2722587" cy="1015663"/>
          </a:xfrm>
          <a:prstGeom prst="rect">
            <a:avLst/>
          </a:prstGeom>
          <a:solidFill>
            <a:schemeClr val="bg1">
              <a:lumMod val="95000"/>
            </a:schemeClr>
          </a:solidFill>
        </p:spPr>
        <p:txBody>
          <a:bodyPr wrap="square" rtlCol="0">
            <a:spAutoFit/>
          </a:bodyPr>
          <a:lstStyle/>
          <a:p>
            <a:pPr>
              <a:lnSpc>
                <a:spcPct val="150000"/>
              </a:lnSpc>
            </a:pPr>
            <a:r>
              <a:rPr lang="en-GB" sz="2000" dirty="0" smtClean="0"/>
              <a:t>"… the duodenum . </a:t>
            </a:r>
          </a:p>
          <a:p>
            <a:pPr>
              <a:lnSpc>
                <a:spcPct val="150000"/>
              </a:lnSpc>
            </a:pPr>
            <a:r>
              <a:rPr lang="en-GB" sz="2000" dirty="0" smtClean="0"/>
              <a:t>The mucosa is…"</a:t>
            </a:r>
            <a:endParaRPr lang="en-GB" sz="2000" dirty="0"/>
          </a:p>
        </p:txBody>
      </p:sp>
      <p:sp>
        <p:nvSpPr>
          <p:cNvPr id="4" name="Flussdiagramm: Prozess 3"/>
          <p:cNvSpPr/>
          <p:nvPr/>
        </p:nvSpPr>
        <p:spPr>
          <a:xfrm>
            <a:off x="1209699" y="1988840"/>
            <a:ext cx="1149103" cy="369332"/>
          </a:xfrm>
          <a:prstGeom prst="flowChart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ussdiagramm: Prozess 13"/>
          <p:cNvSpPr/>
          <p:nvPr/>
        </p:nvSpPr>
        <p:spPr>
          <a:xfrm>
            <a:off x="899592" y="2429385"/>
            <a:ext cx="864096" cy="36933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p:nvSpPr>
        <p:spPr>
          <a:xfrm>
            <a:off x="3635898" y="2141016"/>
            <a:ext cx="5112566" cy="369332"/>
          </a:xfrm>
          <a:prstGeom prst="rect">
            <a:avLst/>
          </a:prstGeom>
          <a:solidFill>
            <a:schemeClr val="bg1">
              <a:lumMod val="85000"/>
            </a:schemeClr>
          </a:solidFill>
        </p:spPr>
        <p:txBody>
          <a:bodyPr wrap="square">
            <a:spAutoFit/>
          </a:bodyPr>
          <a:lstStyle/>
          <a:p>
            <a:r>
              <a:rPr lang="en-GB" dirty="0" smtClean="0"/>
              <a:t>'</a:t>
            </a:r>
            <a:r>
              <a:rPr lang="en-GB" i="1" dirty="0" smtClean="0"/>
              <a:t>Mucous </a:t>
            </a:r>
            <a:r>
              <a:rPr lang="en-GB" i="1" dirty="0"/>
              <a:t>membrane </a:t>
            </a:r>
            <a:r>
              <a:rPr lang="en-GB" i="1" dirty="0" smtClean="0"/>
              <a:t>structure </a:t>
            </a:r>
            <a:r>
              <a:rPr lang="en-GB" i="1" dirty="0"/>
              <a:t>(body structure)</a:t>
            </a:r>
            <a:r>
              <a:rPr lang="en-GB" dirty="0" smtClean="0"/>
              <a:t>'</a:t>
            </a:r>
            <a:endParaRPr lang="en-GB" dirty="0"/>
          </a:p>
        </p:txBody>
      </p:sp>
      <p:sp>
        <p:nvSpPr>
          <p:cNvPr id="15" name="Rechteck 14"/>
          <p:cNvSpPr/>
          <p:nvPr/>
        </p:nvSpPr>
        <p:spPr>
          <a:xfrm>
            <a:off x="3635897" y="2555612"/>
            <a:ext cx="5112567" cy="646331"/>
          </a:xfrm>
          <a:prstGeom prst="rect">
            <a:avLst/>
          </a:prstGeom>
          <a:solidFill>
            <a:schemeClr val="bg1">
              <a:lumMod val="85000"/>
            </a:schemeClr>
          </a:solidFill>
        </p:spPr>
        <p:txBody>
          <a:bodyPr wrap="square">
            <a:spAutoFit/>
          </a:bodyPr>
          <a:lstStyle/>
          <a:p>
            <a:r>
              <a:rPr lang="en-GB" dirty="0" smtClean="0"/>
              <a:t>'</a:t>
            </a:r>
            <a:r>
              <a:rPr lang="en-GB" i="1" dirty="0" smtClean="0"/>
              <a:t>Duodenal mucous membrane structure </a:t>
            </a:r>
            <a:br>
              <a:rPr lang="en-GB" i="1" dirty="0" smtClean="0"/>
            </a:br>
            <a:r>
              <a:rPr lang="en-GB" i="1" dirty="0" smtClean="0"/>
              <a:t> (</a:t>
            </a:r>
            <a:r>
              <a:rPr lang="en-GB" i="1" dirty="0"/>
              <a:t>body </a:t>
            </a:r>
            <a:r>
              <a:rPr lang="en-GB" i="1" dirty="0" smtClean="0"/>
              <a:t> structure</a:t>
            </a:r>
            <a:r>
              <a:rPr lang="en-GB" i="1" dirty="0"/>
              <a:t>)</a:t>
            </a:r>
            <a:r>
              <a:rPr lang="en-GB" dirty="0" smtClean="0"/>
              <a:t>'</a:t>
            </a:r>
            <a:endParaRPr lang="en-GB" dirty="0"/>
          </a:p>
        </p:txBody>
      </p:sp>
      <p:sp>
        <p:nvSpPr>
          <p:cNvPr id="17" name="Rechteck 16"/>
          <p:cNvSpPr/>
          <p:nvPr/>
        </p:nvSpPr>
        <p:spPr>
          <a:xfrm>
            <a:off x="3635897" y="1726420"/>
            <a:ext cx="5112567" cy="369332"/>
          </a:xfrm>
          <a:prstGeom prst="rect">
            <a:avLst/>
          </a:prstGeom>
          <a:solidFill>
            <a:schemeClr val="bg1">
              <a:lumMod val="85000"/>
            </a:schemeClr>
          </a:solidFill>
        </p:spPr>
        <p:txBody>
          <a:bodyPr wrap="square">
            <a:spAutoFit/>
          </a:bodyPr>
          <a:lstStyle/>
          <a:p>
            <a:r>
              <a:rPr lang="en-GB" dirty="0" smtClean="0"/>
              <a:t>'</a:t>
            </a:r>
            <a:r>
              <a:rPr lang="en-GB" i="1" dirty="0" smtClean="0"/>
              <a:t>Duodenal structure (body structure)</a:t>
            </a:r>
            <a:r>
              <a:rPr lang="en-GB" dirty="0" smtClean="0"/>
              <a:t>'  </a:t>
            </a:r>
            <a:endParaRPr lang="en-GB" dirty="0"/>
          </a:p>
        </p:txBody>
      </p:sp>
      <p:cxnSp>
        <p:nvCxnSpPr>
          <p:cNvPr id="22" name="Gerade Verbindung mit Pfeil 21"/>
          <p:cNvCxnSpPr>
            <a:stCxn id="4" idx="3"/>
            <a:endCxn id="17" idx="1"/>
          </p:cNvCxnSpPr>
          <p:nvPr/>
        </p:nvCxnSpPr>
        <p:spPr>
          <a:xfrm flipV="1">
            <a:off x="2358802" y="1911086"/>
            <a:ext cx="1277095" cy="262420"/>
          </a:xfrm>
          <a:prstGeom prst="straightConnector1">
            <a:avLst/>
          </a:pr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4" name="Gerade Verbindung mit Pfeil 23"/>
          <p:cNvCxnSpPr/>
          <p:nvPr/>
        </p:nvCxnSpPr>
        <p:spPr>
          <a:xfrm flipV="1">
            <a:off x="1763688" y="2304716"/>
            <a:ext cx="1872209" cy="173142"/>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Gerade Verbindung mit Pfeil 25"/>
          <p:cNvCxnSpPr>
            <a:endCxn id="15" idx="1"/>
          </p:cNvCxnSpPr>
          <p:nvPr/>
        </p:nvCxnSpPr>
        <p:spPr>
          <a:xfrm>
            <a:off x="1763688" y="2754704"/>
            <a:ext cx="1872209" cy="124074"/>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8" name="Textfeld 27"/>
          <p:cNvSpPr txBox="1"/>
          <p:nvPr/>
        </p:nvSpPr>
        <p:spPr>
          <a:xfrm>
            <a:off x="3275856" y="2276872"/>
            <a:ext cx="327334" cy="461665"/>
          </a:xfrm>
          <a:prstGeom prst="rect">
            <a:avLst/>
          </a:prstGeom>
          <a:noFill/>
        </p:spPr>
        <p:txBody>
          <a:bodyPr wrap="none" rtlCol="0">
            <a:spAutoFit/>
          </a:bodyPr>
          <a:lstStyle/>
          <a:p>
            <a:r>
              <a:rPr lang="en-GB" sz="2400" dirty="0" smtClean="0">
                <a:solidFill>
                  <a:srgbClr val="FF0000"/>
                </a:solidFill>
              </a:rPr>
              <a:t>?</a:t>
            </a:r>
            <a:endParaRPr lang="en-GB" dirty="0">
              <a:solidFill>
                <a:srgbClr val="FF0000"/>
              </a:solidFill>
            </a:endParaRPr>
          </a:p>
        </p:txBody>
      </p:sp>
      <p:sp>
        <p:nvSpPr>
          <p:cNvPr id="29" name="Rechteck 28"/>
          <p:cNvSpPr/>
          <p:nvPr/>
        </p:nvSpPr>
        <p:spPr>
          <a:xfrm>
            <a:off x="400869" y="3505013"/>
            <a:ext cx="2730970" cy="1015663"/>
          </a:xfrm>
          <a:prstGeom prst="rect">
            <a:avLst/>
          </a:prstGeom>
          <a:solidFill>
            <a:schemeClr val="bg1">
              <a:lumMod val="95000"/>
            </a:schemeClr>
          </a:solidFill>
        </p:spPr>
        <p:txBody>
          <a:bodyPr wrap="square">
            <a:spAutoFit/>
          </a:bodyPr>
          <a:lstStyle/>
          <a:p>
            <a:pPr>
              <a:lnSpc>
                <a:spcPct val="150000"/>
              </a:lnSpc>
            </a:pPr>
            <a:r>
              <a:rPr lang="en-GB" sz="2000" dirty="0" smtClean="0"/>
              <a:t>"…</a:t>
            </a:r>
            <a:r>
              <a:rPr lang="en-GB" sz="2000" dirty="0" err="1" smtClean="0"/>
              <a:t>Hemorrhagic</a:t>
            </a:r>
            <a:r>
              <a:rPr lang="en-GB" sz="2000" dirty="0" smtClean="0"/>
              <a:t> </a:t>
            </a:r>
            <a:r>
              <a:rPr lang="en-GB" sz="2000" dirty="0" smtClean="0"/>
              <a:t>shock </a:t>
            </a:r>
            <a:br>
              <a:rPr lang="en-GB" sz="2000" dirty="0" smtClean="0"/>
            </a:br>
            <a:r>
              <a:rPr lang="en-GB" sz="2000" dirty="0" smtClean="0"/>
              <a:t>after  RTA … </a:t>
            </a:r>
            <a:r>
              <a:rPr lang="en-GB" sz="2000" dirty="0" smtClean="0"/>
              <a:t>"</a:t>
            </a:r>
            <a:endParaRPr lang="en-GB" sz="2000" dirty="0"/>
          </a:p>
        </p:txBody>
      </p:sp>
      <p:sp>
        <p:nvSpPr>
          <p:cNvPr id="30" name="Rechteck 29"/>
          <p:cNvSpPr/>
          <p:nvPr/>
        </p:nvSpPr>
        <p:spPr>
          <a:xfrm>
            <a:off x="3635896" y="3491716"/>
            <a:ext cx="5112567" cy="369332"/>
          </a:xfrm>
          <a:prstGeom prst="rect">
            <a:avLst/>
          </a:prstGeom>
          <a:solidFill>
            <a:schemeClr val="bg1">
              <a:lumMod val="85000"/>
            </a:schemeClr>
          </a:solidFill>
        </p:spPr>
        <p:txBody>
          <a:bodyPr wrap="square">
            <a:spAutoFit/>
          </a:bodyPr>
          <a:lstStyle/>
          <a:p>
            <a:r>
              <a:rPr lang="en-GB" dirty="0" smtClean="0"/>
              <a:t>'</a:t>
            </a:r>
            <a:r>
              <a:rPr lang="en-GB" i="1" dirty="0"/>
              <a:t>Traffic accident on public road (event)</a:t>
            </a:r>
            <a:r>
              <a:rPr lang="en-GB" dirty="0" smtClean="0"/>
              <a:t>'</a:t>
            </a:r>
            <a:endParaRPr lang="en-GB" dirty="0"/>
          </a:p>
        </p:txBody>
      </p:sp>
      <p:sp>
        <p:nvSpPr>
          <p:cNvPr id="31" name="Rechteck 30"/>
          <p:cNvSpPr/>
          <p:nvPr/>
        </p:nvSpPr>
        <p:spPr>
          <a:xfrm>
            <a:off x="3621099" y="3966678"/>
            <a:ext cx="5112567" cy="646331"/>
          </a:xfrm>
          <a:prstGeom prst="rect">
            <a:avLst/>
          </a:prstGeom>
          <a:solidFill>
            <a:schemeClr val="bg1">
              <a:lumMod val="85000"/>
            </a:schemeClr>
          </a:solidFill>
        </p:spPr>
        <p:txBody>
          <a:bodyPr wrap="square">
            <a:spAutoFit/>
          </a:bodyPr>
          <a:lstStyle/>
          <a:p>
            <a:r>
              <a:rPr lang="en-GB" dirty="0" smtClean="0"/>
              <a:t>'</a:t>
            </a:r>
            <a:r>
              <a:rPr lang="en-GB" i="1" dirty="0" smtClean="0"/>
              <a:t>Traffic accident on public road (event)</a:t>
            </a:r>
            <a:r>
              <a:rPr lang="en-GB" dirty="0" smtClean="0"/>
              <a:t>', </a:t>
            </a:r>
            <a:br>
              <a:rPr lang="en-GB" dirty="0" smtClean="0"/>
            </a:br>
            <a:r>
              <a:rPr lang="en-GB" dirty="0" smtClean="0"/>
              <a:t>'</a:t>
            </a:r>
            <a:r>
              <a:rPr lang="en-GB" i="1" dirty="0" smtClean="0"/>
              <a:t>Renal tubular acidosis </a:t>
            </a:r>
            <a:r>
              <a:rPr lang="en-GB" i="1" dirty="0"/>
              <a:t>(disorder)</a:t>
            </a:r>
            <a:r>
              <a:rPr lang="en-GB" dirty="0" smtClean="0"/>
              <a:t>'</a:t>
            </a:r>
            <a:endParaRPr lang="en-GB" dirty="0"/>
          </a:p>
        </p:txBody>
      </p:sp>
      <p:sp>
        <p:nvSpPr>
          <p:cNvPr id="32" name="Flussdiagramm: Prozess 31"/>
          <p:cNvSpPr/>
          <p:nvPr/>
        </p:nvSpPr>
        <p:spPr>
          <a:xfrm>
            <a:off x="1043608" y="4077072"/>
            <a:ext cx="475481" cy="36933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hteck 32"/>
          <p:cNvSpPr/>
          <p:nvPr/>
        </p:nvSpPr>
        <p:spPr>
          <a:xfrm>
            <a:off x="3641204" y="4690407"/>
            <a:ext cx="5112567" cy="646331"/>
          </a:xfrm>
          <a:prstGeom prst="rect">
            <a:avLst/>
          </a:prstGeom>
          <a:solidFill>
            <a:schemeClr val="bg1">
              <a:lumMod val="85000"/>
            </a:schemeClr>
          </a:solidFill>
        </p:spPr>
        <p:txBody>
          <a:bodyPr wrap="square">
            <a:spAutoFit/>
          </a:bodyPr>
          <a:lstStyle/>
          <a:p>
            <a:r>
              <a:rPr lang="en-GB" dirty="0" smtClean="0"/>
              <a:t>'</a:t>
            </a:r>
            <a:r>
              <a:rPr lang="en-GB" i="1" dirty="0" smtClean="0"/>
              <a:t>Traffic accident on public road </a:t>
            </a:r>
            <a:r>
              <a:rPr lang="en-GB" i="1" dirty="0"/>
              <a:t>(event)</a:t>
            </a:r>
            <a:r>
              <a:rPr lang="en-GB" dirty="0" smtClean="0"/>
              <a:t>' or </a:t>
            </a:r>
            <a:br>
              <a:rPr lang="en-GB" dirty="0" smtClean="0"/>
            </a:br>
            <a:r>
              <a:rPr lang="en-GB" dirty="0" smtClean="0"/>
              <a:t>'</a:t>
            </a:r>
            <a:r>
              <a:rPr lang="en-GB" i="1" dirty="0" smtClean="0"/>
              <a:t>Renal tubular acidosis (disorder)</a:t>
            </a:r>
            <a:r>
              <a:rPr lang="en-GB" dirty="0" smtClean="0"/>
              <a:t>'</a:t>
            </a:r>
            <a:endParaRPr lang="en-GB" dirty="0"/>
          </a:p>
        </p:txBody>
      </p:sp>
      <p:cxnSp>
        <p:nvCxnSpPr>
          <p:cNvPr id="34" name="Gerade Verbindung mit Pfeil 33"/>
          <p:cNvCxnSpPr>
            <a:stCxn id="32" idx="3"/>
            <a:endCxn id="33" idx="1"/>
          </p:cNvCxnSpPr>
          <p:nvPr/>
        </p:nvCxnSpPr>
        <p:spPr>
          <a:xfrm>
            <a:off x="1519089" y="4261738"/>
            <a:ext cx="2122115" cy="751835"/>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7" name="Gerade Verbindung mit Pfeil 36"/>
          <p:cNvCxnSpPr>
            <a:stCxn id="32" idx="3"/>
            <a:endCxn id="30" idx="1"/>
          </p:cNvCxnSpPr>
          <p:nvPr/>
        </p:nvCxnSpPr>
        <p:spPr>
          <a:xfrm flipV="1">
            <a:off x="1519089" y="3676382"/>
            <a:ext cx="2116807" cy="585356"/>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0" name="Gerade Verbindung mit Pfeil 39"/>
          <p:cNvCxnSpPr>
            <a:endCxn id="31" idx="1"/>
          </p:cNvCxnSpPr>
          <p:nvPr/>
        </p:nvCxnSpPr>
        <p:spPr>
          <a:xfrm>
            <a:off x="1733228" y="4275811"/>
            <a:ext cx="1887871" cy="14033"/>
          </a:xfrm>
          <a:prstGeom prst="straightConnector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3" name="Textfeld 42"/>
          <p:cNvSpPr txBox="1"/>
          <p:nvPr/>
        </p:nvSpPr>
        <p:spPr>
          <a:xfrm>
            <a:off x="3275856" y="3759423"/>
            <a:ext cx="327334" cy="461665"/>
          </a:xfrm>
          <a:prstGeom prst="rect">
            <a:avLst/>
          </a:prstGeom>
          <a:noFill/>
        </p:spPr>
        <p:txBody>
          <a:bodyPr wrap="none" rtlCol="0">
            <a:spAutoFit/>
          </a:bodyPr>
          <a:lstStyle/>
          <a:p>
            <a:r>
              <a:rPr lang="en-GB" sz="2400" dirty="0" smtClean="0">
                <a:solidFill>
                  <a:srgbClr val="FF0000"/>
                </a:solidFill>
              </a:rPr>
              <a:t>?</a:t>
            </a:r>
            <a:endParaRPr lang="en-GB" dirty="0">
              <a:solidFill>
                <a:srgbClr val="FF0000"/>
              </a:solidFill>
            </a:endParaRPr>
          </a:p>
        </p:txBody>
      </p:sp>
      <p:sp>
        <p:nvSpPr>
          <p:cNvPr id="44" name="Textfeld 43"/>
          <p:cNvSpPr txBox="1"/>
          <p:nvPr/>
        </p:nvSpPr>
        <p:spPr>
          <a:xfrm>
            <a:off x="3275856" y="4479503"/>
            <a:ext cx="327334" cy="461665"/>
          </a:xfrm>
          <a:prstGeom prst="rect">
            <a:avLst/>
          </a:prstGeom>
          <a:noFill/>
        </p:spPr>
        <p:txBody>
          <a:bodyPr wrap="none" rtlCol="0">
            <a:spAutoFit/>
          </a:bodyPr>
          <a:lstStyle/>
          <a:p>
            <a:r>
              <a:rPr lang="en-GB" sz="2400" dirty="0" smtClean="0">
                <a:solidFill>
                  <a:srgbClr val="FF0000"/>
                </a:solidFill>
              </a:rPr>
              <a:t>?</a:t>
            </a:r>
            <a:endParaRPr lang="en-GB" dirty="0">
              <a:solidFill>
                <a:srgbClr val="FF0000"/>
              </a:solidFill>
            </a:endParaRPr>
          </a:p>
        </p:txBody>
      </p:sp>
      <p:sp>
        <p:nvSpPr>
          <p:cNvPr id="45" name="Rechteck 44"/>
          <p:cNvSpPr/>
          <p:nvPr/>
        </p:nvSpPr>
        <p:spPr>
          <a:xfrm>
            <a:off x="395536" y="5509681"/>
            <a:ext cx="2736303" cy="1015663"/>
          </a:xfrm>
          <a:prstGeom prst="rect">
            <a:avLst/>
          </a:prstGeom>
          <a:solidFill>
            <a:schemeClr val="bg1">
              <a:lumMod val="95000"/>
            </a:schemeClr>
          </a:solidFill>
        </p:spPr>
        <p:txBody>
          <a:bodyPr wrap="square">
            <a:spAutoFit/>
          </a:bodyPr>
          <a:lstStyle/>
          <a:p>
            <a:pPr>
              <a:lnSpc>
                <a:spcPct val="150000"/>
              </a:lnSpc>
            </a:pPr>
            <a:r>
              <a:rPr lang="en-GB" sz="2000" dirty="0" smtClean="0"/>
              <a:t>"…travel history of </a:t>
            </a:r>
            <a:br>
              <a:rPr lang="en-GB" sz="2000" dirty="0" smtClean="0"/>
            </a:br>
            <a:r>
              <a:rPr lang="en-GB" sz="2000" dirty="0" smtClean="0"/>
              <a:t> suspected dengue…"</a:t>
            </a:r>
            <a:endParaRPr lang="en-GB" sz="2000" dirty="0"/>
          </a:p>
        </p:txBody>
      </p:sp>
      <p:sp>
        <p:nvSpPr>
          <p:cNvPr id="48" name="Flussdiagramm: Prozess 47"/>
          <p:cNvSpPr/>
          <p:nvPr/>
        </p:nvSpPr>
        <p:spPr>
          <a:xfrm>
            <a:off x="466724" y="6082455"/>
            <a:ext cx="1997993" cy="369332"/>
          </a:xfrm>
          <a:prstGeom prst="flowChart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hteck 48"/>
          <p:cNvSpPr/>
          <p:nvPr/>
        </p:nvSpPr>
        <p:spPr>
          <a:xfrm>
            <a:off x="3635896" y="5445224"/>
            <a:ext cx="5112567" cy="369332"/>
          </a:xfrm>
          <a:prstGeom prst="rect">
            <a:avLst/>
          </a:prstGeom>
          <a:solidFill>
            <a:schemeClr val="bg1">
              <a:lumMod val="85000"/>
            </a:schemeClr>
          </a:solidFill>
        </p:spPr>
        <p:txBody>
          <a:bodyPr wrap="square">
            <a:spAutoFit/>
          </a:bodyPr>
          <a:lstStyle/>
          <a:p>
            <a:r>
              <a:rPr lang="en-GB" dirty="0" smtClean="0"/>
              <a:t>'</a:t>
            </a:r>
            <a:r>
              <a:rPr lang="en-GB" i="1" dirty="0" smtClean="0"/>
              <a:t>Suspected dengue (situation)</a:t>
            </a:r>
            <a:r>
              <a:rPr lang="en-GB" dirty="0" smtClean="0"/>
              <a:t>'</a:t>
            </a:r>
            <a:endParaRPr lang="en-GB" dirty="0"/>
          </a:p>
        </p:txBody>
      </p:sp>
      <p:cxnSp>
        <p:nvCxnSpPr>
          <p:cNvPr id="50" name="Gerade Verbindung mit Pfeil 49"/>
          <p:cNvCxnSpPr>
            <a:stCxn id="48" idx="3"/>
            <a:endCxn id="49" idx="1"/>
          </p:cNvCxnSpPr>
          <p:nvPr/>
        </p:nvCxnSpPr>
        <p:spPr>
          <a:xfrm flipV="1">
            <a:off x="2464717" y="5629890"/>
            <a:ext cx="1171179" cy="637231"/>
          </a:xfrm>
          <a:prstGeom prst="straightConnector1">
            <a:avLst/>
          </a:prstGeom>
          <a:noFill/>
          <a:ln>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55" name="Flussdiagramm: Prozess 54"/>
          <p:cNvSpPr/>
          <p:nvPr/>
        </p:nvSpPr>
        <p:spPr>
          <a:xfrm>
            <a:off x="395536" y="6157348"/>
            <a:ext cx="1224136" cy="369332"/>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Flussdiagramm: Prozess 55"/>
          <p:cNvSpPr/>
          <p:nvPr/>
        </p:nvSpPr>
        <p:spPr>
          <a:xfrm>
            <a:off x="1619672" y="6155779"/>
            <a:ext cx="799678" cy="369332"/>
          </a:xfrm>
          <a:prstGeom prst="flowChartProcess">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hteck 57"/>
          <p:cNvSpPr/>
          <p:nvPr/>
        </p:nvSpPr>
        <p:spPr>
          <a:xfrm>
            <a:off x="3635896" y="6300028"/>
            <a:ext cx="5112567" cy="369332"/>
          </a:xfrm>
          <a:prstGeom prst="rect">
            <a:avLst/>
          </a:prstGeom>
          <a:solidFill>
            <a:schemeClr val="bg1">
              <a:lumMod val="85000"/>
            </a:schemeClr>
          </a:solidFill>
        </p:spPr>
        <p:txBody>
          <a:bodyPr wrap="square">
            <a:spAutoFit/>
          </a:bodyPr>
          <a:lstStyle/>
          <a:p>
            <a:r>
              <a:rPr lang="en-GB" dirty="0" smtClean="0"/>
              <a:t>'</a:t>
            </a:r>
            <a:r>
              <a:rPr lang="en-GB" i="1" dirty="0" smtClean="0"/>
              <a:t>Dengue (disorder)</a:t>
            </a:r>
            <a:r>
              <a:rPr lang="en-GB" dirty="0" smtClean="0"/>
              <a:t>'</a:t>
            </a:r>
            <a:endParaRPr lang="en-GB" dirty="0"/>
          </a:p>
        </p:txBody>
      </p:sp>
      <p:cxnSp>
        <p:nvCxnSpPr>
          <p:cNvPr id="60" name="Gewinkelte Verbindung 59"/>
          <p:cNvCxnSpPr>
            <a:stCxn id="55" idx="2"/>
            <a:endCxn id="58" idx="1"/>
          </p:cNvCxnSpPr>
          <p:nvPr/>
        </p:nvCxnSpPr>
        <p:spPr>
          <a:xfrm rot="5400000" flipH="1" flipV="1">
            <a:off x="2300757" y="5191541"/>
            <a:ext cx="41986" cy="2628292"/>
          </a:xfrm>
          <a:prstGeom prst="bentConnector4">
            <a:avLst>
              <a:gd name="adj1" fmla="val -544467"/>
              <a:gd name="adj2" fmla="val 87375"/>
            </a:avLst>
          </a:pr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64" name="Rechteck 63"/>
          <p:cNvSpPr/>
          <p:nvPr/>
        </p:nvSpPr>
        <p:spPr>
          <a:xfrm>
            <a:off x="3635896" y="5877272"/>
            <a:ext cx="5112567" cy="369332"/>
          </a:xfrm>
          <a:prstGeom prst="rect">
            <a:avLst/>
          </a:prstGeom>
          <a:solidFill>
            <a:schemeClr val="bg1">
              <a:lumMod val="85000"/>
            </a:schemeClr>
          </a:solidFill>
        </p:spPr>
        <p:txBody>
          <a:bodyPr wrap="square">
            <a:spAutoFit/>
          </a:bodyPr>
          <a:lstStyle/>
          <a:p>
            <a:r>
              <a:rPr lang="en-GB" dirty="0" smtClean="0"/>
              <a:t>'</a:t>
            </a:r>
            <a:r>
              <a:rPr lang="en-GB" i="1" dirty="0" smtClean="0"/>
              <a:t>Suspected (qualifier value)</a:t>
            </a:r>
            <a:r>
              <a:rPr lang="en-GB" dirty="0" smtClean="0"/>
              <a:t>'</a:t>
            </a:r>
            <a:endParaRPr lang="en-GB" dirty="0"/>
          </a:p>
        </p:txBody>
      </p:sp>
      <p:cxnSp>
        <p:nvCxnSpPr>
          <p:cNvPr id="66" name="Gewinkelte Verbindung 65"/>
          <p:cNvCxnSpPr>
            <a:stCxn id="45" idx="2"/>
            <a:endCxn id="64" idx="1"/>
          </p:cNvCxnSpPr>
          <p:nvPr/>
        </p:nvCxnSpPr>
        <p:spPr>
          <a:xfrm rot="5400000" flipH="1" flipV="1">
            <a:off x="2468089" y="5357537"/>
            <a:ext cx="463406" cy="1872208"/>
          </a:xfrm>
          <a:prstGeom prst="bentConnector4">
            <a:avLst>
              <a:gd name="adj1" fmla="val -34942"/>
              <a:gd name="adj2" fmla="val 76363"/>
            </a:avLst>
          </a:prstGeom>
          <a:noFill/>
          <a:ln>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76" name="Rechteck 75"/>
          <p:cNvSpPr/>
          <p:nvPr/>
        </p:nvSpPr>
        <p:spPr>
          <a:xfrm>
            <a:off x="395536" y="1268760"/>
            <a:ext cx="7983660" cy="461665"/>
          </a:xfrm>
          <a:prstGeom prst="rect">
            <a:avLst/>
          </a:prstGeom>
        </p:spPr>
        <p:txBody>
          <a:bodyPr wrap="none">
            <a:spAutoFit/>
          </a:bodyPr>
          <a:lstStyle/>
          <a:p>
            <a:r>
              <a:rPr lang="en-GB" sz="2400" b="1" dirty="0" smtClean="0"/>
              <a:t>Clinical text                                       SNOMED CT concepts (FSNs)</a:t>
            </a:r>
            <a:endParaRPr lang="en-GB" b="1" dirty="0"/>
          </a:p>
        </p:txBody>
      </p:sp>
    </p:spTree>
    <p:extLst>
      <p:ext uri="{BB962C8B-B14F-4D97-AF65-F5344CB8AC3E}">
        <p14:creationId xmlns:p14="http://schemas.microsoft.com/office/powerpoint/2010/main" val="341612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43" grpId="0"/>
      <p:bldP spid="44" grpId="0"/>
      <p:bldP spid="45" grpId="0" animBg="1"/>
      <p:bldP spid="48" grpId="0" animBg="1"/>
      <p:bldP spid="49" grpId="0" animBg="1"/>
      <p:bldP spid="55" grpId="0" animBg="1"/>
      <p:bldP spid="56" grpId="0" animBg="1"/>
      <p:bldP spid="58" grpId="0" animBg="1"/>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5527850"/>
            <a:ext cx="9144000" cy="13575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title"/>
          </p:nvPr>
        </p:nvSpPr>
        <p:spPr/>
        <p:txBody>
          <a:bodyPr/>
          <a:lstStyle/>
          <a:p>
            <a:r>
              <a:rPr lang="en-GB" dirty="0" smtClean="0"/>
              <a:t>Coding / Annotation guidelines</a:t>
            </a:r>
            <a:endParaRPr lang="en-GB" dirty="0"/>
          </a:p>
        </p:txBody>
      </p:sp>
      <p:sp>
        <p:nvSpPr>
          <p:cNvPr id="3" name="Inhaltsplatzhalter 2"/>
          <p:cNvSpPr>
            <a:spLocks noGrp="1"/>
          </p:cNvSpPr>
          <p:nvPr>
            <p:ph idx="1"/>
          </p:nvPr>
        </p:nvSpPr>
        <p:spPr>
          <a:xfrm>
            <a:off x="323528" y="1340768"/>
            <a:ext cx="8496944" cy="5184576"/>
          </a:xfrm>
        </p:spPr>
        <p:txBody>
          <a:bodyPr/>
          <a:lstStyle/>
          <a:p>
            <a:r>
              <a:rPr lang="en-GB" dirty="0" smtClean="0"/>
              <a:t>Examples:</a:t>
            </a:r>
          </a:p>
          <a:p>
            <a:pPr marL="1371600" lvl="2" indent="-457200">
              <a:buFont typeface="+mj-lt"/>
              <a:buAutoNum type="arabicPeriod"/>
            </a:pPr>
            <a:r>
              <a:rPr lang="en-GB" dirty="0" smtClean="0"/>
              <a:t>German coding guidelines for ICD and OPS, 171 pages</a:t>
            </a:r>
          </a:p>
          <a:p>
            <a:pPr marL="1371600" lvl="2" indent="-457200">
              <a:buFont typeface="+mj-lt"/>
              <a:buAutoNum type="arabicPeriod"/>
            </a:pPr>
            <a:r>
              <a:rPr lang="en-GB" dirty="0" smtClean="0"/>
              <a:t>Using SNOMED CT in CDA models: 147 pages</a:t>
            </a:r>
          </a:p>
          <a:p>
            <a:pPr marL="1371600" lvl="2" indent="-457200">
              <a:buFont typeface="+mj-lt"/>
              <a:buAutoNum type="arabicPeriod"/>
            </a:pPr>
            <a:r>
              <a:rPr lang="en-GB" dirty="0" smtClean="0"/>
              <a:t>CHEMDNER-patents: annotation of chemical entities in patent corpus: annotation manual 30 pages</a:t>
            </a:r>
          </a:p>
          <a:p>
            <a:pPr marL="1371600" lvl="2" indent="-457200">
              <a:buFont typeface="+mj-lt"/>
              <a:buAutoNum type="arabicPeriod"/>
            </a:pPr>
            <a:r>
              <a:rPr lang="en-GB" dirty="0"/>
              <a:t>CRAFT Concept Annotation guidelines: 47 pages</a:t>
            </a:r>
            <a:endParaRPr lang="en-GB" dirty="0" smtClean="0"/>
          </a:p>
          <a:p>
            <a:pPr marL="1371600" lvl="2" indent="-457200">
              <a:buFont typeface="+mj-lt"/>
              <a:buAutoNum type="arabicPeriod"/>
            </a:pPr>
            <a:r>
              <a:rPr lang="en-GB" dirty="0" smtClean="0"/>
              <a:t>Gene Ontology Annotation conventions: 7 pages</a:t>
            </a:r>
          </a:p>
          <a:p>
            <a:pPr marL="571500" indent="-457200"/>
            <a:r>
              <a:rPr lang="en-GB" dirty="0" smtClean="0"/>
              <a:t>Complex rule sets, requiring intensive training</a:t>
            </a:r>
            <a:endParaRPr lang="en-GB" dirty="0" smtClean="0"/>
          </a:p>
          <a:p>
            <a:pPr lvl="2"/>
            <a:endParaRPr lang="en-GB" dirty="0"/>
          </a:p>
        </p:txBody>
      </p:sp>
      <p:sp>
        <p:nvSpPr>
          <p:cNvPr id="4" name="Abgerundetes Rechteck 3"/>
          <p:cNvSpPr/>
          <p:nvPr/>
        </p:nvSpPr>
        <p:spPr>
          <a:xfrm>
            <a:off x="107504" y="5373216"/>
            <a:ext cx="8928992" cy="432048"/>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eck 7"/>
          <p:cNvSpPr/>
          <p:nvPr/>
        </p:nvSpPr>
        <p:spPr>
          <a:xfrm>
            <a:off x="467544" y="5815882"/>
            <a:ext cx="9721080" cy="1015663"/>
          </a:xfrm>
          <a:prstGeom prst="rect">
            <a:avLst/>
          </a:prstGeom>
        </p:spPr>
        <p:txBody>
          <a:bodyPr wrap="square">
            <a:spAutoFit/>
          </a:bodyPr>
          <a:lstStyle/>
          <a:p>
            <a:pPr marL="228600" indent="-228600">
              <a:buFont typeface="+mj-lt"/>
              <a:buAutoNum type="arabicPeriod"/>
            </a:pPr>
            <a:r>
              <a:rPr lang="en-GB" sz="1200" dirty="0">
                <a:solidFill>
                  <a:schemeClr val="bg1"/>
                </a:solidFill>
              </a:rPr>
              <a:t>http://www.dkgev.de/media/file/21502.Deutsche_Kodierrichtlinien_Version_2016.pdf </a:t>
            </a:r>
            <a:endParaRPr lang="en-GB" sz="1200" dirty="0" smtClean="0">
              <a:solidFill>
                <a:schemeClr val="bg1"/>
              </a:solidFill>
            </a:endParaRPr>
          </a:p>
          <a:p>
            <a:pPr marL="228600" indent="-228600">
              <a:buFont typeface="+mj-lt"/>
              <a:buAutoNum type="arabicPeriod"/>
            </a:pPr>
            <a:r>
              <a:rPr lang="en-GB" sz="1200" dirty="0" smtClean="0">
                <a:solidFill>
                  <a:schemeClr val="bg1"/>
                </a:solidFill>
              </a:rPr>
              <a:t>http</a:t>
            </a:r>
            <a:r>
              <a:rPr lang="en-GB" sz="1200" dirty="0">
                <a:solidFill>
                  <a:schemeClr val="bg1"/>
                </a:solidFill>
              </a:rPr>
              <a:t>://www.snomed.org/resource/resource/249 </a:t>
            </a:r>
          </a:p>
          <a:p>
            <a:pPr marL="228600" indent="-228600">
              <a:buFont typeface="+mj-lt"/>
              <a:buAutoNum type="arabicPeriod"/>
            </a:pPr>
            <a:r>
              <a:rPr lang="en-GB" sz="1200" dirty="0">
                <a:solidFill>
                  <a:schemeClr val="bg1"/>
                </a:solidFill>
              </a:rPr>
              <a:t>http://www.biocreative.org/media/store/files/2015/cemp_patent_guidelines_v1.pdf </a:t>
            </a:r>
          </a:p>
          <a:p>
            <a:pPr marL="228600" indent="-228600">
              <a:buFont typeface="+mj-lt"/>
              <a:buAutoNum type="arabicPeriod"/>
            </a:pPr>
            <a:r>
              <a:rPr lang="en-GB" sz="1200" dirty="0">
                <a:solidFill>
                  <a:schemeClr val="bg1"/>
                </a:solidFill>
              </a:rPr>
              <a:t>http://bionlp-corpora.sourceforge.net/CRAFT/guidelines/CRAFT_concept_annotation_guidelines.pdf</a:t>
            </a:r>
          </a:p>
          <a:p>
            <a:pPr marL="228600" indent="-228600">
              <a:buFont typeface="+mj-lt"/>
              <a:buAutoNum type="arabicPeriod"/>
            </a:pPr>
            <a:r>
              <a:rPr lang="en-GB" sz="1200" dirty="0">
                <a:solidFill>
                  <a:schemeClr val="bg1"/>
                </a:solidFill>
              </a:rPr>
              <a:t>http://geneontology.org/page/go-annotation-conventions </a:t>
            </a:r>
          </a:p>
        </p:txBody>
      </p:sp>
    </p:spTree>
    <p:extLst>
      <p:ext uri="{BB962C8B-B14F-4D97-AF65-F5344CB8AC3E}">
        <p14:creationId xmlns:p14="http://schemas.microsoft.com/office/powerpoint/2010/main" val="2068485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Annotation experiments in </a:t>
            </a:r>
            <a:r>
              <a:rPr lang="en-GB" dirty="0"/>
              <a:t>ASSESS-CT</a:t>
            </a:r>
          </a:p>
        </p:txBody>
      </p:sp>
      <p:sp>
        <p:nvSpPr>
          <p:cNvPr id="7" name="Rechteck 6"/>
          <p:cNvSpPr/>
          <p:nvPr/>
        </p:nvSpPr>
        <p:spPr>
          <a:xfrm>
            <a:off x="0" y="1052736"/>
            <a:ext cx="9144000" cy="5805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85229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Annotation experiments in ASSESS-CT</a:t>
            </a:r>
            <a:endParaRPr lang="en-GB" dirty="0"/>
          </a:p>
        </p:txBody>
      </p:sp>
      <p:sp>
        <p:nvSpPr>
          <p:cNvPr id="3" name="Inhaltsplatzhalter 2"/>
          <p:cNvSpPr>
            <a:spLocks noGrp="1"/>
          </p:cNvSpPr>
          <p:nvPr>
            <p:ph idx="1"/>
          </p:nvPr>
        </p:nvSpPr>
        <p:spPr>
          <a:xfrm>
            <a:off x="323528" y="1412776"/>
            <a:ext cx="4824536" cy="4903866"/>
          </a:xfrm>
        </p:spPr>
        <p:txBody>
          <a:bodyPr>
            <a:normAutofit lnSpcReduction="10000"/>
          </a:bodyPr>
          <a:lstStyle/>
          <a:p>
            <a:r>
              <a:rPr lang="en-GB" sz="2800" dirty="0" smtClean="0"/>
              <a:t>EU project on the fitness of purpose of SNOMED CT as a core reference terminology for the EU: </a:t>
            </a:r>
            <a:r>
              <a:rPr lang="en-GB" sz="2800" dirty="0" smtClean="0">
                <a:hlinkClick r:id="rId2"/>
              </a:rPr>
              <a:t>www.assess-ct.eu</a:t>
            </a:r>
            <a:r>
              <a:rPr lang="en-GB" sz="2800" dirty="0" smtClean="0"/>
              <a:t> </a:t>
            </a:r>
            <a:r>
              <a:rPr lang="en-GB" sz="2800" dirty="0" smtClean="0"/>
              <a:t>Feb </a:t>
            </a:r>
            <a:r>
              <a:rPr lang="en-GB" sz="2800" dirty="0" smtClean="0"/>
              <a:t>2015 – Jul 2016</a:t>
            </a:r>
          </a:p>
          <a:p>
            <a:r>
              <a:rPr lang="en-GB" sz="2800" dirty="0" smtClean="0"/>
              <a:t>Scrutinising clinical, technical, financial, and organisational aspects of reference terminology introduction</a:t>
            </a:r>
          </a:p>
          <a:p>
            <a:r>
              <a:rPr lang="en-GB" sz="2800" dirty="0" smtClean="0"/>
              <a:t>Summary of results: brochure </a:t>
            </a:r>
            <a:r>
              <a:rPr lang="en-GB" sz="2800" dirty="0" smtClean="0"/>
              <a:t>published, scientific papers to appear</a:t>
            </a:r>
          </a:p>
          <a:p>
            <a:endParaRPr lang="en-GB" sz="2800" dirty="0" smtClean="0"/>
          </a:p>
        </p:txBody>
      </p:sp>
      <p:pic>
        <p:nvPicPr>
          <p:cNvPr id="4" name="Grafik 3"/>
          <p:cNvPicPr>
            <a:picLocks noChangeAspect="1"/>
          </p:cNvPicPr>
          <p:nvPr/>
        </p:nvPicPr>
        <p:blipFill>
          <a:blip r:embed="rId3"/>
          <a:stretch>
            <a:fillRect/>
          </a:stretch>
        </p:blipFill>
        <p:spPr>
          <a:xfrm>
            <a:off x="5292080" y="1484784"/>
            <a:ext cx="3600400" cy="5068348"/>
          </a:xfrm>
          <a:prstGeom prst="rect">
            <a:avLst/>
          </a:prstGeom>
        </p:spPr>
      </p:pic>
      <p:sp>
        <p:nvSpPr>
          <p:cNvPr id="5" name="Rechteck 4"/>
          <p:cNvSpPr/>
          <p:nvPr/>
        </p:nvSpPr>
        <p:spPr>
          <a:xfrm>
            <a:off x="0" y="6381328"/>
            <a:ext cx="9144000"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bgerundetes Rechteck 5"/>
          <p:cNvSpPr/>
          <p:nvPr/>
        </p:nvSpPr>
        <p:spPr>
          <a:xfrm>
            <a:off x="107504" y="6237312"/>
            <a:ext cx="8928992" cy="288032"/>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hteck 6"/>
          <p:cNvSpPr/>
          <p:nvPr/>
        </p:nvSpPr>
        <p:spPr>
          <a:xfrm>
            <a:off x="179512" y="6543699"/>
            <a:ext cx="8784976" cy="276999"/>
          </a:xfrm>
          <a:prstGeom prst="rect">
            <a:avLst/>
          </a:prstGeom>
        </p:spPr>
        <p:txBody>
          <a:bodyPr wrap="square">
            <a:spAutoFit/>
          </a:bodyPr>
          <a:lstStyle/>
          <a:p>
            <a:r>
              <a:rPr lang="en-GB" sz="1200" dirty="0">
                <a:solidFill>
                  <a:schemeClr val="bg1"/>
                </a:solidFill>
              </a:rPr>
              <a:t>http://assess-ct.eu/fileadmin/assess_ct/final_brochure/assessct_final_brochure.pdf</a:t>
            </a:r>
            <a:endParaRPr lang="en-GB" sz="1200" dirty="0">
              <a:solidFill>
                <a:schemeClr val="bg1"/>
              </a:solidFill>
            </a:endParaRPr>
          </a:p>
        </p:txBody>
      </p:sp>
    </p:spTree>
    <p:extLst>
      <p:ext uri="{BB962C8B-B14F-4D97-AF65-F5344CB8AC3E}">
        <p14:creationId xmlns:p14="http://schemas.microsoft.com/office/powerpoint/2010/main" val="2177749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Titel 1"/>
          <p:cNvSpPr>
            <a:spLocks noGrp="1"/>
          </p:cNvSpPr>
          <p:nvPr>
            <p:ph type="title"/>
          </p:nvPr>
        </p:nvSpPr>
        <p:spPr>
          <a:xfrm>
            <a:off x="0" y="67147"/>
            <a:ext cx="9144000" cy="1057598"/>
          </a:xfrm>
        </p:spPr>
        <p:txBody>
          <a:bodyPr/>
          <a:lstStyle/>
          <a:p>
            <a:r>
              <a:rPr lang="en-GB" dirty="0" smtClean="0"/>
              <a:t>Annotation of clinical narratives</a:t>
            </a:r>
            <a:endParaRPr lang="en-GB" dirty="0"/>
          </a:p>
        </p:txBody>
      </p:sp>
      <p:sp>
        <p:nvSpPr>
          <p:cNvPr id="209" name="Shape 209"/>
          <p:cNvSpPr txBox="1">
            <a:spLocks noGrp="1"/>
          </p:cNvSpPr>
          <p:nvPr>
            <p:ph idx="1"/>
          </p:nvPr>
        </p:nvSpPr>
        <p:spPr>
          <a:xfrm>
            <a:off x="323528" y="1268760"/>
            <a:ext cx="5400600" cy="5328592"/>
          </a:xfrm>
          <a:prstGeom prst="rect">
            <a:avLst/>
          </a:prstGeom>
        </p:spPr>
        <p:txBody>
          <a:bodyPr lIns="91425" tIns="91425" rIns="91425" bIns="91425" anchor="t" anchorCtr="0">
            <a:noAutofit/>
          </a:bodyPr>
          <a:lstStyle/>
          <a:p>
            <a:pPr marL="457200" indent="-345440">
              <a:spcBef>
                <a:spcPts val="0"/>
              </a:spcBef>
              <a:buSzPct val="65714"/>
            </a:pPr>
            <a:r>
              <a:rPr lang="en-GB" sz="2800" dirty="0"/>
              <a:t>Comparing</a:t>
            </a:r>
          </a:p>
          <a:p>
            <a:pPr marL="857250" lvl="1" indent="-345440">
              <a:spcBef>
                <a:spcPts val="0"/>
              </a:spcBef>
              <a:buSzPct val="65714"/>
            </a:pPr>
            <a:r>
              <a:rPr lang="en-GB" sz="2400" dirty="0">
                <a:solidFill>
                  <a:srgbClr val="C00000"/>
                </a:solidFill>
              </a:rPr>
              <a:t>SNOMED CT </a:t>
            </a:r>
            <a:r>
              <a:rPr lang="en-GB" sz="2400" dirty="0"/>
              <a:t>vs.</a:t>
            </a:r>
          </a:p>
          <a:p>
            <a:pPr marL="857250" lvl="1" indent="-345440">
              <a:spcBef>
                <a:spcPts val="0"/>
              </a:spcBef>
              <a:buSzPct val="65714"/>
            </a:pPr>
            <a:r>
              <a:rPr lang="en-GB" sz="2400" dirty="0">
                <a:solidFill>
                  <a:srgbClr val="C00000"/>
                </a:solidFill>
              </a:rPr>
              <a:t>UMLS</a:t>
            </a:r>
            <a:r>
              <a:rPr lang="en-GB" sz="2400" dirty="0"/>
              <a:t> derived </a:t>
            </a:r>
            <a:r>
              <a:rPr lang="en-GB" sz="2400" dirty="0" smtClean="0"/>
              <a:t>terminology</a:t>
            </a:r>
            <a:endParaRPr lang="en-GB" sz="2800" dirty="0" smtClean="0"/>
          </a:p>
          <a:p>
            <a:pPr marL="457200" indent="-345440">
              <a:spcBef>
                <a:spcPts val="0"/>
              </a:spcBef>
              <a:buSzPct val="65714"/>
            </a:pPr>
            <a:r>
              <a:rPr lang="en-GB" sz="2800" dirty="0" smtClean="0"/>
              <a:t>Resources</a:t>
            </a:r>
          </a:p>
          <a:p>
            <a:pPr marL="857250" lvl="1" indent="-345440">
              <a:spcBef>
                <a:spcPts val="0"/>
              </a:spcBef>
              <a:buSzPct val="65714"/>
            </a:pPr>
            <a:r>
              <a:rPr lang="en-GB" sz="2400" dirty="0" smtClean="0"/>
              <a:t>Parallel corpus: 60  </a:t>
            </a:r>
            <a:r>
              <a:rPr lang="en-GB" sz="2400" dirty="0" smtClean="0">
                <a:solidFill>
                  <a:srgbClr val="C00000"/>
                </a:solidFill>
              </a:rPr>
              <a:t>clinical text </a:t>
            </a:r>
            <a:r>
              <a:rPr lang="en-GB" sz="2400" dirty="0" smtClean="0">
                <a:solidFill>
                  <a:srgbClr val="C00000"/>
                </a:solidFill>
              </a:rPr>
              <a:t>snippets </a:t>
            </a:r>
            <a:r>
              <a:rPr lang="en-GB" sz="2400" dirty="0" smtClean="0"/>
              <a:t>from </a:t>
            </a:r>
            <a:r>
              <a:rPr lang="en-GB" sz="2400" dirty="0" smtClean="0"/>
              <a:t>6 languages</a:t>
            </a:r>
            <a:r>
              <a:rPr lang="en-GB" sz="2400" dirty="0" smtClean="0"/>
              <a:t>, </a:t>
            </a:r>
            <a:br>
              <a:rPr lang="en-GB" sz="2400" dirty="0" smtClean="0"/>
            </a:br>
            <a:r>
              <a:rPr lang="en-GB" sz="2400" dirty="0" smtClean="0"/>
              <a:t>high diversity</a:t>
            </a:r>
            <a:endParaRPr lang="en-GB" sz="2400" dirty="0" smtClean="0"/>
          </a:p>
          <a:p>
            <a:pPr marL="857250" lvl="1" indent="-345440">
              <a:spcBef>
                <a:spcPts val="0"/>
              </a:spcBef>
              <a:buSzPct val="65714"/>
            </a:pPr>
            <a:r>
              <a:rPr lang="en-GB" sz="2400" dirty="0" smtClean="0"/>
              <a:t>For each language: </a:t>
            </a:r>
            <a:br>
              <a:rPr lang="en-GB" sz="2400" dirty="0" smtClean="0"/>
            </a:br>
            <a:r>
              <a:rPr lang="en-GB" sz="2400" dirty="0" smtClean="0"/>
              <a:t>2 annotators * 40 samples </a:t>
            </a:r>
            <a:r>
              <a:rPr lang="en-GB" sz="2400" dirty="0" smtClean="0">
                <a:sym typeface="Wingdings" panose="05000000000000000000" pitchFamily="2" charset="2"/>
              </a:rPr>
              <a:t></a:t>
            </a:r>
            <a:br>
              <a:rPr lang="en-GB" sz="2400" dirty="0" smtClean="0">
                <a:sym typeface="Wingdings" panose="05000000000000000000" pitchFamily="2" charset="2"/>
              </a:rPr>
            </a:br>
            <a:r>
              <a:rPr lang="en-GB" sz="2400" dirty="0" smtClean="0">
                <a:solidFill>
                  <a:srgbClr val="C00000"/>
                </a:solidFill>
                <a:sym typeface="Wingdings" panose="05000000000000000000" pitchFamily="2" charset="2"/>
              </a:rPr>
              <a:t>20 </a:t>
            </a:r>
            <a:r>
              <a:rPr lang="en-GB" sz="2400" dirty="0">
                <a:solidFill>
                  <a:srgbClr val="C00000"/>
                </a:solidFill>
              </a:rPr>
              <a:t>snippets</a:t>
            </a:r>
            <a:r>
              <a:rPr lang="en-GB" sz="2400" dirty="0" smtClean="0">
                <a:solidFill>
                  <a:srgbClr val="C00000"/>
                </a:solidFill>
                <a:sym typeface="Wingdings" panose="05000000000000000000" pitchFamily="2" charset="2"/>
              </a:rPr>
              <a:t> </a:t>
            </a:r>
            <a:r>
              <a:rPr lang="en-GB" sz="2400" dirty="0" smtClean="0">
                <a:solidFill>
                  <a:srgbClr val="C00000"/>
                </a:solidFill>
                <a:sym typeface="Wingdings" panose="05000000000000000000" pitchFamily="2" charset="2"/>
              </a:rPr>
              <a:t>annotated twice</a:t>
            </a:r>
          </a:p>
          <a:p>
            <a:pPr marL="857250" lvl="1" indent="-345440">
              <a:spcBef>
                <a:spcPts val="0"/>
              </a:spcBef>
              <a:buSzPct val="65714"/>
            </a:pPr>
            <a:r>
              <a:rPr lang="en-GB" sz="2400" dirty="0">
                <a:sym typeface="Wingdings" panose="05000000000000000000" pitchFamily="2" charset="2"/>
              </a:rPr>
              <a:t>Annotators </a:t>
            </a:r>
            <a:endParaRPr lang="en-GB" sz="2400" dirty="0" smtClean="0">
              <a:sym typeface="Wingdings" panose="05000000000000000000" pitchFamily="2" charset="2"/>
            </a:endParaRPr>
          </a:p>
          <a:p>
            <a:pPr marL="1257300" lvl="2" indent="-345440">
              <a:spcBef>
                <a:spcPts val="0"/>
              </a:spcBef>
              <a:buSzPct val="65714"/>
            </a:pPr>
            <a:r>
              <a:rPr lang="en-GB" sz="2000" dirty="0" smtClean="0">
                <a:sym typeface="Wingdings" panose="05000000000000000000" pitchFamily="2" charset="2"/>
              </a:rPr>
              <a:t>trained </a:t>
            </a:r>
            <a:r>
              <a:rPr lang="en-GB" sz="2000" dirty="0">
                <a:sym typeface="Wingdings" panose="05000000000000000000" pitchFamily="2" charset="2"/>
              </a:rPr>
              <a:t>by webinars </a:t>
            </a:r>
            <a:endParaRPr lang="en-GB" sz="2000" dirty="0" smtClean="0">
              <a:sym typeface="Wingdings" panose="05000000000000000000" pitchFamily="2" charset="2"/>
            </a:endParaRPr>
          </a:p>
          <a:p>
            <a:pPr marL="1257300" lvl="2" indent="-345440">
              <a:spcBef>
                <a:spcPts val="0"/>
              </a:spcBef>
              <a:buSzPct val="65714"/>
            </a:pPr>
            <a:r>
              <a:rPr lang="en-GB" sz="2000" dirty="0" smtClean="0">
                <a:sym typeface="Wingdings" panose="05000000000000000000" pitchFamily="2" charset="2"/>
              </a:rPr>
              <a:t>follow annotation guideline </a:t>
            </a:r>
            <a:br>
              <a:rPr lang="en-GB" sz="2000" dirty="0" smtClean="0">
                <a:sym typeface="Wingdings" panose="05000000000000000000" pitchFamily="2" charset="2"/>
              </a:rPr>
            </a:br>
            <a:r>
              <a:rPr lang="en-GB" sz="2000" dirty="0" smtClean="0">
                <a:sym typeface="Wingdings" panose="05000000000000000000" pitchFamily="2" charset="2"/>
              </a:rPr>
              <a:t>(10 pages)</a:t>
            </a:r>
            <a:endParaRPr lang="en-GB"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268760"/>
            <a:ext cx="2809063"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bgerundete rechteckige Legende 2"/>
          <p:cNvSpPr/>
          <p:nvPr/>
        </p:nvSpPr>
        <p:spPr>
          <a:xfrm>
            <a:off x="5868144" y="1988840"/>
            <a:ext cx="3168352" cy="2592288"/>
          </a:xfrm>
          <a:prstGeom prst="wedgeRoundRectCallout">
            <a:avLst>
              <a:gd name="adj1" fmla="val -88876"/>
              <a:gd name="adj2" fmla="val 859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180975" indent="-180975">
              <a:buFont typeface="Arial" panose="020B0604020202020204" pitchFamily="34" charset="0"/>
              <a:buChar char="•"/>
            </a:pPr>
            <a:r>
              <a:rPr lang="en-GB" sz="1600" dirty="0" smtClean="0"/>
              <a:t>e.g.</a:t>
            </a:r>
          </a:p>
          <a:p>
            <a:pPr marL="180975" indent="-180975">
              <a:buFont typeface="Arial" panose="020B0604020202020204" pitchFamily="34" charset="0"/>
              <a:buChar char="•"/>
            </a:pPr>
            <a:r>
              <a:rPr lang="en-GB" sz="1600" dirty="0" smtClean="0"/>
              <a:t>chunking </a:t>
            </a:r>
            <a:r>
              <a:rPr lang="en-GB" sz="1600" dirty="0"/>
              <a:t>into noun phrases</a:t>
            </a:r>
          </a:p>
          <a:p>
            <a:pPr marL="180975" indent="-180975">
              <a:buFont typeface="Arial" panose="020B0604020202020204" pitchFamily="34" charset="0"/>
              <a:buChar char="•"/>
            </a:pPr>
            <a:r>
              <a:rPr lang="en-GB" sz="1600" dirty="0"/>
              <a:t>annotation of chunks by sets of codes</a:t>
            </a:r>
          </a:p>
          <a:p>
            <a:pPr marL="180975" indent="-180975">
              <a:buFont typeface="Arial" panose="020B0604020202020204" pitchFamily="34" charset="0"/>
              <a:buChar char="•"/>
            </a:pPr>
            <a:r>
              <a:rPr lang="en-GB" sz="1600" dirty="0"/>
              <a:t>give preference to maximally pre-coordinated codes</a:t>
            </a:r>
          </a:p>
          <a:p>
            <a:pPr marL="180975" indent="-180975">
              <a:buFont typeface="Arial" panose="020B0604020202020204" pitchFamily="34" charset="0"/>
              <a:buChar char="•"/>
            </a:pPr>
            <a:r>
              <a:rPr lang="en-GB" sz="1600" dirty="0"/>
              <a:t>understanding text and assign maximally specific codes</a:t>
            </a:r>
          </a:p>
        </p:txBody>
      </p:sp>
    </p:spTree>
    <p:extLst>
      <p:ext uri="{BB962C8B-B14F-4D97-AF65-F5344CB8AC3E}">
        <p14:creationId xmlns:p14="http://schemas.microsoft.com/office/powerpoint/2010/main" val="2228262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131840" y="4797152"/>
            <a:ext cx="4176464" cy="4806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ubrik 8"/>
          <p:cNvSpPr>
            <a:spLocks noGrp="1"/>
          </p:cNvSpPr>
          <p:nvPr>
            <p:ph type="title"/>
          </p:nvPr>
        </p:nvSpPr>
        <p:spPr/>
        <p:txBody>
          <a:bodyPr>
            <a:normAutofit/>
          </a:bodyPr>
          <a:lstStyle/>
          <a:p>
            <a:r>
              <a:rPr lang="en-GB" dirty="0" smtClean="0"/>
              <a:t>Principal quantitative </a:t>
            </a:r>
            <a:r>
              <a:rPr lang="en-GB" dirty="0" smtClean="0"/>
              <a:t>results (English)</a:t>
            </a:r>
            <a:r>
              <a:rPr lang="en-GB" kern="50" dirty="0" smtClean="0"/>
              <a:t> </a:t>
            </a:r>
            <a:r>
              <a:rPr lang="en-GB" dirty="0" smtClean="0"/>
              <a:t> </a:t>
            </a:r>
            <a:endParaRPr lang="en-GB" dirty="0"/>
          </a:p>
        </p:txBody>
      </p:sp>
      <p:graphicFrame>
        <p:nvGraphicFramePr>
          <p:cNvPr id="6" name="Tabelle 5"/>
          <p:cNvGraphicFramePr>
            <a:graphicFrameLocks noGrp="1"/>
          </p:cNvGraphicFramePr>
          <p:nvPr>
            <p:extLst/>
          </p:nvPr>
        </p:nvGraphicFramePr>
        <p:xfrm>
          <a:off x="251520" y="3789040"/>
          <a:ext cx="7056783" cy="1463040"/>
        </p:xfrm>
        <a:graphic>
          <a:graphicData uri="http://schemas.openxmlformats.org/drawingml/2006/table">
            <a:tbl>
              <a:tblPr firstRow="1" bandRow="1">
                <a:tableStyleId>{7E9639D4-E3E2-4D34-9284-5A2195B3D0D7}</a:tableStyleId>
              </a:tblPr>
              <a:tblGrid>
                <a:gridCol w="2961329"/>
                <a:gridCol w="1512168"/>
                <a:gridCol w="2583286"/>
              </a:tblGrid>
              <a:tr h="689745">
                <a:tc>
                  <a:txBody>
                    <a:bodyPr/>
                    <a:lstStyle/>
                    <a:p>
                      <a:r>
                        <a:rPr lang="en-GB" sz="2000" dirty="0" smtClean="0"/>
                        <a:t>Inter annotator agreement Krippendorff's Alpha [95% CI]</a:t>
                      </a:r>
                      <a:endParaRPr lang="en-GB" sz="2000" dirty="0"/>
                    </a:p>
                  </a:txBody>
                  <a:tcPr/>
                </a:tc>
                <a:tc>
                  <a:txBody>
                    <a:bodyPr/>
                    <a:lstStyle/>
                    <a:p>
                      <a:pPr algn="r"/>
                      <a:r>
                        <a:rPr lang="en-GB" sz="2000" dirty="0" smtClean="0"/>
                        <a:t>SNOMED CT</a:t>
                      </a:r>
                      <a:endParaRPr lang="en-GB" sz="2000" dirty="0"/>
                    </a:p>
                  </a:txBody>
                  <a:tcPr/>
                </a:tc>
                <a:tc>
                  <a:txBody>
                    <a:bodyPr/>
                    <a:lstStyle/>
                    <a:p>
                      <a:pPr algn="r"/>
                      <a:r>
                        <a:rPr lang="en-GB" sz="2000" dirty="0" smtClean="0"/>
                        <a:t>Alternative</a:t>
                      </a:r>
                      <a:endParaRPr lang="en-GB" sz="2000" dirty="0"/>
                    </a:p>
                  </a:txBody>
                  <a:tcPr/>
                </a:tc>
              </a:tr>
              <a:tr h="426019">
                <a:tc>
                  <a:txBody>
                    <a:bodyPr/>
                    <a:lstStyle/>
                    <a:p>
                      <a:pPr>
                        <a:lnSpc>
                          <a:spcPct val="150000"/>
                        </a:lnSpc>
                        <a:spcAft>
                          <a:spcPts val="0"/>
                        </a:spcAft>
                      </a:pPr>
                      <a:r>
                        <a:rPr lang="en-GB" sz="2000" kern="50" dirty="0" smtClean="0">
                          <a:effectLst/>
                        </a:rPr>
                        <a:t>Text annotations </a:t>
                      </a:r>
                      <a:endParaRPr lang="de-DE" sz="2000" kern="50" dirty="0">
                        <a:effectLst/>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r">
                        <a:lnSpc>
                          <a:spcPct val="150000"/>
                        </a:lnSpc>
                        <a:spcAft>
                          <a:spcPts val="0"/>
                        </a:spcAft>
                      </a:pPr>
                      <a:r>
                        <a:rPr lang="en-GB" sz="2000" kern="50" dirty="0" smtClean="0">
                          <a:effectLst/>
                        </a:rPr>
                        <a:t>.37 [.33-.41]</a:t>
                      </a:r>
                      <a:endParaRPr lang="de-DE" sz="2000" kern="50" dirty="0">
                        <a:effectLst/>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r">
                        <a:lnSpc>
                          <a:spcPct val="150000"/>
                        </a:lnSpc>
                        <a:spcAft>
                          <a:spcPts val="0"/>
                        </a:spcAft>
                      </a:pPr>
                      <a:r>
                        <a:rPr lang="en-GB" sz="2000" kern="50" dirty="0" smtClean="0">
                          <a:effectLst/>
                        </a:rPr>
                        <a:t>.36 [.32-.40]</a:t>
                      </a:r>
                      <a:endParaRPr lang="de-DE" sz="2000" kern="50" dirty="0">
                        <a:effectLst/>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graphicFrame>
        <p:nvGraphicFramePr>
          <p:cNvPr id="8" name="Tabelle 7"/>
          <p:cNvGraphicFramePr>
            <a:graphicFrameLocks noGrp="1"/>
          </p:cNvGraphicFramePr>
          <p:nvPr>
            <p:extLst/>
          </p:nvPr>
        </p:nvGraphicFramePr>
        <p:xfrm>
          <a:off x="251518" y="1489968"/>
          <a:ext cx="7056785" cy="858912"/>
        </p:xfrm>
        <a:graphic>
          <a:graphicData uri="http://schemas.openxmlformats.org/drawingml/2006/table">
            <a:tbl>
              <a:tblPr firstRow="1" bandRow="1">
                <a:tableStyleId>{7E9639D4-E3E2-4D34-9284-5A2195B3D0D7}</a:tableStyleId>
              </a:tblPr>
              <a:tblGrid>
                <a:gridCol w="3154797"/>
                <a:gridCol w="2075525"/>
                <a:gridCol w="1826463"/>
              </a:tblGrid>
              <a:tr h="401712">
                <a:tc>
                  <a:txBody>
                    <a:bodyPr/>
                    <a:lstStyle/>
                    <a:p>
                      <a:r>
                        <a:rPr lang="en-GB" sz="2000" dirty="0" smtClean="0"/>
                        <a:t>Concept coverage [95% CI]</a:t>
                      </a:r>
                      <a:endParaRPr lang="en-GB" sz="2000" dirty="0"/>
                    </a:p>
                  </a:txBody>
                  <a:tcPr/>
                </a:tc>
                <a:tc>
                  <a:txBody>
                    <a:bodyPr/>
                    <a:lstStyle/>
                    <a:p>
                      <a:pPr algn="r"/>
                      <a:r>
                        <a:rPr lang="en-GB" sz="2000" dirty="0" smtClean="0"/>
                        <a:t>SNOMED CT</a:t>
                      </a:r>
                      <a:endParaRPr lang="en-GB" sz="2000" dirty="0"/>
                    </a:p>
                  </a:txBody>
                  <a:tcPr/>
                </a:tc>
                <a:tc>
                  <a:txBody>
                    <a:bodyPr/>
                    <a:lstStyle/>
                    <a:p>
                      <a:pPr algn="r"/>
                      <a:r>
                        <a:rPr lang="en-GB" sz="2000" dirty="0" smtClean="0"/>
                        <a:t>Alternative</a:t>
                      </a:r>
                      <a:endParaRPr lang="en-GB" sz="2000" dirty="0"/>
                    </a:p>
                  </a:txBody>
                  <a:tcPr/>
                </a:tc>
              </a:tr>
              <a:tr h="426019">
                <a:tc>
                  <a:txBody>
                    <a:bodyPr/>
                    <a:lstStyle/>
                    <a:p>
                      <a:pPr>
                        <a:lnSpc>
                          <a:spcPct val="100000"/>
                        </a:lnSpc>
                        <a:spcAft>
                          <a:spcPts val="0"/>
                        </a:spcAft>
                      </a:pPr>
                      <a:r>
                        <a:rPr lang="en-US" sz="2000" kern="50" noProof="0" dirty="0" smtClean="0">
                          <a:effectLst/>
                        </a:rPr>
                        <a:t>Text annotations</a:t>
                      </a:r>
                      <a:r>
                        <a:rPr lang="en-US" sz="2000" kern="50" baseline="0" noProof="0" dirty="0" smtClean="0">
                          <a:effectLst/>
                        </a:rPr>
                        <a:t> – English</a:t>
                      </a:r>
                    </a:p>
                  </a:txBody>
                  <a:tcPr marL="68580" marR="68580" marT="0" marB="0" anchor="ctr"/>
                </a:tc>
                <a:tc>
                  <a:txBody>
                    <a:bodyPr/>
                    <a:lstStyle/>
                    <a:p>
                      <a:pPr algn="r">
                        <a:lnSpc>
                          <a:spcPct val="150000"/>
                        </a:lnSpc>
                        <a:spcAft>
                          <a:spcPts val="0"/>
                        </a:spcAft>
                      </a:pPr>
                      <a:r>
                        <a:rPr lang="en-GB" sz="2000" kern="50" smtClean="0">
                          <a:effectLst/>
                        </a:rPr>
                        <a:t>.86 [.82-.88]</a:t>
                      </a:r>
                      <a:endParaRPr lang="de-DE" sz="2000" kern="50" dirty="0">
                        <a:effectLst/>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r">
                        <a:lnSpc>
                          <a:spcPct val="150000"/>
                        </a:lnSpc>
                        <a:spcAft>
                          <a:spcPts val="0"/>
                        </a:spcAft>
                      </a:pPr>
                      <a:r>
                        <a:rPr lang="en-GB" sz="2000" kern="50" dirty="0" smtClean="0">
                          <a:effectLst/>
                        </a:rPr>
                        <a:t>.88 [.86-.91]</a:t>
                      </a:r>
                      <a:endParaRPr lang="de-DE" sz="2000" kern="50" dirty="0">
                        <a:effectLst/>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sp>
        <p:nvSpPr>
          <p:cNvPr id="2" name="Rechteck 1"/>
          <p:cNvSpPr/>
          <p:nvPr/>
        </p:nvSpPr>
        <p:spPr>
          <a:xfrm>
            <a:off x="144017" y="6433591"/>
            <a:ext cx="8892479" cy="307777"/>
          </a:xfrm>
          <a:prstGeom prst="rect">
            <a:avLst/>
          </a:prstGeom>
        </p:spPr>
        <p:txBody>
          <a:bodyPr wrap="square">
            <a:spAutoFit/>
          </a:bodyPr>
          <a:lstStyle/>
          <a:p>
            <a:r>
              <a:rPr lang="en-GB" sz="1400" dirty="0" err="1" smtClean="0"/>
              <a:t>Krippendorff</a:t>
            </a:r>
            <a:r>
              <a:rPr lang="en-GB" sz="1400" dirty="0" smtClean="0"/>
              <a:t>, Klaus (2013). Content analysis: An introduction to its methodology, 3rd edition. Thousand Oaks, CA: Sage.</a:t>
            </a:r>
            <a:endParaRPr lang="en-GB" sz="1400" dirty="0"/>
          </a:p>
        </p:txBody>
      </p:sp>
      <p:graphicFrame>
        <p:nvGraphicFramePr>
          <p:cNvPr id="7" name="Tabelle 6"/>
          <p:cNvGraphicFramePr>
            <a:graphicFrameLocks noGrp="1"/>
          </p:cNvGraphicFramePr>
          <p:nvPr>
            <p:extLst/>
          </p:nvPr>
        </p:nvGraphicFramePr>
        <p:xfrm>
          <a:off x="251520" y="2636913"/>
          <a:ext cx="7056783" cy="864095"/>
        </p:xfrm>
        <a:graphic>
          <a:graphicData uri="http://schemas.openxmlformats.org/drawingml/2006/table">
            <a:tbl>
              <a:tblPr firstRow="1" bandRow="1">
                <a:tableStyleId>{7E9639D4-E3E2-4D34-9284-5A2195B3D0D7}</a:tableStyleId>
              </a:tblPr>
              <a:tblGrid>
                <a:gridCol w="3307866"/>
                <a:gridCol w="1984720"/>
                <a:gridCol w="1764197"/>
              </a:tblGrid>
              <a:tr h="401712">
                <a:tc>
                  <a:txBody>
                    <a:bodyPr/>
                    <a:lstStyle/>
                    <a:p>
                      <a:r>
                        <a:rPr lang="en-US" sz="2000" noProof="0" dirty="0" smtClean="0"/>
                        <a:t>Term coverage [95% CI]</a:t>
                      </a:r>
                      <a:endParaRPr lang="en-US" sz="2000" noProof="0" dirty="0"/>
                    </a:p>
                  </a:txBody>
                  <a:tcPr/>
                </a:tc>
                <a:tc>
                  <a:txBody>
                    <a:bodyPr/>
                    <a:lstStyle/>
                    <a:p>
                      <a:pPr algn="r"/>
                      <a:r>
                        <a:rPr lang="en-US" sz="2000" noProof="0" dirty="0" smtClean="0"/>
                        <a:t>SNOMED CT</a:t>
                      </a:r>
                      <a:endParaRPr lang="en-US" sz="2000" noProof="0" dirty="0"/>
                    </a:p>
                  </a:txBody>
                  <a:tcPr/>
                </a:tc>
                <a:tc>
                  <a:txBody>
                    <a:bodyPr/>
                    <a:lstStyle/>
                    <a:p>
                      <a:pPr algn="r"/>
                      <a:r>
                        <a:rPr lang="en-US" sz="2000" noProof="0" dirty="0" smtClean="0"/>
                        <a:t>Alternative</a:t>
                      </a:r>
                      <a:endParaRPr lang="en-US" sz="2000" noProof="0" dirty="0"/>
                    </a:p>
                  </a:txBody>
                  <a:tcPr/>
                </a:tc>
              </a:tr>
              <a:tr h="462383">
                <a:tc>
                  <a:txBody>
                    <a:bodyPr/>
                    <a:lstStyle/>
                    <a:p>
                      <a:pPr>
                        <a:lnSpc>
                          <a:spcPct val="100000"/>
                        </a:lnSpc>
                        <a:spcAft>
                          <a:spcPts val="0"/>
                        </a:spcAft>
                      </a:pPr>
                      <a:r>
                        <a:rPr lang="en-US" sz="2000" kern="50" noProof="0" dirty="0" smtClean="0">
                          <a:effectLst/>
                        </a:rPr>
                        <a:t>Text annotations</a:t>
                      </a:r>
                      <a:r>
                        <a:rPr lang="en-US" sz="2000" kern="50" baseline="0" noProof="0" dirty="0" smtClean="0">
                          <a:effectLst/>
                        </a:rPr>
                        <a:t> – English</a:t>
                      </a: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US" sz="2000" kern="50" noProof="0" dirty="0" smtClean="0">
                          <a:solidFill>
                            <a:schemeClr val="tx1"/>
                          </a:solidFill>
                          <a:effectLst/>
                          <a:latin typeface="+mn-lt"/>
                          <a:ea typeface="+mn-ea"/>
                          <a:cs typeface="+mn-cs"/>
                        </a:rPr>
                        <a:t>.68 [.64; .70]</a:t>
                      </a:r>
                    </a:p>
                  </a:txBody>
                  <a:tcPr marL="68580" marR="68580" marT="0" marB="0"/>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US" sz="2000" kern="50" noProof="0" dirty="0" smtClean="0">
                          <a:solidFill>
                            <a:schemeClr val="tx1"/>
                          </a:solidFill>
                          <a:effectLst/>
                          <a:latin typeface="+mn-lt"/>
                          <a:ea typeface="+mn-ea"/>
                          <a:cs typeface="+mn-cs"/>
                        </a:rPr>
                        <a:t>.73 [.69; .76]</a:t>
                      </a:r>
                    </a:p>
                  </a:txBody>
                  <a:tcPr marL="68580" marR="68580" marT="0" marB="0"/>
                </a:tc>
              </a:tr>
            </a:tbl>
          </a:graphicData>
        </a:graphic>
      </p:graphicFrame>
      <p:pic>
        <p:nvPicPr>
          <p:cNvPr id="12" name="Picture 2" descr="240_F_77549616_B9NojRdp76ieCmkPAmXUofehxABqrMAs.jpg (625×24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4875"/>
          <a:stretch/>
        </p:blipFill>
        <p:spPr bwMode="auto">
          <a:xfrm>
            <a:off x="7668344" y="1422737"/>
            <a:ext cx="885255" cy="9677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240_F_77549616_B9NojRdp76ieCmkPAmXUofehxABqrMAs.jpg (625×24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747" r="32506"/>
          <a:stretch/>
        </p:blipFill>
        <p:spPr bwMode="auto">
          <a:xfrm>
            <a:off x="7703077" y="2636912"/>
            <a:ext cx="850522" cy="9677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240_F_77549616_B9NojRdp76ieCmkPAmXUofehxABqrMAs.jpg (625×24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830"/>
          <a:stretch/>
        </p:blipFill>
        <p:spPr bwMode="auto">
          <a:xfrm>
            <a:off x="7717631" y="4069678"/>
            <a:ext cx="835968" cy="967788"/>
          </a:xfrm>
          <a:prstGeom prst="rect">
            <a:avLst/>
          </a:prstGeom>
          <a:noFill/>
          <a:extLst>
            <a:ext uri="{909E8E84-426E-40DD-AFC4-6F175D3DCCD1}">
              <a14:hiddenFill xmlns:a14="http://schemas.microsoft.com/office/drawing/2010/main">
                <a:solidFill>
                  <a:srgbClr val="FFFFFF"/>
                </a:solidFill>
              </a14:hiddenFill>
            </a:ext>
          </a:extLst>
        </p:spPr>
      </p:pic>
      <p:sp>
        <p:nvSpPr>
          <p:cNvPr id="4" name="Flussdiagramm: Prozess 3"/>
          <p:cNvSpPr/>
          <p:nvPr/>
        </p:nvSpPr>
        <p:spPr>
          <a:xfrm>
            <a:off x="144017" y="1340768"/>
            <a:ext cx="8748463" cy="2263932"/>
          </a:xfrm>
          <a:prstGeom prst="flowChartProcess">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6720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32656"/>
            <a:ext cx="9144000" cy="553219"/>
          </a:xfrm>
        </p:spPr>
        <p:txBody>
          <a:bodyPr>
            <a:normAutofit fontScale="90000"/>
          </a:bodyPr>
          <a:lstStyle/>
          <a:p>
            <a:r>
              <a:rPr lang="en-GB" dirty="0" smtClean="0"/>
              <a:t>Agreement map: text annotations (English)</a:t>
            </a:r>
            <a:endParaRPr lang="en-GB" dirty="0"/>
          </a:p>
        </p:txBody>
      </p:sp>
      <p:pic>
        <p:nvPicPr>
          <p:cNvPr id="4" name="Grafik 3"/>
          <p:cNvPicPr>
            <a:picLocks noChangeAspect="1"/>
          </p:cNvPicPr>
          <p:nvPr/>
        </p:nvPicPr>
        <p:blipFill>
          <a:blip r:embed="rId2"/>
          <a:stretch>
            <a:fillRect/>
          </a:stretch>
        </p:blipFill>
        <p:spPr>
          <a:xfrm>
            <a:off x="5292080" y="1390399"/>
            <a:ext cx="3279183" cy="4605958"/>
          </a:xfrm>
          <a:prstGeom prst="rect">
            <a:avLst/>
          </a:prstGeom>
        </p:spPr>
      </p:pic>
      <p:pic>
        <p:nvPicPr>
          <p:cNvPr id="5" name="Grafik 4"/>
          <p:cNvPicPr>
            <a:picLocks noChangeAspect="1"/>
          </p:cNvPicPr>
          <p:nvPr/>
        </p:nvPicPr>
        <p:blipFill>
          <a:blip r:embed="rId3"/>
          <a:stretch>
            <a:fillRect/>
          </a:stretch>
        </p:blipFill>
        <p:spPr>
          <a:xfrm>
            <a:off x="611560" y="1340768"/>
            <a:ext cx="3279183" cy="4650478"/>
          </a:xfrm>
          <a:prstGeom prst="rect">
            <a:avLst/>
          </a:prstGeom>
        </p:spPr>
      </p:pic>
      <p:sp>
        <p:nvSpPr>
          <p:cNvPr id="6" name="Rechteck 5"/>
          <p:cNvSpPr/>
          <p:nvPr/>
        </p:nvSpPr>
        <p:spPr>
          <a:xfrm>
            <a:off x="1547664" y="3212976"/>
            <a:ext cx="1512168" cy="72008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SNOMED CT</a:t>
            </a:r>
            <a:endParaRPr lang="en-GB" dirty="0">
              <a:solidFill>
                <a:schemeClr val="tx1"/>
              </a:solidFill>
            </a:endParaRPr>
          </a:p>
        </p:txBody>
      </p:sp>
      <p:sp>
        <p:nvSpPr>
          <p:cNvPr id="7" name="Rechteck 6"/>
          <p:cNvSpPr/>
          <p:nvPr/>
        </p:nvSpPr>
        <p:spPr>
          <a:xfrm>
            <a:off x="6156176" y="3212976"/>
            <a:ext cx="1512168" cy="72008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UMLS SUBSET</a:t>
            </a:r>
            <a:endParaRPr lang="en-GB" dirty="0">
              <a:solidFill>
                <a:schemeClr val="tx1"/>
              </a:solidFill>
            </a:endParaRPr>
          </a:p>
        </p:txBody>
      </p:sp>
      <p:sp>
        <p:nvSpPr>
          <p:cNvPr id="8" name="Textfeld 7"/>
          <p:cNvSpPr txBox="1"/>
          <p:nvPr/>
        </p:nvSpPr>
        <p:spPr>
          <a:xfrm>
            <a:off x="572950" y="6237312"/>
            <a:ext cx="8137099" cy="369332"/>
          </a:xfrm>
          <a:prstGeom prst="rect">
            <a:avLst/>
          </a:prstGeom>
          <a:noFill/>
        </p:spPr>
        <p:txBody>
          <a:bodyPr wrap="none" rtlCol="0">
            <a:spAutoFit/>
          </a:bodyPr>
          <a:lstStyle/>
          <a:p>
            <a:r>
              <a:rPr lang="en-GB" dirty="0" smtClean="0"/>
              <a:t>green: agreement    –    yellow: only </a:t>
            </a:r>
            <a:r>
              <a:rPr lang="en-GB" dirty="0" smtClean="0"/>
              <a:t>annotated by </a:t>
            </a:r>
            <a:r>
              <a:rPr lang="en-GB" dirty="0" smtClean="0"/>
              <a:t>one coder</a:t>
            </a:r>
            <a:r>
              <a:rPr lang="en-GB" dirty="0"/>
              <a:t> </a:t>
            </a:r>
            <a:r>
              <a:rPr lang="en-GB" dirty="0" smtClean="0"/>
              <a:t>   –    red: disagreement  </a:t>
            </a:r>
            <a:endParaRPr lang="en-GB" dirty="0"/>
          </a:p>
        </p:txBody>
      </p:sp>
    </p:spTree>
    <p:extLst>
      <p:ext uri="{BB962C8B-B14F-4D97-AF65-F5344CB8AC3E}">
        <p14:creationId xmlns:p14="http://schemas.microsoft.com/office/powerpoint/2010/main" val="716609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32656"/>
            <a:ext cx="9144000" cy="553219"/>
          </a:xfrm>
        </p:spPr>
        <p:txBody>
          <a:bodyPr>
            <a:normAutofit fontScale="90000"/>
          </a:bodyPr>
          <a:lstStyle/>
          <a:p>
            <a:r>
              <a:rPr lang="en-GB" dirty="0" smtClean="0"/>
              <a:t>"Classical" AI workflow</a:t>
            </a:r>
            <a:endParaRPr lang="en-GB" dirty="0"/>
          </a:p>
        </p:txBody>
      </p:sp>
      <p:sp>
        <p:nvSpPr>
          <p:cNvPr id="8" name="Flussdiagramm: Alternativer Prozess 7"/>
          <p:cNvSpPr/>
          <p:nvPr/>
        </p:nvSpPr>
        <p:spPr>
          <a:xfrm>
            <a:off x="3864331" y="3500910"/>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err="1" smtClean="0">
                <a:solidFill>
                  <a:schemeClr val="tx1"/>
                </a:solidFill>
              </a:rPr>
              <a:t>Represen</a:t>
            </a:r>
            <a:r>
              <a:rPr lang="en-GB" dirty="0" smtClean="0">
                <a:solidFill>
                  <a:schemeClr val="tx1"/>
                </a:solidFill>
              </a:rPr>
              <a:t>-</a:t>
            </a:r>
          </a:p>
          <a:p>
            <a:pPr algn="ctr"/>
            <a:r>
              <a:rPr lang="en-GB" dirty="0" err="1" smtClean="0">
                <a:solidFill>
                  <a:schemeClr val="tx1"/>
                </a:solidFill>
              </a:rPr>
              <a:t>tation</a:t>
            </a:r>
            <a:endParaRPr lang="en-GB" dirty="0">
              <a:solidFill>
                <a:schemeClr val="tx1"/>
              </a:solidFill>
            </a:endParaRPr>
          </a:p>
        </p:txBody>
      </p:sp>
      <p:sp>
        <p:nvSpPr>
          <p:cNvPr id="9" name="Flussdiagramm: Alternativer Prozess 8"/>
          <p:cNvSpPr/>
          <p:nvPr/>
        </p:nvSpPr>
        <p:spPr>
          <a:xfrm>
            <a:off x="5388910" y="3500910"/>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Reasoning</a:t>
            </a:r>
            <a:endParaRPr lang="en-GB" dirty="0">
              <a:solidFill>
                <a:schemeClr val="tx1"/>
              </a:solidFill>
            </a:endParaRPr>
          </a:p>
        </p:txBody>
      </p:sp>
      <p:sp>
        <p:nvSpPr>
          <p:cNvPr id="10" name="Flussdiagramm: Alternativer Prozess 9"/>
          <p:cNvSpPr/>
          <p:nvPr/>
        </p:nvSpPr>
        <p:spPr>
          <a:xfrm>
            <a:off x="6913489" y="3500910"/>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Output</a:t>
            </a:r>
            <a:endParaRPr lang="en-GB" dirty="0">
              <a:solidFill>
                <a:schemeClr val="tx1"/>
              </a:solidFill>
            </a:endParaRPr>
          </a:p>
        </p:txBody>
      </p:sp>
      <p:sp>
        <p:nvSpPr>
          <p:cNvPr id="11" name="Flussdiagramm: Alternativer Prozess 10"/>
          <p:cNvSpPr/>
          <p:nvPr/>
        </p:nvSpPr>
        <p:spPr>
          <a:xfrm>
            <a:off x="1763688" y="3501008"/>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Data</a:t>
            </a:r>
          </a:p>
          <a:p>
            <a:pPr algn="ctr"/>
            <a:r>
              <a:rPr lang="en-GB" dirty="0" smtClean="0">
                <a:solidFill>
                  <a:schemeClr val="tx1"/>
                </a:solidFill>
              </a:rPr>
              <a:t>Acquisition</a:t>
            </a:r>
            <a:endParaRPr lang="en-GB" dirty="0">
              <a:solidFill>
                <a:schemeClr val="tx1"/>
              </a:solidFill>
            </a:endParaRPr>
          </a:p>
        </p:txBody>
      </p:sp>
      <p:pic>
        <p:nvPicPr>
          <p:cNvPr id="13" name="Grafik 12"/>
          <p:cNvPicPr>
            <a:picLocks noChangeAspect="1"/>
          </p:cNvPicPr>
          <p:nvPr/>
        </p:nvPicPr>
        <p:blipFill>
          <a:blip r:embed="rId2"/>
          <a:stretch>
            <a:fillRect/>
          </a:stretch>
        </p:blipFill>
        <p:spPr>
          <a:xfrm>
            <a:off x="395685" y="3428902"/>
            <a:ext cx="1079971" cy="1023847"/>
          </a:xfrm>
          <a:prstGeom prst="rect">
            <a:avLst/>
          </a:prstGeom>
        </p:spPr>
      </p:pic>
      <p:cxnSp>
        <p:nvCxnSpPr>
          <p:cNvPr id="12" name="Gerader Verbinder 11"/>
          <p:cNvCxnSpPr>
            <a:stCxn id="11" idx="3"/>
            <a:endCxn id="8" idx="1"/>
          </p:cNvCxnSpPr>
          <p:nvPr/>
        </p:nvCxnSpPr>
        <p:spPr>
          <a:xfrm flipV="1">
            <a:off x="2987824" y="3932958"/>
            <a:ext cx="876507"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Gerader Verbinder 13"/>
          <p:cNvCxnSpPr>
            <a:stCxn id="8" idx="3"/>
            <a:endCxn id="9" idx="1"/>
          </p:cNvCxnSpPr>
          <p:nvPr/>
        </p:nvCxnSpPr>
        <p:spPr>
          <a:xfrm>
            <a:off x="5088467" y="3932958"/>
            <a:ext cx="300443" cy="0"/>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 name="Gerader Verbinder 15"/>
          <p:cNvCxnSpPr>
            <a:stCxn id="9" idx="3"/>
            <a:endCxn id="10" idx="1"/>
          </p:cNvCxnSpPr>
          <p:nvPr/>
        </p:nvCxnSpPr>
        <p:spPr>
          <a:xfrm>
            <a:off x="6613046" y="3932958"/>
            <a:ext cx="300443" cy="0"/>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 name="Gerader Verbinder 20"/>
          <p:cNvCxnSpPr/>
          <p:nvPr/>
        </p:nvCxnSpPr>
        <p:spPr>
          <a:xfrm flipV="1">
            <a:off x="1463245" y="3933056"/>
            <a:ext cx="300443" cy="98"/>
          </a:xfrm>
          <a:prstGeom prst="line">
            <a:avLst/>
          </a:prstGeom>
          <a:noFill/>
          <a:ln>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24" name="Ellipse 23"/>
          <p:cNvSpPr/>
          <p:nvPr/>
        </p:nvSpPr>
        <p:spPr>
          <a:xfrm>
            <a:off x="3156223" y="3677791"/>
            <a:ext cx="497489" cy="475481"/>
          </a:xfrm>
          <a:prstGeom prst="ellipse">
            <a:avLst/>
          </a:prstGeom>
          <a:solidFill>
            <a:srgbClr val="FFFFFF"/>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endParaRPr lang="en-GB" baseline="-25000" dirty="0">
              <a:solidFill>
                <a:schemeClr val="tx1"/>
              </a:solidFill>
            </a:endParaRPr>
          </a:p>
        </p:txBody>
      </p:sp>
      <p:sp>
        <p:nvSpPr>
          <p:cNvPr id="25" name="Ellipse 24"/>
          <p:cNvSpPr/>
          <p:nvPr/>
        </p:nvSpPr>
        <p:spPr>
          <a:xfrm>
            <a:off x="1141912" y="3868817"/>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8496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Systematic error analysis</a:t>
            </a:r>
            <a:endParaRPr lang="en-GB" dirty="0"/>
          </a:p>
        </p:txBody>
      </p:sp>
      <p:sp>
        <p:nvSpPr>
          <p:cNvPr id="3" name="Inhaltsplatzhalter 2"/>
          <p:cNvSpPr>
            <a:spLocks noGrp="1"/>
          </p:cNvSpPr>
          <p:nvPr>
            <p:ph idx="1"/>
          </p:nvPr>
        </p:nvSpPr>
        <p:spPr>
          <a:xfrm>
            <a:off x="323528" y="1268760"/>
            <a:ext cx="8568952" cy="5256584"/>
          </a:xfrm>
        </p:spPr>
        <p:txBody>
          <a:bodyPr>
            <a:normAutofit/>
          </a:bodyPr>
          <a:lstStyle/>
          <a:p>
            <a:r>
              <a:rPr lang="en-GB" dirty="0" smtClean="0"/>
              <a:t>Creation of gold standard for SNOMED CT</a:t>
            </a:r>
          </a:p>
          <a:p>
            <a:pPr lvl="1"/>
            <a:r>
              <a:rPr lang="en-GB" dirty="0" smtClean="0"/>
              <a:t>20 </a:t>
            </a:r>
            <a:r>
              <a:rPr lang="en-GB" dirty="0" smtClean="0"/>
              <a:t>English text </a:t>
            </a:r>
            <a:r>
              <a:rPr lang="en-GB" dirty="0" smtClean="0"/>
              <a:t>samples annotated twice </a:t>
            </a:r>
            <a:r>
              <a:rPr lang="en-GB" dirty="0" smtClean="0">
                <a:sym typeface="Wingdings" panose="05000000000000000000" pitchFamily="2" charset="2"/>
              </a:rPr>
              <a:t>208 NPs</a:t>
            </a:r>
            <a:endParaRPr lang="en-GB" dirty="0" smtClean="0"/>
          </a:p>
          <a:p>
            <a:pPr lvl="1"/>
            <a:r>
              <a:rPr lang="en-GB" dirty="0" smtClean="0"/>
              <a:t>Analysis of English SNOMED CT annotations by two additional terminology experts</a:t>
            </a:r>
          </a:p>
          <a:p>
            <a:pPr lvl="1"/>
            <a:r>
              <a:rPr lang="en-GB" dirty="0" smtClean="0"/>
              <a:t>Consensus </a:t>
            </a:r>
            <a:r>
              <a:rPr lang="en-GB" dirty="0" smtClean="0"/>
              <a:t>finding, according to pre-established </a:t>
            </a:r>
            <a:r>
              <a:rPr lang="en-GB" dirty="0" smtClean="0"/>
              <a:t>annotation guidelines</a:t>
            </a:r>
          </a:p>
          <a:p>
            <a:r>
              <a:rPr lang="en-GB" dirty="0" smtClean="0"/>
              <a:t>Inspection, analysis and classification of text annotation disagreements</a:t>
            </a:r>
          </a:p>
          <a:p>
            <a:r>
              <a:rPr lang="en-GB" dirty="0" smtClean="0"/>
              <a:t>Presentation </a:t>
            </a:r>
            <a:r>
              <a:rPr lang="en-GB" dirty="0" smtClean="0"/>
              <a:t>of </a:t>
            </a:r>
            <a:r>
              <a:rPr lang="en-GB" dirty="0" smtClean="0"/>
              <a:t>some disagreement </a:t>
            </a:r>
            <a:r>
              <a:rPr lang="en-GB" dirty="0" smtClean="0"/>
              <a:t>cases for SNOMED CT</a:t>
            </a:r>
          </a:p>
        </p:txBody>
      </p:sp>
    </p:spTree>
    <p:extLst>
      <p:ext uri="{BB962C8B-B14F-4D97-AF65-F5344CB8AC3E}">
        <p14:creationId xmlns:p14="http://schemas.microsoft.com/office/powerpoint/2010/main" val="3524385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Reasons for disagreement</a:t>
            </a:r>
            <a:endParaRPr lang="en-GB" dirty="0"/>
          </a:p>
        </p:txBody>
      </p:sp>
      <p:sp>
        <p:nvSpPr>
          <p:cNvPr id="3" name="Inhaltsplatzhalter 2"/>
          <p:cNvSpPr>
            <a:spLocks noGrp="1"/>
          </p:cNvSpPr>
          <p:nvPr>
            <p:ph idx="1"/>
          </p:nvPr>
        </p:nvSpPr>
        <p:spPr/>
        <p:txBody>
          <a:bodyPr/>
          <a:lstStyle/>
          <a:p>
            <a:endParaRPr lang="en-GB" dirty="0"/>
          </a:p>
        </p:txBody>
      </p:sp>
      <p:sp>
        <p:nvSpPr>
          <p:cNvPr id="4" name="Rechteck 3"/>
          <p:cNvSpPr/>
          <p:nvPr/>
        </p:nvSpPr>
        <p:spPr>
          <a:xfrm>
            <a:off x="80345" y="1026218"/>
            <a:ext cx="9001000" cy="5805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28587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Human issues</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813850574"/>
              </p:ext>
            </p:extLst>
          </p:nvPr>
        </p:nvGraphicFramePr>
        <p:xfrm>
          <a:off x="467544" y="2060848"/>
          <a:ext cx="8064896" cy="1255008"/>
        </p:xfrm>
        <a:graphic>
          <a:graphicData uri="http://schemas.openxmlformats.org/drawingml/2006/table">
            <a:tbl>
              <a:tblPr firstRow="1" bandRow="1">
                <a:tableStyleId>{7E9639D4-E3E2-4D34-9284-5A2195B3D0D7}</a:tableStyleId>
              </a:tblPr>
              <a:tblGrid>
                <a:gridCol w="1512168"/>
                <a:gridCol w="2232248"/>
                <a:gridCol w="2016224"/>
                <a:gridCol w="2304256"/>
              </a:tblGrid>
              <a:tr h="432048">
                <a:tc>
                  <a:txBody>
                    <a:bodyPr/>
                    <a:lstStyle/>
                    <a:p>
                      <a:pPr algn="l">
                        <a:lnSpc>
                          <a:spcPct val="100000"/>
                        </a:lnSpc>
                      </a:pPr>
                      <a:r>
                        <a:rPr lang="en-GB" sz="2000" dirty="0" smtClean="0"/>
                        <a:t>Tokens</a:t>
                      </a:r>
                      <a:endParaRPr lang="en-GB" sz="2000" dirty="0"/>
                    </a:p>
                  </a:txBody>
                  <a:tcPr/>
                </a:tc>
                <a:tc>
                  <a:txBody>
                    <a:bodyPr/>
                    <a:lstStyle/>
                    <a:p>
                      <a:pPr algn="l">
                        <a:lnSpc>
                          <a:spcPct val="100000"/>
                        </a:lnSpc>
                      </a:pPr>
                      <a:r>
                        <a:rPr lang="en-GB" sz="2000" dirty="0" smtClean="0"/>
                        <a:t>Annotator #1</a:t>
                      </a:r>
                      <a:endParaRPr lang="en-GB" sz="2000" dirty="0"/>
                    </a:p>
                  </a:txBody>
                  <a:tcPr/>
                </a:tc>
                <a:tc>
                  <a:txBody>
                    <a:bodyPr/>
                    <a:lstStyle/>
                    <a:p>
                      <a:pPr algn="l">
                        <a:lnSpc>
                          <a:spcPct val="100000"/>
                        </a:lnSpc>
                      </a:pPr>
                      <a:r>
                        <a:rPr lang="en-GB" sz="2000" dirty="0" smtClean="0"/>
                        <a:t>Annotator #2</a:t>
                      </a:r>
                      <a:endParaRPr lang="en-GB" sz="2000" dirty="0"/>
                    </a:p>
                  </a:txBody>
                  <a:tcPr/>
                </a:tc>
                <a:tc>
                  <a:txBody>
                    <a:bodyPr/>
                    <a:lstStyle/>
                    <a:p>
                      <a:pPr algn="l">
                        <a:lnSpc>
                          <a:spcPct val="100000"/>
                        </a:lnSpc>
                      </a:pPr>
                      <a:r>
                        <a:rPr lang="en-GB" sz="2000" dirty="0" smtClean="0">
                          <a:solidFill>
                            <a:srgbClr val="FFCC66"/>
                          </a:solidFill>
                        </a:rPr>
                        <a:t>Gold standard</a:t>
                      </a:r>
                      <a:endParaRPr lang="en-GB" sz="2000" dirty="0">
                        <a:solidFill>
                          <a:srgbClr val="FFCC66"/>
                        </a:solidFill>
                      </a:endParaRPr>
                    </a:p>
                  </a:txBody>
                  <a:tcPr/>
                </a:tc>
              </a:tr>
              <a:tr h="462383">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"IV"</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Structure of abductor </a:t>
                      </a:r>
                      <a:r>
                        <a:rPr lang="en-US" sz="1800" i="1" kern="1200" dirty="0" err="1" smtClean="0">
                          <a:solidFill>
                            <a:schemeClr val="tx1"/>
                          </a:solidFill>
                          <a:effectLst/>
                          <a:latin typeface="+mn-lt"/>
                          <a:ea typeface="+mn-ea"/>
                          <a:cs typeface="+mn-cs"/>
                        </a:rPr>
                        <a:t>hallucis</a:t>
                      </a:r>
                      <a:r>
                        <a:rPr lang="en-US" sz="1800" i="1" kern="1200" dirty="0" smtClean="0">
                          <a:solidFill>
                            <a:schemeClr val="tx1"/>
                          </a:solidFill>
                          <a:effectLst/>
                          <a:latin typeface="+mn-lt"/>
                          <a:ea typeface="+mn-ea"/>
                          <a:cs typeface="+mn-cs"/>
                        </a:rPr>
                        <a:t> muscle (body structure)</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effectLst/>
                          <a:latin typeface="+mn-lt"/>
                          <a:ea typeface="+mn-ea"/>
                          <a:cs typeface="+mn-cs"/>
                        </a:rPr>
                        <a:t>'</a:t>
                      </a:r>
                      <a:r>
                        <a:rPr lang="en-US" sz="1800" i="1" kern="1200" baseline="0" dirty="0" err="1" smtClean="0">
                          <a:solidFill>
                            <a:schemeClr val="tx1"/>
                          </a:solidFill>
                          <a:effectLst/>
                          <a:latin typeface="+mn-lt"/>
                          <a:ea typeface="+mn-ea"/>
                          <a:cs typeface="+mn-cs"/>
                        </a:rPr>
                        <a:t>Abducens</a:t>
                      </a:r>
                      <a:r>
                        <a:rPr lang="en-US" sz="1800" i="1" kern="1200" baseline="0" dirty="0" smtClean="0">
                          <a:solidFill>
                            <a:schemeClr val="tx1"/>
                          </a:solidFill>
                          <a:effectLst/>
                          <a:latin typeface="+mn-lt"/>
                          <a:ea typeface="+mn-ea"/>
                          <a:cs typeface="+mn-cs"/>
                        </a:rPr>
                        <a:t> </a:t>
                      </a:r>
                      <a:br>
                        <a:rPr lang="en-US" sz="1800" i="1" kern="1200" baseline="0" dirty="0" smtClean="0">
                          <a:solidFill>
                            <a:schemeClr val="tx1"/>
                          </a:solidFill>
                          <a:effectLst/>
                          <a:latin typeface="+mn-lt"/>
                          <a:ea typeface="+mn-ea"/>
                          <a:cs typeface="+mn-cs"/>
                        </a:rPr>
                      </a:br>
                      <a:r>
                        <a:rPr lang="en-US" sz="1800" i="1" kern="1200" baseline="0" dirty="0" smtClean="0">
                          <a:solidFill>
                            <a:schemeClr val="tx1"/>
                          </a:solidFill>
                          <a:effectLst/>
                          <a:latin typeface="+mn-lt"/>
                          <a:ea typeface="+mn-ea"/>
                          <a:cs typeface="+mn-cs"/>
                        </a:rPr>
                        <a:t>nerve structure </a:t>
                      </a:r>
                      <a:r>
                        <a:rPr lang="en-US" sz="1800" i="1" kern="1200" dirty="0" smtClean="0">
                          <a:solidFill>
                            <a:schemeClr val="tx1"/>
                          </a:solidFill>
                          <a:effectLst/>
                          <a:latin typeface="+mn-lt"/>
                          <a:ea typeface="+mn-ea"/>
                          <a:cs typeface="+mn-cs"/>
                        </a:rPr>
                        <a:t>(body structure)</a:t>
                      </a:r>
                      <a:r>
                        <a:rPr lang="en-US" sz="1800" kern="1200" baseline="0" dirty="0" smtClean="0">
                          <a:solidFill>
                            <a:schemeClr val="tx1"/>
                          </a:solidFill>
                          <a:effectLst/>
                          <a:latin typeface="+mn-lt"/>
                          <a:ea typeface="+mn-ea"/>
                          <a:cs typeface="+mn-cs"/>
                        </a:rPr>
                        <a:t> ' </a:t>
                      </a:r>
                      <a:endParaRPr lang="de-DE" sz="1800" kern="1200" dirty="0" smtClean="0">
                        <a:solidFill>
                          <a:schemeClr val="tx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effectLst/>
                          <a:latin typeface="+mn-lt"/>
                          <a:ea typeface="+mn-ea"/>
                          <a:cs typeface="+mn-cs"/>
                        </a:rPr>
                        <a:t>'</a:t>
                      </a:r>
                      <a:r>
                        <a:rPr lang="en-US" sz="1800" i="1" kern="1200" baseline="0" dirty="0" err="1" smtClean="0">
                          <a:solidFill>
                            <a:schemeClr val="tx1"/>
                          </a:solidFill>
                          <a:effectLst/>
                          <a:latin typeface="+mn-lt"/>
                          <a:ea typeface="+mn-ea"/>
                          <a:cs typeface="+mn-cs"/>
                        </a:rPr>
                        <a:t>Abducens</a:t>
                      </a:r>
                      <a:r>
                        <a:rPr lang="en-US" sz="1800" i="1" kern="1200" baseline="0" dirty="0" smtClean="0">
                          <a:solidFill>
                            <a:schemeClr val="tx1"/>
                          </a:solidFill>
                          <a:effectLst/>
                          <a:latin typeface="+mn-lt"/>
                          <a:ea typeface="+mn-ea"/>
                          <a:cs typeface="+mn-cs"/>
                        </a:rPr>
                        <a:t> </a:t>
                      </a:r>
                      <a:br>
                        <a:rPr lang="en-US" sz="1800" i="1" kern="1200" baseline="0" dirty="0" smtClean="0">
                          <a:solidFill>
                            <a:schemeClr val="tx1"/>
                          </a:solidFill>
                          <a:effectLst/>
                          <a:latin typeface="+mn-lt"/>
                          <a:ea typeface="+mn-ea"/>
                          <a:cs typeface="+mn-cs"/>
                        </a:rPr>
                      </a:br>
                      <a:r>
                        <a:rPr lang="en-US" sz="1800" i="1" kern="1200" baseline="0" dirty="0" smtClean="0">
                          <a:solidFill>
                            <a:schemeClr val="tx1"/>
                          </a:solidFill>
                          <a:effectLst/>
                          <a:latin typeface="+mn-lt"/>
                          <a:ea typeface="+mn-ea"/>
                          <a:cs typeface="+mn-cs"/>
                        </a:rPr>
                        <a:t>nerve structure </a:t>
                      </a:r>
                      <a:r>
                        <a:rPr lang="en-US" sz="1800" i="1" kern="1200" dirty="0" smtClean="0">
                          <a:solidFill>
                            <a:schemeClr val="tx1"/>
                          </a:solidFill>
                          <a:effectLst/>
                          <a:latin typeface="+mn-lt"/>
                          <a:ea typeface="+mn-ea"/>
                          <a:cs typeface="+mn-cs"/>
                        </a:rPr>
                        <a:t>(body structure)</a:t>
                      </a:r>
                      <a:r>
                        <a:rPr lang="en-US" sz="1800" kern="1200" baseline="0" dirty="0" smtClean="0">
                          <a:solidFill>
                            <a:schemeClr val="tx1"/>
                          </a:solidFill>
                          <a:effectLst/>
                          <a:latin typeface="+mn-lt"/>
                          <a:ea typeface="+mn-ea"/>
                          <a:cs typeface="+mn-cs"/>
                        </a:rPr>
                        <a:t>' </a:t>
                      </a:r>
                      <a:endParaRPr lang="de-DE" sz="1800" kern="1200" dirty="0" smtClean="0">
                        <a:solidFill>
                          <a:schemeClr val="tx1"/>
                        </a:solidFill>
                        <a:effectLst/>
                        <a:latin typeface="+mn-lt"/>
                        <a:ea typeface="+mn-ea"/>
                        <a:cs typeface="+mn-cs"/>
                      </a:endParaRPr>
                    </a:p>
                  </a:txBody>
                  <a:tcPr marL="68580" marR="68580" marT="0" marB="0" anchor="ctr"/>
                </a:tc>
              </a:tr>
            </a:tbl>
          </a:graphicData>
        </a:graphic>
      </p:graphicFrame>
      <p:sp>
        <p:nvSpPr>
          <p:cNvPr id="5" name="Inhaltsplatzhalter 4"/>
          <p:cNvSpPr>
            <a:spLocks noGrp="1"/>
          </p:cNvSpPr>
          <p:nvPr>
            <p:ph idx="1"/>
          </p:nvPr>
        </p:nvSpPr>
        <p:spPr>
          <a:xfrm>
            <a:off x="323528" y="1412776"/>
            <a:ext cx="8496944" cy="720080"/>
          </a:xfrm>
        </p:spPr>
        <p:txBody>
          <a:bodyPr/>
          <a:lstStyle/>
          <a:p>
            <a:r>
              <a:rPr lang="en-GB" dirty="0" smtClean="0"/>
              <a:t>Lack of domain knowledge / carelessness</a:t>
            </a:r>
            <a:endParaRPr lang="en-GB" dirty="0"/>
          </a:p>
        </p:txBody>
      </p:sp>
      <p:sp>
        <p:nvSpPr>
          <p:cNvPr id="8" name="Inhaltsplatzhalter 4"/>
          <p:cNvSpPr txBox="1">
            <a:spLocks/>
          </p:cNvSpPr>
          <p:nvPr/>
        </p:nvSpPr>
        <p:spPr>
          <a:xfrm>
            <a:off x="323528" y="3717032"/>
            <a:ext cx="8496944"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A50021"/>
              </a:buClr>
              <a:buFont typeface="Wingdings" pitchFamily="2" charset="2"/>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A50021"/>
              </a:buClr>
              <a:buFont typeface="Wingdings" pitchFamily="2" charset="2"/>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A50021"/>
              </a:buClr>
              <a:buFont typeface="Wingdings" pitchFamily="2" charset="2"/>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Retrieval error </a:t>
            </a:r>
            <a:r>
              <a:rPr lang="en-GB" dirty="0" smtClean="0"/>
              <a:t>(synonym not recognised)</a:t>
            </a:r>
            <a:endParaRPr lang="en-GB" dirty="0"/>
          </a:p>
          <a:p>
            <a:pPr marL="0" indent="0">
              <a:buFont typeface="Wingdings" pitchFamily="2" charset="2"/>
              <a:buNone/>
            </a:pPr>
            <a:endParaRPr lang="en-GB" dirty="0"/>
          </a:p>
        </p:txBody>
      </p:sp>
      <p:graphicFrame>
        <p:nvGraphicFramePr>
          <p:cNvPr id="9" name="Tabelle 3"/>
          <p:cNvGraphicFramePr>
            <a:graphicFrameLocks noGrp="1"/>
          </p:cNvGraphicFramePr>
          <p:nvPr>
            <p:extLst>
              <p:ext uri="{D42A27DB-BD31-4B8C-83A1-F6EECF244321}">
                <p14:modId xmlns:p14="http://schemas.microsoft.com/office/powerpoint/2010/main" val="84991304"/>
              </p:ext>
            </p:extLst>
          </p:nvPr>
        </p:nvGraphicFramePr>
        <p:xfrm>
          <a:off x="467544" y="4365104"/>
          <a:ext cx="8064896" cy="980688"/>
        </p:xfrm>
        <a:graphic>
          <a:graphicData uri="http://schemas.openxmlformats.org/drawingml/2006/table">
            <a:tbl>
              <a:tblPr firstRow="1" bandRow="1">
                <a:tableStyleId>{7E9639D4-E3E2-4D34-9284-5A2195B3D0D7}</a:tableStyleId>
              </a:tblPr>
              <a:tblGrid>
                <a:gridCol w="1656184"/>
                <a:gridCol w="2232248"/>
                <a:gridCol w="1872208"/>
                <a:gridCol w="2304256"/>
              </a:tblGrid>
              <a:tr h="432048">
                <a:tc>
                  <a:txBody>
                    <a:bodyPr/>
                    <a:lstStyle/>
                    <a:p>
                      <a:pPr algn="l">
                        <a:lnSpc>
                          <a:spcPct val="100000"/>
                        </a:lnSpc>
                      </a:pPr>
                      <a:r>
                        <a:rPr lang="en-GB" sz="2000" dirty="0" smtClean="0"/>
                        <a:t>Tokens</a:t>
                      </a:r>
                      <a:endParaRPr lang="en-GB" sz="2000" dirty="0"/>
                    </a:p>
                  </a:txBody>
                  <a:tcPr/>
                </a:tc>
                <a:tc>
                  <a:txBody>
                    <a:bodyPr/>
                    <a:lstStyle/>
                    <a:p>
                      <a:pPr algn="l">
                        <a:lnSpc>
                          <a:spcPct val="100000"/>
                        </a:lnSpc>
                      </a:pPr>
                      <a:r>
                        <a:rPr lang="en-GB" sz="2000" dirty="0" smtClean="0"/>
                        <a:t>Annotator #1</a:t>
                      </a:r>
                      <a:endParaRPr lang="en-GB" sz="2000" dirty="0"/>
                    </a:p>
                  </a:txBody>
                  <a:tcPr/>
                </a:tc>
                <a:tc>
                  <a:txBody>
                    <a:bodyPr/>
                    <a:lstStyle/>
                    <a:p>
                      <a:pPr algn="l">
                        <a:lnSpc>
                          <a:spcPct val="100000"/>
                        </a:lnSpc>
                      </a:pPr>
                      <a:r>
                        <a:rPr lang="en-GB" sz="2000" dirty="0" smtClean="0"/>
                        <a:t>Annotator #2</a:t>
                      </a:r>
                      <a:endParaRPr lang="en-GB" sz="2000" dirty="0"/>
                    </a:p>
                  </a:txBody>
                  <a:tcPr/>
                </a:tc>
                <a:tc>
                  <a:txBody>
                    <a:bodyPr/>
                    <a:lstStyle/>
                    <a:p>
                      <a:pPr marL="0" algn="l" defTabSz="914400" rtl="0" eaLnBrk="1" latinLnBrk="0" hangingPunct="1">
                        <a:lnSpc>
                          <a:spcPct val="100000"/>
                        </a:lnSpc>
                      </a:pPr>
                      <a:r>
                        <a:rPr lang="en-GB" sz="2000" b="1" kern="1200" dirty="0" smtClean="0">
                          <a:solidFill>
                            <a:srgbClr val="FFCC66"/>
                          </a:solidFill>
                          <a:latin typeface="+mn-lt"/>
                          <a:ea typeface="+mn-ea"/>
                          <a:cs typeface="+mn-cs"/>
                        </a:rPr>
                        <a:t>Gold standard</a:t>
                      </a:r>
                      <a:endParaRPr lang="en-GB" sz="2000" b="1" kern="1200" dirty="0">
                        <a:solidFill>
                          <a:srgbClr val="FFCC66"/>
                        </a:solidFill>
                        <a:latin typeface="+mn-lt"/>
                        <a:ea typeface="+mn-ea"/>
                        <a:cs typeface="+mn-cs"/>
                      </a:endParaRPr>
                    </a:p>
                  </a:txBody>
                  <a:tcPr/>
                </a:tc>
              </a:tr>
              <a:tr h="462383">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a:t>
                      </a:r>
                      <a:r>
                        <a:rPr lang="de-DE" sz="1800" kern="50" dirty="0" err="1" smtClean="0">
                          <a:effectLst/>
                          <a:latin typeface="+mn-lt"/>
                          <a:ea typeface="Arial Unicode MS" panose="020B0604020202020204" pitchFamily="34" charset="-128"/>
                          <a:cs typeface="Arial Unicode MS" panose="020B0604020202020204" pitchFamily="34" charset="-128"/>
                        </a:rPr>
                        <a:t>Glibenclamide</a:t>
                      </a:r>
                      <a:r>
                        <a:rPr lang="de-DE" sz="1800" kern="50" dirty="0" smtClean="0">
                          <a:effectLst/>
                          <a:latin typeface="+mn-lt"/>
                          <a:ea typeface="Arial Unicode MS" panose="020B0604020202020204" pitchFamily="34" charset="-128"/>
                          <a:cs typeface="Arial Unicode MS" panose="020B0604020202020204" pitchFamily="34" charset="-128"/>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Glyburide (substance)</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kern="1200" baseline="0" dirty="0" smtClean="0">
                          <a:solidFill>
                            <a:schemeClr val="tx1"/>
                          </a:solidFill>
                          <a:effectLst/>
                          <a:latin typeface="+mn-lt"/>
                          <a:ea typeface="+mn-ea"/>
                          <a:cs typeface="+mn-cs"/>
                        </a:rPr>
                        <a:t> – </a:t>
                      </a:r>
                      <a:endParaRPr lang="de-DE" sz="1800" kern="1200" dirty="0" smtClean="0">
                        <a:solidFill>
                          <a:schemeClr val="tx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Glyburide (substance)</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sp>
        <p:nvSpPr>
          <p:cNvPr id="7" name="Inhaltsplatzhalter 4"/>
          <p:cNvSpPr txBox="1">
            <a:spLocks/>
          </p:cNvSpPr>
          <p:nvPr/>
        </p:nvSpPr>
        <p:spPr>
          <a:xfrm>
            <a:off x="323528" y="5661248"/>
            <a:ext cx="8496944"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A50021"/>
              </a:buClr>
              <a:buFont typeface="Wingdings" pitchFamily="2" charset="2"/>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A50021"/>
              </a:buClr>
              <a:buFont typeface="Wingdings" pitchFamily="2" charset="2"/>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A50021"/>
              </a:buClr>
              <a:buFont typeface="Wingdings" pitchFamily="2" charset="2"/>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Non-compliance with annotation rules</a:t>
            </a:r>
            <a:endParaRPr lang="en-GB" dirty="0"/>
          </a:p>
          <a:p>
            <a:pPr marL="0" indent="0">
              <a:buFont typeface="Wingdings" pitchFamily="2" charset="2"/>
              <a:buNone/>
            </a:pPr>
            <a:endParaRPr lang="en-GB" dirty="0"/>
          </a:p>
        </p:txBody>
      </p:sp>
    </p:spTree>
    <p:extLst>
      <p:ext uri="{BB962C8B-B14F-4D97-AF65-F5344CB8AC3E}">
        <p14:creationId xmlns:p14="http://schemas.microsoft.com/office/powerpoint/2010/main" val="2708922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Ontology issues (I)</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4157044239"/>
              </p:ext>
            </p:extLst>
          </p:nvPr>
        </p:nvGraphicFramePr>
        <p:xfrm>
          <a:off x="467544" y="1844824"/>
          <a:ext cx="8064896" cy="1255008"/>
        </p:xfrm>
        <a:graphic>
          <a:graphicData uri="http://schemas.openxmlformats.org/drawingml/2006/table">
            <a:tbl>
              <a:tblPr firstRow="1" bandRow="1">
                <a:tableStyleId>{7E9639D4-E3E2-4D34-9284-5A2195B3D0D7}</a:tableStyleId>
              </a:tblPr>
              <a:tblGrid>
                <a:gridCol w="1512168"/>
                <a:gridCol w="1728192"/>
                <a:gridCol w="2520280"/>
                <a:gridCol w="2304256"/>
              </a:tblGrid>
              <a:tr h="432048">
                <a:tc>
                  <a:txBody>
                    <a:bodyPr/>
                    <a:lstStyle/>
                    <a:p>
                      <a:pPr algn="l"/>
                      <a:r>
                        <a:rPr lang="en-GB" sz="2000" dirty="0" smtClean="0"/>
                        <a:t>Tokens</a:t>
                      </a:r>
                      <a:endParaRPr lang="en-GB" sz="2000" dirty="0"/>
                    </a:p>
                  </a:txBody>
                  <a:tcPr/>
                </a:tc>
                <a:tc>
                  <a:txBody>
                    <a:bodyPr/>
                    <a:lstStyle/>
                    <a:p>
                      <a:pPr algn="l"/>
                      <a:r>
                        <a:rPr lang="en-GB" sz="2000" dirty="0" smtClean="0"/>
                        <a:t>Annotator #1</a:t>
                      </a:r>
                      <a:endParaRPr lang="en-GB" sz="2000" dirty="0"/>
                    </a:p>
                  </a:txBody>
                  <a:tcPr/>
                </a:tc>
                <a:tc>
                  <a:txBody>
                    <a:bodyPr/>
                    <a:lstStyle/>
                    <a:p>
                      <a:pPr algn="l"/>
                      <a:r>
                        <a:rPr lang="en-GB" sz="2000" dirty="0" smtClean="0"/>
                        <a:t>Annotator #2</a:t>
                      </a:r>
                      <a:endParaRPr lang="en-GB" sz="2000" dirty="0"/>
                    </a:p>
                  </a:txBody>
                  <a:tcPr/>
                </a:tc>
                <a:tc>
                  <a:txBody>
                    <a:bodyPr/>
                    <a:lstStyle/>
                    <a:p>
                      <a:pPr algn="l"/>
                      <a:r>
                        <a:rPr lang="en-GB" sz="2000" dirty="0" smtClean="0">
                          <a:solidFill>
                            <a:srgbClr val="FFC000"/>
                          </a:solidFill>
                        </a:rPr>
                        <a:t>Gold standard</a:t>
                      </a:r>
                      <a:endParaRPr lang="en-GB" sz="2000" dirty="0">
                        <a:solidFill>
                          <a:srgbClr val="FFC000"/>
                        </a:solidFill>
                      </a:endParaRPr>
                    </a:p>
                  </a:txBody>
                  <a:tcPr/>
                </a:tc>
              </a:tr>
              <a:tr h="462383">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a:t>
                      </a:r>
                      <a:r>
                        <a:rPr lang="de-DE" sz="1800" kern="50" dirty="0" err="1" smtClean="0">
                          <a:effectLst/>
                          <a:latin typeface="+mn-lt"/>
                          <a:ea typeface="Arial Unicode MS" panose="020B0604020202020204" pitchFamily="34" charset="-128"/>
                          <a:cs typeface="Arial Unicode MS" panose="020B0604020202020204" pitchFamily="34" charset="-128"/>
                        </a:rPr>
                        <a:t>Lymphoma</a:t>
                      </a:r>
                      <a:r>
                        <a:rPr lang="de-DE" sz="1800" kern="50" dirty="0" smtClean="0">
                          <a:effectLst/>
                          <a:latin typeface="+mn-lt"/>
                          <a:ea typeface="Arial Unicode MS" panose="020B0604020202020204" pitchFamily="34" charset="-128"/>
                          <a:cs typeface="Arial Unicode MS" panose="020B0604020202020204" pitchFamily="34" charset="-128"/>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Malignant lymphoma (disorder)</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effectLst/>
                          <a:latin typeface="+mn-lt"/>
                          <a:ea typeface="+mn-ea"/>
                          <a:cs typeface="+mn-cs"/>
                        </a:rPr>
                        <a:t>'</a:t>
                      </a:r>
                      <a:r>
                        <a:rPr lang="en-US" sz="1800" i="1" kern="1200" baseline="0" dirty="0" smtClean="0">
                          <a:solidFill>
                            <a:schemeClr val="tx1"/>
                          </a:solidFill>
                          <a:effectLst/>
                          <a:latin typeface="+mn-lt"/>
                          <a:ea typeface="+mn-ea"/>
                          <a:cs typeface="+mn-cs"/>
                        </a:rPr>
                        <a:t>Malignant lymphoma - category (morphologic abnormality)</a:t>
                      </a:r>
                      <a:r>
                        <a:rPr lang="en-US" sz="1800" kern="1200" baseline="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Malignant lymphoma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(disorder)</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sp>
        <p:nvSpPr>
          <p:cNvPr id="5" name="Inhaltsplatzhalter 4"/>
          <p:cNvSpPr>
            <a:spLocks noGrp="1"/>
          </p:cNvSpPr>
          <p:nvPr>
            <p:ph idx="1"/>
          </p:nvPr>
        </p:nvSpPr>
        <p:spPr>
          <a:xfrm>
            <a:off x="323528" y="1196752"/>
            <a:ext cx="8496944" cy="720080"/>
          </a:xfrm>
        </p:spPr>
        <p:txBody>
          <a:bodyPr/>
          <a:lstStyle/>
          <a:p>
            <a:r>
              <a:rPr lang="en-GB" dirty="0" smtClean="0"/>
              <a:t>Polysemy ("dot categories")*</a:t>
            </a:r>
          </a:p>
        </p:txBody>
      </p:sp>
      <p:sp>
        <p:nvSpPr>
          <p:cNvPr id="8" name="Rechteck 7"/>
          <p:cNvSpPr/>
          <p:nvPr/>
        </p:nvSpPr>
        <p:spPr>
          <a:xfrm>
            <a:off x="0" y="6381328"/>
            <a:ext cx="9144000"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bgerundetes Rechteck 10"/>
          <p:cNvSpPr/>
          <p:nvPr/>
        </p:nvSpPr>
        <p:spPr>
          <a:xfrm>
            <a:off x="107504" y="6237312"/>
            <a:ext cx="8928992" cy="288032"/>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hteck 2"/>
          <p:cNvSpPr/>
          <p:nvPr/>
        </p:nvSpPr>
        <p:spPr>
          <a:xfrm>
            <a:off x="179512" y="6543699"/>
            <a:ext cx="8784976" cy="276999"/>
          </a:xfrm>
          <a:prstGeom prst="rect">
            <a:avLst/>
          </a:prstGeom>
        </p:spPr>
        <p:txBody>
          <a:bodyPr wrap="square">
            <a:spAutoFit/>
          </a:bodyPr>
          <a:lstStyle/>
          <a:p>
            <a:r>
              <a:rPr lang="en-GB" sz="1200" dirty="0" smtClean="0">
                <a:solidFill>
                  <a:schemeClr val="bg1"/>
                </a:solidFill>
              </a:rPr>
              <a:t>*Alexandra </a:t>
            </a:r>
            <a:r>
              <a:rPr lang="en-GB" sz="1200" dirty="0" err="1">
                <a:solidFill>
                  <a:schemeClr val="bg1"/>
                </a:solidFill>
              </a:rPr>
              <a:t>Arapinis</a:t>
            </a:r>
            <a:r>
              <a:rPr lang="en-GB" sz="1200" dirty="0">
                <a:solidFill>
                  <a:schemeClr val="bg1"/>
                </a:solidFill>
              </a:rPr>
              <a:t>, Laure </a:t>
            </a:r>
            <a:r>
              <a:rPr lang="en-GB" sz="1200" dirty="0" err="1">
                <a:solidFill>
                  <a:schemeClr val="bg1"/>
                </a:solidFill>
              </a:rPr>
              <a:t>Vieu</a:t>
            </a:r>
            <a:r>
              <a:rPr lang="en-GB" sz="1200" dirty="0" smtClean="0">
                <a:solidFill>
                  <a:schemeClr val="bg1"/>
                </a:solidFill>
              </a:rPr>
              <a:t>: A </a:t>
            </a:r>
            <a:r>
              <a:rPr lang="en-GB" sz="1200" dirty="0">
                <a:solidFill>
                  <a:schemeClr val="bg1"/>
                </a:solidFill>
              </a:rPr>
              <a:t>plea for complex categories in ontologies. Applied Ontology 10(3-4): 285-296 (2015)</a:t>
            </a:r>
          </a:p>
        </p:txBody>
      </p:sp>
      <p:pic>
        <p:nvPicPr>
          <p:cNvPr id="6" name="Grafik 5"/>
          <p:cNvPicPr>
            <a:picLocks noChangeAspect="1"/>
          </p:cNvPicPr>
          <p:nvPr/>
        </p:nvPicPr>
        <p:blipFill>
          <a:blip r:embed="rId2"/>
          <a:stretch>
            <a:fillRect/>
          </a:stretch>
        </p:blipFill>
        <p:spPr>
          <a:xfrm>
            <a:off x="1475656" y="3375551"/>
            <a:ext cx="5686812" cy="2843406"/>
          </a:xfrm>
          <a:prstGeom prst="rect">
            <a:avLst/>
          </a:prstGeom>
        </p:spPr>
      </p:pic>
    </p:spTree>
    <p:extLst>
      <p:ext uri="{BB962C8B-B14F-4D97-AF65-F5344CB8AC3E}">
        <p14:creationId xmlns:p14="http://schemas.microsoft.com/office/powerpoint/2010/main" val="3805501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Ontology issues (I)</a:t>
            </a:r>
            <a:endParaRPr lang="en-GB" dirty="0"/>
          </a:p>
        </p:txBody>
      </p:sp>
      <p:graphicFrame>
        <p:nvGraphicFramePr>
          <p:cNvPr id="4" name="Tabelle 3"/>
          <p:cNvGraphicFramePr>
            <a:graphicFrameLocks noGrp="1"/>
          </p:cNvGraphicFramePr>
          <p:nvPr>
            <p:extLst/>
          </p:nvPr>
        </p:nvGraphicFramePr>
        <p:xfrm>
          <a:off x="467544" y="1844824"/>
          <a:ext cx="8064896" cy="1255008"/>
        </p:xfrm>
        <a:graphic>
          <a:graphicData uri="http://schemas.openxmlformats.org/drawingml/2006/table">
            <a:tbl>
              <a:tblPr firstRow="1" bandRow="1">
                <a:tableStyleId>{7E9639D4-E3E2-4D34-9284-5A2195B3D0D7}</a:tableStyleId>
              </a:tblPr>
              <a:tblGrid>
                <a:gridCol w="1512168"/>
                <a:gridCol w="1728192"/>
                <a:gridCol w="2520280"/>
                <a:gridCol w="2304256"/>
              </a:tblGrid>
              <a:tr h="432048">
                <a:tc>
                  <a:txBody>
                    <a:bodyPr/>
                    <a:lstStyle/>
                    <a:p>
                      <a:pPr algn="l"/>
                      <a:r>
                        <a:rPr lang="en-GB" sz="2000" dirty="0" smtClean="0"/>
                        <a:t>Tokens</a:t>
                      </a:r>
                      <a:endParaRPr lang="en-GB" sz="2000" dirty="0"/>
                    </a:p>
                  </a:txBody>
                  <a:tcPr/>
                </a:tc>
                <a:tc>
                  <a:txBody>
                    <a:bodyPr/>
                    <a:lstStyle/>
                    <a:p>
                      <a:pPr algn="l"/>
                      <a:r>
                        <a:rPr lang="en-GB" sz="2000" dirty="0" smtClean="0"/>
                        <a:t>Annotator #1</a:t>
                      </a:r>
                      <a:endParaRPr lang="en-GB" sz="2000" dirty="0"/>
                    </a:p>
                  </a:txBody>
                  <a:tcPr/>
                </a:tc>
                <a:tc>
                  <a:txBody>
                    <a:bodyPr/>
                    <a:lstStyle/>
                    <a:p>
                      <a:pPr algn="l"/>
                      <a:r>
                        <a:rPr lang="en-GB" sz="2000" dirty="0" smtClean="0"/>
                        <a:t>Annotator #2</a:t>
                      </a:r>
                      <a:endParaRPr lang="en-GB" sz="2000" dirty="0"/>
                    </a:p>
                  </a:txBody>
                  <a:tcPr/>
                </a:tc>
                <a:tc>
                  <a:txBody>
                    <a:bodyPr/>
                    <a:lstStyle/>
                    <a:p>
                      <a:pPr algn="l"/>
                      <a:r>
                        <a:rPr lang="en-GB" sz="2000" dirty="0" smtClean="0">
                          <a:solidFill>
                            <a:srgbClr val="FFC000"/>
                          </a:solidFill>
                        </a:rPr>
                        <a:t>Gold standard</a:t>
                      </a:r>
                      <a:endParaRPr lang="en-GB" sz="2000" dirty="0">
                        <a:solidFill>
                          <a:srgbClr val="FFC000"/>
                        </a:solidFill>
                      </a:endParaRPr>
                    </a:p>
                  </a:txBody>
                  <a:tcPr/>
                </a:tc>
              </a:tr>
              <a:tr h="462383">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a:t>
                      </a:r>
                      <a:r>
                        <a:rPr lang="de-DE" sz="1800" kern="50" dirty="0" err="1" smtClean="0">
                          <a:effectLst/>
                          <a:latin typeface="+mn-lt"/>
                          <a:ea typeface="Arial Unicode MS" panose="020B0604020202020204" pitchFamily="34" charset="-128"/>
                          <a:cs typeface="Arial Unicode MS" panose="020B0604020202020204" pitchFamily="34" charset="-128"/>
                        </a:rPr>
                        <a:t>Lymphoma</a:t>
                      </a:r>
                      <a:r>
                        <a:rPr lang="de-DE" sz="1800" kern="50" dirty="0" smtClean="0">
                          <a:effectLst/>
                          <a:latin typeface="+mn-lt"/>
                          <a:ea typeface="Arial Unicode MS" panose="020B0604020202020204" pitchFamily="34" charset="-128"/>
                          <a:cs typeface="Arial Unicode MS" panose="020B0604020202020204" pitchFamily="34" charset="-128"/>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Malignant lymphoma (disorder)</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effectLst/>
                          <a:latin typeface="+mn-lt"/>
                          <a:ea typeface="+mn-ea"/>
                          <a:cs typeface="+mn-cs"/>
                        </a:rPr>
                        <a:t>'</a:t>
                      </a:r>
                      <a:r>
                        <a:rPr lang="en-US" sz="1800" i="1" kern="1200" baseline="0" dirty="0" smtClean="0">
                          <a:solidFill>
                            <a:schemeClr val="tx1"/>
                          </a:solidFill>
                          <a:effectLst/>
                          <a:latin typeface="+mn-lt"/>
                          <a:ea typeface="+mn-ea"/>
                          <a:cs typeface="+mn-cs"/>
                        </a:rPr>
                        <a:t>Malignant lymphoma - category (morphologic abnormality)</a:t>
                      </a:r>
                      <a:r>
                        <a:rPr lang="en-US" sz="1800" kern="1200" baseline="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Malignant lymphoma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(disorder)</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sp>
        <p:nvSpPr>
          <p:cNvPr id="5" name="Inhaltsplatzhalter 4"/>
          <p:cNvSpPr>
            <a:spLocks noGrp="1"/>
          </p:cNvSpPr>
          <p:nvPr>
            <p:ph idx="1"/>
          </p:nvPr>
        </p:nvSpPr>
        <p:spPr>
          <a:xfrm>
            <a:off x="323528" y="1196752"/>
            <a:ext cx="8496944" cy="720080"/>
          </a:xfrm>
        </p:spPr>
        <p:txBody>
          <a:bodyPr/>
          <a:lstStyle/>
          <a:p>
            <a:r>
              <a:rPr lang="en-GB" dirty="0" smtClean="0"/>
              <a:t>Polysemy ("dot categories")*</a:t>
            </a:r>
          </a:p>
        </p:txBody>
      </p:sp>
      <p:graphicFrame>
        <p:nvGraphicFramePr>
          <p:cNvPr id="9" name="Tabelle 8"/>
          <p:cNvGraphicFramePr>
            <a:graphicFrameLocks noGrp="1"/>
          </p:cNvGraphicFramePr>
          <p:nvPr>
            <p:extLst/>
          </p:nvPr>
        </p:nvGraphicFramePr>
        <p:xfrm>
          <a:off x="467544" y="4758597"/>
          <a:ext cx="8064896" cy="1406707"/>
        </p:xfrm>
        <a:graphic>
          <a:graphicData uri="http://schemas.openxmlformats.org/drawingml/2006/table">
            <a:tbl>
              <a:tblPr firstRow="1" bandRow="1">
                <a:tableStyleId>{7E9639D4-E3E2-4D34-9284-5A2195B3D0D7}</a:tableStyleId>
              </a:tblPr>
              <a:tblGrid>
                <a:gridCol w="1080120"/>
                <a:gridCol w="2376264"/>
                <a:gridCol w="2592288"/>
                <a:gridCol w="2016224"/>
              </a:tblGrid>
              <a:tr h="432048">
                <a:tc>
                  <a:txBody>
                    <a:bodyPr/>
                    <a:lstStyle/>
                    <a:p>
                      <a:pPr algn="l"/>
                      <a:r>
                        <a:rPr lang="en-GB" sz="2000" dirty="0" smtClean="0"/>
                        <a:t>Tokens</a:t>
                      </a:r>
                      <a:endParaRPr lang="en-GB" sz="2000" dirty="0"/>
                    </a:p>
                  </a:txBody>
                  <a:tcPr/>
                </a:tc>
                <a:tc>
                  <a:txBody>
                    <a:bodyPr/>
                    <a:lstStyle/>
                    <a:p>
                      <a:pPr algn="l"/>
                      <a:r>
                        <a:rPr lang="en-GB" sz="2000" dirty="0" smtClean="0"/>
                        <a:t>Annotator #1</a:t>
                      </a:r>
                      <a:endParaRPr lang="en-GB" sz="2000" dirty="0"/>
                    </a:p>
                  </a:txBody>
                  <a:tcPr/>
                </a:tc>
                <a:tc>
                  <a:txBody>
                    <a:bodyPr/>
                    <a:lstStyle/>
                    <a:p>
                      <a:pPr algn="l"/>
                      <a:r>
                        <a:rPr lang="en-GB" sz="2000" dirty="0" smtClean="0"/>
                        <a:t>Annotator #2</a:t>
                      </a:r>
                      <a:endParaRPr lang="en-GB" sz="2000" dirty="0"/>
                    </a:p>
                  </a:txBody>
                  <a:tcPr/>
                </a:tc>
                <a:tc>
                  <a:txBody>
                    <a:bodyPr/>
                    <a:lstStyle/>
                    <a:p>
                      <a:pPr algn="ctr"/>
                      <a:r>
                        <a:rPr lang="en-GB" sz="2000" dirty="0" smtClean="0">
                          <a:solidFill>
                            <a:srgbClr val="FFC000"/>
                          </a:solidFill>
                        </a:rPr>
                        <a:t>Gold standard</a:t>
                      </a:r>
                      <a:endParaRPr lang="en-GB" sz="2000" dirty="0">
                        <a:solidFill>
                          <a:srgbClr val="FFC000"/>
                        </a:solidFill>
                      </a:endParaRPr>
                    </a:p>
                  </a:txBody>
                  <a:tcPr/>
                </a:tc>
              </a:tr>
              <a:tr h="462383">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"Former</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In the past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(qualifier value)</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History of (contextual qualifier) (qualifier value)</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rowSpan="2">
                  <a:txBody>
                    <a:bodyPr/>
                    <a:lstStyle/>
                    <a:p>
                      <a:pPr algn="ctr">
                        <a:lnSpc>
                          <a:spcPct val="100000"/>
                        </a:lnSpc>
                        <a:spcAft>
                          <a:spcPts val="0"/>
                        </a:spcAft>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Ex-smoker (finding)</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r>
              <a:tr h="426019">
                <a:tc>
                  <a:txBody>
                    <a:bodyPr/>
                    <a:lstStyle/>
                    <a:p>
                      <a:pPr algn="l">
                        <a:lnSpc>
                          <a:spcPct val="100000"/>
                        </a:lnSpc>
                        <a:spcAft>
                          <a:spcPts val="0"/>
                        </a:spcAft>
                      </a:pPr>
                      <a:r>
                        <a:rPr lang="de-DE" sz="1800" kern="50" dirty="0" err="1" smtClean="0">
                          <a:effectLst/>
                          <a:latin typeface="+mn-lt"/>
                          <a:ea typeface="Arial Unicode MS" panose="020B0604020202020204" pitchFamily="34" charset="-128"/>
                          <a:cs typeface="Arial Unicode MS" panose="020B0604020202020204" pitchFamily="34" charset="-128"/>
                        </a:rPr>
                        <a:t>Smoker</a:t>
                      </a:r>
                      <a:r>
                        <a:rPr lang="de-DE" sz="1800" kern="50" dirty="0" smtClean="0">
                          <a:effectLst/>
                          <a:latin typeface="+mn-lt"/>
                          <a:ea typeface="Arial Unicode MS" panose="020B0604020202020204" pitchFamily="34" charset="-128"/>
                          <a:cs typeface="Arial Unicode MS" panose="020B0604020202020204" pitchFamily="34" charset="-128"/>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Smoker (finding)</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Smoker (finding)</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vMerge="1">
                  <a:txBody>
                    <a:bodyPr/>
                    <a:lstStyle/>
                    <a:p>
                      <a:pPr algn="l">
                        <a:lnSpc>
                          <a:spcPct val="100000"/>
                        </a:lnSpc>
                        <a:spcAft>
                          <a:spcPts val="0"/>
                        </a:spcAft>
                      </a:pP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sp>
        <p:nvSpPr>
          <p:cNvPr id="10" name="Inhaltsplatzhalter 4"/>
          <p:cNvSpPr txBox="1">
            <a:spLocks/>
          </p:cNvSpPr>
          <p:nvPr/>
        </p:nvSpPr>
        <p:spPr>
          <a:xfrm>
            <a:off x="323528" y="3428999"/>
            <a:ext cx="8496944" cy="96955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A50021"/>
              </a:buClr>
              <a:buFont typeface="Wingdings" pitchFamily="2" charset="2"/>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A50021"/>
              </a:buClr>
              <a:buFont typeface="Wingdings" pitchFamily="2" charset="2"/>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A50021"/>
              </a:buClr>
              <a:buFont typeface="Wingdings" pitchFamily="2" charset="2"/>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800" dirty="0" smtClean="0"/>
              <a:t>"Pseudo-polysemy"</a:t>
            </a:r>
          </a:p>
          <a:p>
            <a:r>
              <a:rPr lang="en-GB" sz="3800" dirty="0" smtClean="0"/>
              <a:t>Incomplete definitions</a:t>
            </a:r>
            <a:endParaRPr lang="en-GB" sz="3800" dirty="0" smtClean="0"/>
          </a:p>
          <a:p>
            <a:endParaRPr lang="en-GB" dirty="0" smtClean="0"/>
          </a:p>
        </p:txBody>
      </p:sp>
      <p:sp>
        <p:nvSpPr>
          <p:cNvPr id="8" name="Rechteck 7"/>
          <p:cNvSpPr/>
          <p:nvPr/>
        </p:nvSpPr>
        <p:spPr>
          <a:xfrm>
            <a:off x="0" y="6381328"/>
            <a:ext cx="9144000"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bgerundetes Rechteck 10"/>
          <p:cNvSpPr/>
          <p:nvPr/>
        </p:nvSpPr>
        <p:spPr>
          <a:xfrm>
            <a:off x="107504" y="6237312"/>
            <a:ext cx="8928992" cy="288032"/>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hteck 2"/>
          <p:cNvSpPr/>
          <p:nvPr/>
        </p:nvSpPr>
        <p:spPr>
          <a:xfrm>
            <a:off x="179512" y="6543699"/>
            <a:ext cx="8784976" cy="276999"/>
          </a:xfrm>
          <a:prstGeom prst="rect">
            <a:avLst/>
          </a:prstGeom>
        </p:spPr>
        <p:txBody>
          <a:bodyPr wrap="square">
            <a:spAutoFit/>
          </a:bodyPr>
          <a:lstStyle/>
          <a:p>
            <a:r>
              <a:rPr lang="en-GB" sz="1200" dirty="0" smtClean="0">
                <a:solidFill>
                  <a:schemeClr val="bg1"/>
                </a:solidFill>
              </a:rPr>
              <a:t>*Alexandra </a:t>
            </a:r>
            <a:r>
              <a:rPr lang="en-GB" sz="1200" dirty="0" err="1">
                <a:solidFill>
                  <a:schemeClr val="bg1"/>
                </a:solidFill>
              </a:rPr>
              <a:t>Arapinis</a:t>
            </a:r>
            <a:r>
              <a:rPr lang="en-GB" sz="1200" dirty="0">
                <a:solidFill>
                  <a:schemeClr val="bg1"/>
                </a:solidFill>
              </a:rPr>
              <a:t>, Laure </a:t>
            </a:r>
            <a:r>
              <a:rPr lang="en-GB" sz="1200" dirty="0" err="1">
                <a:solidFill>
                  <a:schemeClr val="bg1"/>
                </a:solidFill>
              </a:rPr>
              <a:t>Vieu</a:t>
            </a:r>
            <a:r>
              <a:rPr lang="en-GB" sz="1200" dirty="0" smtClean="0">
                <a:solidFill>
                  <a:schemeClr val="bg1"/>
                </a:solidFill>
              </a:rPr>
              <a:t>: A </a:t>
            </a:r>
            <a:r>
              <a:rPr lang="en-GB" sz="1200" dirty="0">
                <a:solidFill>
                  <a:schemeClr val="bg1"/>
                </a:solidFill>
              </a:rPr>
              <a:t>plea for complex categories in ontologies. Applied Ontology 10(3-4): 285-296 (2015)</a:t>
            </a:r>
          </a:p>
        </p:txBody>
      </p:sp>
    </p:spTree>
    <p:extLst>
      <p:ext uri="{BB962C8B-B14F-4D97-AF65-F5344CB8AC3E}">
        <p14:creationId xmlns:p14="http://schemas.microsoft.com/office/powerpoint/2010/main" val="2161241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Ontological issues </a:t>
            </a:r>
            <a:r>
              <a:rPr lang="en-GB" dirty="0" smtClean="0"/>
              <a:t>(II</a:t>
            </a:r>
            <a:r>
              <a:rPr lang="en-GB" dirty="0" smtClean="0"/>
              <a:t>)</a:t>
            </a:r>
            <a:endParaRPr lang="en-GB" dirty="0"/>
          </a:p>
        </p:txBody>
      </p:sp>
      <p:sp>
        <p:nvSpPr>
          <p:cNvPr id="7" name="Inhaltsplatzhalter 4"/>
          <p:cNvSpPr>
            <a:spLocks noGrp="1"/>
          </p:cNvSpPr>
          <p:nvPr>
            <p:ph idx="1"/>
          </p:nvPr>
        </p:nvSpPr>
        <p:spPr>
          <a:xfrm>
            <a:off x="323528" y="1268760"/>
            <a:ext cx="8496944" cy="720080"/>
          </a:xfrm>
        </p:spPr>
        <p:txBody>
          <a:bodyPr/>
          <a:lstStyle/>
          <a:p>
            <a:r>
              <a:rPr lang="en-GB" dirty="0" smtClean="0"/>
              <a:t>Incomplete definitions </a:t>
            </a:r>
            <a:endParaRPr lang="en-GB" dirty="0" smtClean="0"/>
          </a:p>
        </p:txBody>
      </p:sp>
      <p:graphicFrame>
        <p:nvGraphicFramePr>
          <p:cNvPr id="8" name="Tabelle 7"/>
          <p:cNvGraphicFramePr>
            <a:graphicFrameLocks noGrp="1"/>
          </p:cNvGraphicFramePr>
          <p:nvPr>
            <p:extLst/>
          </p:nvPr>
        </p:nvGraphicFramePr>
        <p:xfrm>
          <a:off x="467544" y="1844824"/>
          <a:ext cx="8064896" cy="2077968"/>
        </p:xfrm>
        <a:graphic>
          <a:graphicData uri="http://schemas.openxmlformats.org/drawingml/2006/table">
            <a:tbl>
              <a:tblPr firstRow="1" bandRow="1">
                <a:tableStyleId>{7E9639D4-E3E2-4D34-9284-5A2195B3D0D7}</a:tableStyleId>
              </a:tblPr>
              <a:tblGrid>
                <a:gridCol w="1224136"/>
                <a:gridCol w="1944216"/>
                <a:gridCol w="2304256"/>
                <a:gridCol w="2592288"/>
              </a:tblGrid>
              <a:tr h="432048">
                <a:tc>
                  <a:txBody>
                    <a:bodyPr/>
                    <a:lstStyle/>
                    <a:p>
                      <a:pPr algn="l">
                        <a:lnSpc>
                          <a:spcPct val="100000"/>
                        </a:lnSpc>
                      </a:pPr>
                      <a:r>
                        <a:rPr lang="en-GB" sz="2000" dirty="0" smtClean="0"/>
                        <a:t>Tokens</a:t>
                      </a:r>
                      <a:endParaRPr lang="en-GB" sz="2000" dirty="0"/>
                    </a:p>
                  </a:txBody>
                  <a:tcPr/>
                </a:tc>
                <a:tc>
                  <a:txBody>
                    <a:bodyPr/>
                    <a:lstStyle/>
                    <a:p>
                      <a:pPr algn="l">
                        <a:lnSpc>
                          <a:spcPct val="100000"/>
                        </a:lnSpc>
                      </a:pPr>
                      <a:r>
                        <a:rPr lang="en-GB" sz="2000" dirty="0" smtClean="0"/>
                        <a:t>Annotator #1</a:t>
                      </a:r>
                      <a:endParaRPr lang="en-GB" sz="2000" dirty="0"/>
                    </a:p>
                  </a:txBody>
                  <a:tcPr/>
                </a:tc>
                <a:tc>
                  <a:txBody>
                    <a:bodyPr/>
                    <a:lstStyle/>
                    <a:p>
                      <a:pPr algn="l">
                        <a:lnSpc>
                          <a:spcPct val="100000"/>
                        </a:lnSpc>
                      </a:pPr>
                      <a:r>
                        <a:rPr lang="en-GB" sz="2000" dirty="0" smtClean="0"/>
                        <a:t>Annotator #2</a:t>
                      </a:r>
                      <a:endParaRPr lang="en-GB" sz="2000" dirty="0"/>
                    </a:p>
                  </a:txBody>
                  <a:tcPr/>
                </a:tc>
                <a:tc>
                  <a:txBody>
                    <a:bodyPr/>
                    <a:lstStyle/>
                    <a:p>
                      <a:pPr algn="l">
                        <a:lnSpc>
                          <a:spcPct val="100000"/>
                        </a:lnSpc>
                      </a:pPr>
                      <a:r>
                        <a:rPr lang="en-GB" sz="2000" dirty="0" smtClean="0">
                          <a:solidFill>
                            <a:srgbClr val="FFC000"/>
                          </a:solidFill>
                        </a:rPr>
                        <a:t>Gold standard</a:t>
                      </a:r>
                      <a:endParaRPr lang="en-GB" sz="2000" dirty="0">
                        <a:solidFill>
                          <a:srgbClr val="FFC000"/>
                        </a:solidFill>
                      </a:endParaRPr>
                    </a:p>
                  </a:txBody>
                  <a:tcPr/>
                </a:tc>
              </a:tr>
              <a:tr h="462383">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"Motor:</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Skeletal muscle structure (body structure)</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Muscle finding (finding)</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Skeletal muscle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tx1"/>
                          </a:solidFill>
                          <a:effectLst/>
                          <a:latin typeface="+mn-lt"/>
                          <a:ea typeface="+mn-ea"/>
                          <a:cs typeface="+mn-cs"/>
                        </a:rPr>
                        <a:t>normal (finding)</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r>
              <a:tr h="426019">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normal</a:t>
                      </a:r>
                    </a:p>
                    <a:p>
                      <a:pPr algn="l">
                        <a:lnSpc>
                          <a:spcPct val="100000"/>
                        </a:lnSpc>
                        <a:spcAft>
                          <a:spcPts val="0"/>
                        </a:spcAft>
                      </a:pPr>
                      <a:r>
                        <a:rPr lang="de-DE" sz="1800" kern="50" dirty="0" err="1" smtClean="0">
                          <a:effectLst/>
                          <a:latin typeface="+mn-lt"/>
                          <a:ea typeface="Arial Unicode MS" panose="020B0604020202020204" pitchFamily="34" charset="-128"/>
                          <a:cs typeface="Arial Unicode MS" panose="020B0604020202020204" pitchFamily="34" charset="-128"/>
                        </a:rPr>
                        <a:t>bulk</a:t>
                      </a:r>
                      <a:r>
                        <a:rPr lang="de-DE" sz="1800" kern="50" baseline="0" dirty="0" smtClean="0">
                          <a:effectLst/>
                          <a:latin typeface="+mn-lt"/>
                          <a:ea typeface="Arial Unicode MS" panose="020B0604020202020204" pitchFamily="34" charset="-128"/>
                          <a:cs typeface="Arial Unicode MS" panose="020B0604020202020204" pitchFamily="34" charset="-128"/>
                        </a:rPr>
                        <a:t> </a:t>
                      </a:r>
                      <a:r>
                        <a:rPr lang="de-DE" sz="1800" kern="50" baseline="0" dirty="0" err="1" smtClean="0">
                          <a:effectLst/>
                          <a:latin typeface="+mn-lt"/>
                          <a:ea typeface="Arial Unicode MS" panose="020B0604020202020204" pitchFamily="34" charset="-128"/>
                          <a:cs typeface="Arial Unicode MS" panose="020B0604020202020204" pitchFamily="34" charset="-128"/>
                        </a:rPr>
                        <a:t>and</a:t>
                      </a:r>
                      <a:r>
                        <a:rPr lang="de-DE" sz="1800" kern="50" baseline="0" dirty="0" smtClean="0">
                          <a:effectLst/>
                          <a:latin typeface="+mn-lt"/>
                          <a:ea typeface="Arial Unicode MS" panose="020B0604020202020204" pitchFamily="34" charset="-128"/>
                          <a:cs typeface="Arial Unicode MS" panose="020B0604020202020204" pitchFamily="34" charset="-128"/>
                        </a:rPr>
                        <a:t> </a:t>
                      </a:r>
                    </a:p>
                    <a:p>
                      <a:pPr algn="l">
                        <a:lnSpc>
                          <a:spcPct val="100000"/>
                        </a:lnSpc>
                        <a:spcAft>
                          <a:spcPts val="0"/>
                        </a:spcAft>
                      </a:pPr>
                      <a:r>
                        <a:rPr lang="de-DE" sz="1800" kern="50" baseline="0" dirty="0" smtClean="0">
                          <a:effectLst/>
                          <a:latin typeface="+mn-lt"/>
                          <a:ea typeface="Arial Unicode MS" panose="020B0604020202020204" pitchFamily="34" charset="-128"/>
                          <a:cs typeface="Arial Unicode MS" panose="020B0604020202020204" pitchFamily="34" charset="-128"/>
                        </a:rPr>
                        <a:t>tone"</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Normal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(qualifier value)</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Normal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(qualifier value)</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vMerge="1">
                  <a:txBody>
                    <a:bodyPr/>
                    <a:lstStyle/>
                    <a:p>
                      <a:pPr algn="l">
                        <a:lnSpc>
                          <a:spcPct val="100000"/>
                        </a:lnSpc>
                        <a:spcAft>
                          <a:spcPts val="0"/>
                        </a:spcAft>
                      </a:pP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pic>
        <p:nvPicPr>
          <p:cNvPr id="4" name="Grafik 3"/>
          <p:cNvPicPr>
            <a:picLocks noChangeAspect="1"/>
          </p:cNvPicPr>
          <p:nvPr/>
        </p:nvPicPr>
        <p:blipFill>
          <a:blip r:embed="rId2"/>
          <a:stretch>
            <a:fillRect/>
          </a:stretch>
        </p:blipFill>
        <p:spPr>
          <a:xfrm>
            <a:off x="1157457" y="4149080"/>
            <a:ext cx="6294863" cy="2225030"/>
          </a:xfrm>
          <a:prstGeom prst="rect">
            <a:avLst/>
          </a:prstGeom>
        </p:spPr>
      </p:pic>
    </p:spTree>
    <p:extLst>
      <p:ext uri="{BB962C8B-B14F-4D97-AF65-F5344CB8AC3E}">
        <p14:creationId xmlns:p14="http://schemas.microsoft.com/office/powerpoint/2010/main" val="1209938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Ontological issues </a:t>
            </a:r>
            <a:r>
              <a:rPr lang="en-GB" dirty="0" smtClean="0"/>
              <a:t>(II</a:t>
            </a:r>
            <a:r>
              <a:rPr lang="en-GB" dirty="0" smtClean="0"/>
              <a:t>)</a:t>
            </a:r>
            <a:endParaRPr lang="en-GB" dirty="0"/>
          </a:p>
        </p:txBody>
      </p:sp>
      <p:sp>
        <p:nvSpPr>
          <p:cNvPr id="7" name="Inhaltsplatzhalter 4"/>
          <p:cNvSpPr>
            <a:spLocks noGrp="1"/>
          </p:cNvSpPr>
          <p:nvPr>
            <p:ph idx="1"/>
          </p:nvPr>
        </p:nvSpPr>
        <p:spPr>
          <a:xfrm>
            <a:off x="323528" y="1268760"/>
            <a:ext cx="8496944" cy="720080"/>
          </a:xfrm>
        </p:spPr>
        <p:txBody>
          <a:bodyPr/>
          <a:lstStyle/>
          <a:p>
            <a:r>
              <a:rPr lang="en-GB" dirty="0" smtClean="0"/>
              <a:t>Normal findings, </a:t>
            </a:r>
            <a:r>
              <a:rPr lang="en-GB" dirty="0" smtClean="0"/>
              <a:t>incomplete definitions </a:t>
            </a:r>
            <a:endParaRPr lang="en-GB" dirty="0" smtClean="0"/>
          </a:p>
        </p:txBody>
      </p:sp>
      <p:graphicFrame>
        <p:nvGraphicFramePr>
          <p:cNvPr id="8" name="Tabelle 7"/>
          <p:cNvGraphicFramePr>
            <a:graphicFrameLocks noGrp="1"/>
          </p:cNvGraphicFramePr>
          <p:nvPr>
            <p:extLst>
              <p:ext uri="{D42A27DB-BD31-4B8C-83A1-F6EECF244321}">
                <p14:modId xmlns:p14="http://schemas.microsoft.com/office/powerpoint/2010/main" val="2611097120"/>
              </p:ext>
            </p:extLst>
          </p:nvPr>
        </p:nvGraphicFramePr>
        <p:xfrm>
          <a:off x="467544" y="1844824"/>
          <a:ext cx="8064896" cy="2077968"/>
        </p:xfrm>
        <a:graphic>
          <a:graphicData uri="http://schemas.openxmlformats.org/drawingml/2006/table">
            <a:tbl>
              <a:tblPr firstRow="1" bandRow="1">
                <a:tableStyleId>{7E9639D4-E3E2-4D34-9284-5A2195B3D0D7}</a:tableStyleId>
              </a:tblPr>
              <a:tblGrid>
                <a:gridCol w="1224136"/>
                <a:gridCol w="1944216"/>
                <a:gridCol w="2304256"/>
                <a:gridCol w="2592288"/>
              </a:tblGrid>
              <a:tr h="432048">
                <a:tc>
                  <a:txBody>
                    <a:bodyPr/>
                    <a:lstStyle/>
                    <a:p>
                      <a:pPr algn="l">
                        <a:lnSpc>
                          <a:spcPct val="100000"/>
                        </a:lnSpc>
                      </a:pPr>
                      <a:r>
                        <a:rPr lang="en-GB" sz="2000" dirty="0" smtClean="0"/>
                        <a:t>Tokens</a:t>
                      </a:r>
                      <a:endParaRPr lang="en-GB" sz="2000" dirty="0"/>
                    </a:p>
                  </a:txBody>
                  <a:tcPr/>
                </a:tc>
                <a:tc>
                  <a:txBody>
                    <a:bodyPr/>
                    <a:lstStyle/>
                    <a:p>
                      <a:pPr algn="l">
                        <a:lnSpc>
                          <a:spcPct val="100000"/>
                        </a:lnSpc>
                      </a:pPr>
                      <a:r>
                        <a:rPr lang="en-GB" sz="2000" dirty="0" smtClean="0"/>
                        <a:t>Annotator #1</a:t>
                      </a:r>
                      <a:endParaRPr lang="en-GB" sz="2000" dirty="0"/>
                    </a:p>
                  </a:txBody>
                  <a:tcPr/>
                </a:tc>
                <a:tc>
                  <a:txBody>
                    <a:bodyPr/>
                    <a:lstStyle/>
                    <a:p>
                      <a:pPr algn="l">
                        <a:lnSpc>
                          <a:spcPct val="100000"/>
                        </a:lnSpc>
                      </a:pPr>
                      <a:r>
                        <a:rPr lang="en-GB" sz="2000" dirty="0" smtClean="0"/>
                        <a:t>Annotator #2</a:t>
                      </a:r>
                      <a:endParaRPr lang="en-GB" sz="2000" dirty="0"/>
                    </a:p>
                  </a:txBody>
                  <a:tcPr/>
                </a:tc>
                <a:tc>
                  <a:txBody>
                    <a:bodyPr/>
                    <a:lstStyle/>
                    <a:p>
                      <a:pPr algn="l">
                        <a:lnSpc>
                          <a:spcPct val="100000"/>
                        </a:lnSpc>
                      </a:pPr>
                      <a:r>
                        <a:rPr lang="en-GB" sz="2000" dirty="0" smtClean="0">
                          <a:solidFill>
                            <a:srgbClr val="FFC000"/>
                          </a:solidFill>
                        </a:rPr>
                        <a:t>Gold standard</a:t>
                      </a:r>
                      <a:endParaRPr lang="en-GB" sz="2000" dirty="0">
                        <a:solidFill>
                          <a:srgbClr val="FFC000"/>
                        </a:solidFill>
                      </a:endParaRPr>
                    </a:p>
                  </a:txBody>
                  <a:tcPr/>
                </a:tc>
              </a:tr>
              <a:tr h="462383">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"Motor:</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Skeletal muscle structure (body structure)</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Muscle finding (finding)</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Skeletal muscle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tx1"/>
                          </a:solidFill>
                          <a:effectLst/>
                          <a:latin typeface="+mn-lt"/>
                          <a:ea typeface="+mn-ea"/>
                          <a:cs typeface="+mn-cs"/>
                        </a:rPr>
                        <a:t>normal (finding)</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r>
              <a:tr h="426019">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normal</a:t>
                      </a:r>
                    </a:p>
                    <a:p>
                      <a:pPr algn="l">
                        <a:lnSpc>
                          <a:spcPct val="100000"/>
                        </a:lnSpc>
                        <a:spcAft>
                          <a:spcPts val="0"/>
                        </a:spcAft>
                      </a:pPr>
                      <a:r>
                        <a:rPr lang="de-DE" sz="1800" kern="50" dirty="0" err="1" smtClean="0">
                          <a:effectLst/>
                          <a:latin typeface="+mn-lt"/>
                          <a:ea typeface="Arial Unicode MS" panose="020B0604020202020204" pitchFamily="34" charset="-128"/>
                          <a:cs typeface="Arial Unicode MS" panose="020B0604020202020204" pitchFamily="34" charset="-128"/>
                        </a:rPr>
                        <a:t>bulk</a:t>
                      </a:r>
                      <a:r>
                        <a:rPr lang="de-DE" sz="1800" kern="50" baseline="0" dirty="0" smtClean="0">
                          <a:effectLst/>
                          <a:latin typeface="+mn-lt"/>
                          <a:ea typeface="Arial Unicode MS" panose="020B0604020202020204" pitchFamily="34" charset="-128"/>
                          <a:cs typeface="Arial Unicode MS" panose="020B0604020202020204" pitchFamily="34" charset="-128"/>
                        </a:rPr>
                        <a:t> </a:t>
                      </a:r>
                      <a:r>
                        <a:rPr lang="de-DE" sz="1800" kern="50" baseline="0" dirty="0" err="1" smtClean="0">
                          <a:effectLst/>
                          <a:latin typeface="+mn-lt"/>
                          <a:ea typeface="Arial Unicode MS" panose="020B0604020202020204" pitchFamily="34" charset="-128"/>
                          <a:cs typeface="Arial Unicode MS" panose="020B0604020202020204" pitchFamily="34" charset="-128"/>
                        </a:rPr>
                        <a:t>and</a:t>
                      </a:r>
                      <a:r>
                        <a:rPr lang="de-DE" sz="1800" kern="50" baseline="0" dirty="0" smtClean="0">
                          <a:effectLst/>
                          <a:latin typeface="+mn-lt"/>
                          <a:ea typeface="Arial Unicode MS" panose="020B0604020202020204" pitchFamily="34" charset="-128"/>
                          <a:cs typeface="Arial Unicode MS" panose="020B0604020202020204" pitchFamily="34" charset="-128"/>
                        </a:rPr>
                        <a:t> </a:t>
                      </a:r>
                    </a:p>
                    <a:p>
                      <a:pPr algn="l">
                        <a:lnSpc>
                          <a:spcPct val="100000"/>
                        </a:lnSpc>
                        <a:spcAft>
                          <a:spcPts val="0"/>
                        </a:spcAft>
                      </a:pPr>
                      <a:r>
                        <a:rPr lang="de-DE" sz="1800" kern="50" baseline="0" dirty="0" smtClean="0">
                          <a:effectLst/>
                          <a:latin typeface="+mn-lt"/>
                          <a:ea typeface="Arial Unicode MS" panose="020B0604020202020204" pitchFamily="34" charset="-128"/>
                          <a:cs typeface="Arial Unicode MS" panose="020B0604020202020204" pitchFamily="34" charset="-128"/>
                        </a:rPr>
                        <a:t>tone"</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Normal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(qualifier value)</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Normal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(qualifier value)</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vMerge="1">
                  <a:txBody>
                    <a:bodyPr/>
                    <a:lstStyle/>
                    <a:p>
                      <a:pPr algn="l">
                        <a:lnSpc>
                          <a:spcPct val="100000"/>
                        </a:lnSpc>
                        <a:spcAft>
                          <a:spcPts val="0"/>
                        </a:spcAft>
                      </a:pP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sp>
        <p:nvSpPr>
          <p:cNvPr id="11" name="Inhaltsplatzhalter 4"/>
          <p:cNvSpPr txBox="1">
            <a:spLocks/>
          </p:cNvSpPr>
          <p:nvPr/>
        </p:nvSpPr>
        <p:spPr>
          <a:xfrm>
            <a:off x="323528" y="4293096"/>
            <a:ext cx="849694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A50021"/>
              </a:buClr>
              <a:buFont typeface="Wingdings" pitchFamily="2" charset="2"/>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A50021"/>
              </a:buClr>
              <a:buFont typeface="Wingdings" pitchFamily="2" charset="2"/>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A50021"/>
              </a:buClr>
              <a:buFont typeface="Wingdings" pitchFamily="2" charset="2"/>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Fuzziness of qualifiers</a:t>
            </a:r>
          </a:p>
        </p:txBody>
      </p:sp>
      <p:graphicFrame>
        <p:nvGraphicFramePr>
          <p:cNvPr id="12" name="Tabelle 11"/>
          <p:cNvGraphicFramePr>
            <a:graphicFrameLocks noGrp="1"/>
          </p:cNvGraphicFramePr>
          <p:nvPr>
            <p:extLst>
              <p:ext uri="{D42A27DB-BD31-4B8C-83A1-F6EECF244321}">
                <p14:modId xmlns:p14="http://schemas.microsoft.com/office/powerpoint/2010/main" val="2120953313"/>
              </p:ext>
            </p:extLst>
          </p:nvPr>
        </p:nvGraphicFramePr>
        <p:xfrm>
          <a:off x="467544" y="4869160"/>
          <a:ext cx="8064896" cy="1681027"/>
        </p:xfrm>
        <a:graphic>
          <a:graphicData uri="http://schemas.openxmlformats.org/drawingml/2006/table">
            <a:tbl>
              <a:tblPr firstRow="1" bandRow="1">
                <a:tableStyleId>{7E9639D4-E3E2-4D34-9284-5A2195B3D0D7}</a:tableStyleId>
              </a:tblPr>
              <a:tblGrid>
                <a:gridCol w="1224136"/>
                <a:gridCol w="2016224"/>
                <a:gridCol w="2232248"/>
                <a:gridCol w="2592288"/>
              </a:tblGrid>
              <a:tr h="432048">
                <a:tc>
                  <a:txBody>
                    <a:bodyPr/>
                    <a:lstStyle/>
                    <a:p>
                      <a:pPr algn="l">
                        <a:lnSpc>
                          <a:spcPct val="100000"/>
                        </a:lnSpc>
                      </a:pPr>
                      <a:r>
                        <a:rPr lang="en-GB" sz="2000" dirty="0" smtClean="0"/>
                        <a:t>Tokens</a:t>
                      </a:r>
                      <a:endParaRPr lang="en-GB" sz="2000" dirty="0"/>
                    </a:p>
                  </a:txBody>
                  <a:tcPr/>
                </a:tc>
                <a:tc>
                  <a:txBody>
                    <a:bodyPr/>
                    <a:lstStyle/>
                    <a:p>
                      <a:pPr algn="l">
                        <a:lnSpc>
                          <a:spcPct val="100000"/>
                        </a:lnSpc>
                      </a:pPr>
                      <a:r>
                        <a:rPr lang="en-GB" sz="2000" dirty="0" smtClean="0"/>
                        <a:t>Annotator #1</a:t>
                      </a:r>
                      <a:endParaRPr lang="en-GB" sz="2000" dirty="0"/>
                    </a:p>
                  </a:txBody>
                  <a:tcPr/>
                </a:tc>
                <a:tc>
                  <a:txBody>
                    <a:bodyPr/>
                    <a:lstStyle/>
                    <a:p>
                      <a:pPr algn="l">
                        <a:lnSpc>
                          <a:spcPct val="100000"/>
                        </a:lnSpc>
                      </a:pPr>
                      <a:r>
                        <a:rPr lang="en-GB" sz="2000" dirty="0" smtClean="0"/>
                        <a:t>Annotator #2</a:t>
                      </a:r>
                      <a:endParaRPr lang="en-GB" sz="2000" dirty="0"/>
                    </a:p>
                  </a:txBody>
                  <a:tcPr/>
                </a:tc>
                <a:tc>
                  <a:txBody>
                    <a:bodyPr/>
                    <a:lstStyle/>
                    <a:p>
                      <a:pPr algn="l">
                        <a:lnSpc>
                          <a:spcPct val="100000"/>
                        </a:lnSpc>
                      </a:pPr>
                      <a:r>
                        <a:rPr lang="en-GB" sz="2000" dirty="0" smtClean="0">
                          <a:solidFill>
                            <a:srgbClr val="FFC000"/>
                          </a:solidFill>
                        </a:rPr>
                        <a:t>Gold standard</a:t>
                      </a:r>
                      <a:endParaRPr lang="en-GB" sz="2000" dirty="0">
                        <a:solidFill>
                          <a:srgbClr val="FFC000"/>
                        </a:solidFill>
                      </a:endParaRPr>
                    </a:p>
                  </a:txBody>
                  <a:tcPr/>
                </a:tc>
              </a:tr>
              <a:tr h="462383">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a:t>
                      </a:r>
                      <a:r>
                        <a:rPr lang="de-DE" sz="1800" kern="50" dirty="0" err="1" smtClean="0">
                          <a:effectLst/>
                          <a:latin typeface="+mn-lt"/>
                          <a:ea typeface="Arial Unicode MS" panose="020B0604020202020204" pitchFamily="34" charset="-128"/>
                          <a:cs typeface="Arial Unicode MS" panose="020B0604020202020204" pitchFamily="34" charset="-128"/>
                        </a:rPr>
                        <a:t>Significant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Significant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(qualifier value)</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Severe (severity modifier) (qualifier value)</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Moderate (severity modifier) (qualifier value)</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r>
              <a:tr h="426019">
                <a:tc>
                  <a:txBody>
                    <a:bodyPr/>
                    <a:lstStyle/>
                    <a:p>
                      <a:pPr algn="l">
                        <a:lnSpc>
                          <a:spcPct val="100000"/>
                        </a:lnSpc>
                        <a:spcAft>
                          <a:spcPts val="0"/>
                        </a:spcAft>
                      </a:pPr>
                      <a:r>
                        <a:rPr lang="de-DE" sz="1800" kern="50" dirty="0" err="1" smtClean="0">
                          <a:effectLst/>
                          <a:latin typeface="+mn-lt"/>
                          <a:ea typeface="Arial Unicode MS" panose="020B0604020202020204" pitchFamily="34" charset="-128"/>
                          <a:cs typeface="Arial Unicode MS" panose="020B0604020202020204" pitchFamily="34" charset="-128"/>
                        </a:rPr>
                        <a:t>bleeding</a:t>
                      </a:r>
                      <a:r>
                        <a:rPr lang="de-DE" sz="1800" kern="50" dirty="0" smtClean="0">
                          <a:effectLst/>
                          <a:latin typeface="+mn-lt"/>
                          <a:ea typeface="Arial Unicode MS" panose="020B0604020202020204" pitchFamily="34" charset="-128"/>
                          <a:cs typeface="Arial Unicode MS" panose="020B0604020202020204" pitchFamily="34" charset="-128"/>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Bleeding (finding)</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Bleeding (finding)</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a:txBody>
                    <a:bodyPr/>
                    <a:lstStyle/>
                    <a:p>
                      <a:pPr algn="l">
                        <a:lnSpc>
                          <a:spcPct val="100000"/>
                        </a:lnSpc>
                        <a:spcAft>
                          <a:spcPts val="0"/>
                        </a:spcAft>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Bleeding (finding)</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spTree>
    <p:extLst>
      <p:ext uri="{BB962C8B-B14F-4D97-AF65-F5344CB8AC3E}">
        <p14:creationId xmlns:p14="http://schemas.microsoft.com/office/powerpoint/2010/main" val="1486261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3779912" y="1547499"/>
            <a:ext cx="2376264" cy="2034809"/>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title"/>
          </p:nvPr>
        </p:nvSpPr>
        <p:spPr/>
        <p:txBody>
          <a:bodyPr>
            <a:normAutofit/>
          </a:bodyPr>
          <a:lstStyle/>
          <a:p>
            <a:r>
              <a:rPr lang="en-GB" dirty="0" smtClean="0"/>
              <a:t>Interface term </a:t>
            </a:r>
            <a:r>
              <a:rPr lang="en-GB" dirty="0" smtClean="0"/>
              <a:t>(synonym) issues</a:t>
            </a:r>
            <a:endParaRPr lang="en-GB" dirty="0"/>
          </a:p>
        </p:txBody>
      </p:sp>
      <p:graphicFrame>
        <p:nvGraphicFramePr>
          <p:cNvPr id="11" name="Tabelle 10"/>
          <p:cNvGraphicFramePr>
            <a:graphicFrameLocks noGrp="1"/>
          </p:cNvGraphicFramePr>
          <p:nvPr>
            <p:extLst>
              <p:ext uri="{D42A27DB-BD31-4B8C-83A1-F6EECF244321}">
                <p14:modId xmlns:p14="http://schemas.microsoft.com/office/powerpoint/2010/main" val="990844564"/>
              </p:ext>
            </p:extLst>
          </p:nvPr>
        </p:nvGraphicFramePr>
        <p:xfrm>
          <a:off x="467544" y="1484784"/>
          <a:ext cx="8064896" cy="1717391"/>
        </p:xfrm>
        <a:graphic>
          <a:graphicData uri="http://schemas.openxmlformats.org/drawingml/2006/table">
            <a:tbl>
              <a:tblPr firstRow="1" bandRow="1">
                <a:tableStyleId>{7E9639D4-E3E2-4D34-9284-5A2195B3D0D7}</a:tableStyleId>
              </a:tblPr>
              <a:tblGrid>
                <a:gridCol w="1224136"/>
                <a:gridCol w="2088232"/>
                <a:gridCol w="2592288"/>
                <a:gridCol w="2160240"/>
              </a:tblGrid>
              <a:tr h="432048">
                <a:tc>
                  <a:txBody>
                    <a:bodyPr/>
                    <a:lstStyle/>
                    <a:p>
                      <a:pPr algn="l">
                        <a:lnSpc>
                          <a:spcPct val="100000"/>
                        </a:lnSpc>
                      </a:pPr>
                      <a:r>
                        <a:rPr lang="en-GB" sz="2000" dirty="0" smtClean="0"/>
                        <a:t>Tokens</a:t>
                      </a:r>
                      <a:endParaRPr lang="en-GB" sz="2000" dirty="0"/>
                    </a:p>
                  </a:txBody>
                  <a:tcPr/>
                </a:tc>
                <a:tc>
                  <a:txBody>
                    <a:bodyPr/>
                    <a:lstStyle/>
                    <a:p>
                      <a:pPr algn="l">
                        <a:lnSpc>
                          <a:spcPct val="100000"/>
                        </a:lnSpc>
                      </a:pPr>
                      <a:r>
                        <a:rPr lang="en-GB" sz="2000" dirty="0" smtClean="0"/>
                        <a:t>Annotator #1</a:t>
                      </a:r>
                      <a:endParaRPr lang="en-GB" sz="2000" dirty="0"/>
                    </a:p>
                  </a:txBody>
                  <a:tcPr/>
                </a:tc>
                <a:tc>
                  <a:txBody>
                    <a:bodyPr/>
                    <a:lstStyle/>
                    <a:p>
                      <a:pPr algn="l">
                        <a:lnSpc>
                          <a:spcPct val="100000"/>
                        </a:lnSpc>
                      </a:pPr>
                      <a:r>
                        <a:rPr lang="en-GB" sz="2000" dirty="0" smtClean="0"/>
                        <a:t>Annotator #2</a:t>
                      </a:r>
                      <a:endParaRPr lang="en-GB" sz="2000" dirty="0"/>
                    </a:p>
                  </a:txBody>
                  <a:tcPr/>
                </a:tc>
                <a:tc>
                  <a:txBody>
                    <a:bodyPr/>
                    <a:lstStyle/>
                    <a:p>
                      <a:pPr algn="l">
                        <a:lnSpc>
                          <a:spcPct val="100000"/>
                        </a:lnSpc>
                      </a:pPr>
                      <a:r>
                        <a:rPr lang="en-GB" sz="2000" dirty="0" smtClean="0"/>
                        <a:t>Gold standard</a:t>
                      </a:r>
                      <a:endParaRPr lang="en-GB" sz="2000" dirty="0"/>
                    </a:p>
                  </a:txBody>
                  <a:tcPr/>
                </a:tc>
              </a:tr>
              <a:tr h="462383">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"Blood</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Blood (substance)</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Hemorrhage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(morphologic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abnormality)</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tx1"/>
                          </a:solidFill>
                          <a:effectLst/>
                          <a:latin typeface="+mn-lt"/>
                          <a:ea typeface="+mn-ea"/>
                          <a:cs typeface="+mn-cs"/>
                        </a:rPr>
                        <a:t>'Hemorrhage (morphologic abnormality)'</a:t>
                      </a:r>
                      <a:endParaRPr lang="de-DE" sz="1800" i="1" kern="1200" dirty="0" smtClean="0">
                        <a:solidFill>
                          <a:schemeClr val="tx1"/>
                        </a:solidFill>
                        <a:effectLst/>
                        <a:latin typeface="+mn-lt"/>
                        <a:ea typeface="+mn-ea"/>
                        <a:cs typeface="+mn-cs"/>
                      </a:endParaRPr>
                    </a:p>
                  </a:txBody>
                  <a:tcPr marL="68580" marR="68580" marT="0" marB="0" anchor="ctr"/>
                </a:tc>
              </a:tr>
              <a:tr h="426019">
                <a:tc>
                  <a:txBody>
                    <a:bodyPr/>
                    <a:lstStyle/>
                    <a:p>
                      <a:pPr algn="l">
                        <a:lnSpc>
                          <a:spcPct val="100000"/>
                        </a:lnSpc>
                        <a:spcAft>
                          <a:spcPts val="0"/>
                        </a:spcAft>
                      </a:pPr>
                      <a:r>
                        <a:rPr lang="de-DE" sz="1800" kern="50" dirty="0" err="1" smtClean="0">
                          <a:effectLst/>
                          <a:latin typeface="+mn-lt"/>
                          <a:ea typeface="Arial Unicode MS" panose="020B0604020202020204" pitchFamily="34" charset="-128"/>
                          <a:cs typeface="Arial Unicode MS" panose="020B0604020202020204" pitchFamily="34" charset="-128"/>
                        </a:rPr>
                        <a:t>extravasation</a:t>
                      </a:r>
                      <a:r>
                        <a:rPr lang="de-DE" sz="1800" kern="50" dirty="0" smtClean="0">
                          <a:effectLst/>
                          <a:latin typeface="+mn-lt"/>
                          <a:ea typeface="Arial Unicode MS" panose="020B0604020202020204" pitchFamily="34" charset="-128"/>
                          <a:cs typeface="Arial Unicode MS" panose="020B0604020202020204" pitchFamily="34" charset="-128"/>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Extravasation (morphologic abnormality)</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kern="1200" dirty="0" smtClean="0">
                        <a:solidFill>
                          <a:schemeClr val="tx1"/>
                        </a:solidFill>
                        <a:effectLst/>
                        <a:latin typeface="+mn-lt"/>
                        <a:ea typeface="+mn-ea"/>
                        <a:cs typeface="+mn-cs"/>
                      </a:endParaRPr>
                    </a:p>
                  </a:txBody>
                  <a:tcPr marL="68580" marR="68580" marT="0" marB="0"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kern="1200" dirty="0" smtClean="0">
                        <a:solidFill>
                          <a:schemeClr val="tx1"/>
                        </a:solidFill>
                        <a:effectLst/>
                        <a:latin typeface="+mn-lt"/>
                        <a:ea typeface="+mn-ea"/>
                        <a:cs typeface="+mn-cs"/>
                      </a:endParaRPr>
                    </a:p>
                  </a:txBody>
                  <a:tcPr marL="68580" marR="68580" marT="0" marB="0" anchor="ctr"/>
                </a:tc>
              </a:tr>
            </a:tbl>
          </a:graphicData>
        </a:graphic>
      </p:graphicFrame>
      <p:sp>
        <p:nvSpPr>
          <p:cNvPr id="15" name="Textfeld 14"/>
          <p:cNvSpPr txBox="1"/>
          <p:nvPr/>
        </p:nvSpPr>
        <p:spPr>
          <a:xfrm>
            <a:off x="3764881" y="3212976"/>
            <a:ext cx="2463303" cy="369332"/>
          </a:xfrm>
          <a:prstGeom prst="rect">
            <a:avLst/>
          </a:prstGeom>
          <a:noFill/>
        </p:spPr>
        <p:txBody>
          <a:bodyPr wrap="none" rtlCol="0">
            <a:spAutoFit/>
          </a:bodyPr>
          <a:lstStyle/>
          <a:p>
            <a:r>
              <a:rPr lang="en-GB" dirty="0" smtClean="0">
                <a:solidFill>
                  <a:srgbClr val="C00000"/>
                </a:solidFill>
              </a:rPr>
              <a:t>"extravasation of blood"</a:t>
            </a:r>
            <a:endParaRPr lang="en-GB" dirty="0">
              <a:solidFill>
                <a:srgbClr val="C00000"/>
              </a:solidFill>
            </a:endParaRPr>
          </a:p>
        </p:txBody>
      </p:sp>
      <p:pic>
        <p:nvPicPr>
          <p:cNvPr id="3" name="Grafik 2"/>
          <p:cNvPicPr>
            <a:picLocks noChangeAspect="1"/>
          </p:cNvPicPr>
          <p:nvPr/>
        </p:nvPicPr>
        <p:blipFill>
          <a:blip r:embed="rId2"/>
          <a:stretch>
            <a:fillRect/>
          </a:stretch>
        </p:blipFill>
        <p:spPr>
          <a:xfrm>
            <a:off x="1835696" y="3861048"/>
            <a:ext cx="4896544" cy="2902071"/>
          </a:xfrm>
          <a:prstGeom prst="rect">
            <a:avLst/>
          </a:prstGeom>
        </p:spPr>
      </p:pic>
    </p:spTree>
    <p:extLst>
      <p:ext uri="{BB962C8B-B14F-4D97-AF65-F5344CB8AC3E}">
        <p14:creationId xmlns:p14="http://schemas.microsoft.com/office/powerpoint/2010/main" val="3883913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3779912" y="1547499"/>
            <a:ext cx="2376264" cy="2034809"/>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p:nvSpPr>
        <p:spPr>
          <a:xfrm>
            <a:off x="3923928" y="4599259"/>
            <a:ext cx="2376264" cy="1376471"/>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title"/>
          </p:nvPr>
        </p:nvSpPr>
        <p:spPr/>
        <p:txBody>
          <a:bodyPr>
            <a:normAutofit/>
          </a:bodyPr>
          <a:lstStyle/>
          <a:p>
            <a:r>
              <a:rPr lang="en-GB" dirty="0" smtClean="0"/>
              <a:t>Interface term </a:t>
            </a:r>
            <a:r>
              <a:rPr lang="en-GB" dirty="0" smtClean="0"/>
              <a:t>(synonym) issues</a:t>
            </a:r>
            <a:endParaRPr lang="en-GB" dirty="0"/>
          </a:p>
        </p:txBody>
      </p:sp>
      <p:graphicFrame>
        <p:nvGraphicFramePr>
          <p:cNvPr id="11" name="Tabelle 10"/>
          <p:cNvGraphicFramePr>
            <a:graphicFrameLocks noGrp="1"/>
          </p:cNvGraphicFramePr>
          <p:nvPr>
            <p:extLst/>
          </p:nvPr>
        </p:nvGraphicFramePr>
        <p:xfrm>
          <a:off x="467544" y="1484784"/>
          <a:ext cx="8064896" cy="1717391"/>
        </p:xfrm>
        <a:graphic>
          <a:graphicData uri="http://schemas.openxmlformats.org/drawingml/2006/table">
            <a:tbl>
              <a:tblPr firstRow="1" bandRow="1">
                <a:tableStyleId>{7E9639D4-E3E2-4D34-9284-5A2195B3D0D7}</a:tableStyleId>
              </a:tblPr>
              <a:tblGrid>
                <a:gridCol w="1224136"/>
                <a:gridCol w="2088232"/>
                <a:gridCol w="2592288"/>
                <a:gridCol w="2160240"/>
              </a:tblGrid>
              <a:tr h="432048">
                <a:tc>
                  <a:txBody>
                    <a:bodyPr/>
                    <a:lstStyle/>
                    <a:p>
                      <a:pPr algn="l">
                        <a:lnSpc>
                          <a:spcPct val="100000"/>
                        </a:lnSpc>
                      </a:pPr>
                      <a:r>
                        <a:rPr lang="en-GB" sz="2000" dirty="0" smtClean="0"/>
                        <a:t>Tokens</a:t>
                      </a:r>
                      <a:endParaRPr lang="en-GB" sz="2000" dirty="0"/>
                    </a:p>
                  </a:txBody>
                  <a:tcPr/>
                </a:tc>
                <a:tc>
                  <a:txBody>
                    <a:bodyPr/>
                    <a:lstStyle/>
                    <a:p>
                      <a:pPr algn="l">
                        <a:lnSpc>
                          <a:spcPct val="100000"/>
                        </a:lnSpc>
                      </a:pPr>
                      <a:r>
                        <a:rPr lang="en-GB" sz="2000" dirty="0" smtClean="0"/>
                        <a:t>Annotator #1</a:t>
                      </a:r>
                      <a:endParaRPr lang="en-GB" sz="2000" dirty="0"/>
                    </a:p>
                  </a:txBody>
                  <a:tcPr/>
                </a:tc>
                <a:tc>
                  <a:txBody>
                    <a:bodyPr/>
                    <a:lstStyle/>
                    <a:p>
                      <a:pPr algn="l">
                        <a:lnSpc>
                          <a:spcPct val="100000"/>
                        </a:lnSpc>
                      </a:pPr>
                      <a:r>
                        <a:rPr lang="en-GB" sz="2000" dirty="0" smtClean="0"/>
                        <a:t>Annotator #2</a:t>
                      </a:r>
                      <a:endParaRPr lang="en-GB" sz="2000" dirty="0"/>
                    </a:p>
                  </a:txBody>
                  <a:tcPr/>
                </a:tc>
                <a:tc>
                  <a:txBody>
                    <a:bodyPr/>
                    <a:lstStyle/>
                    <a:p>
                      <a:pPr algn="l">
                        <a:lnSpc>
                          <a:spcPct val="100000"/>
                        </a:lnSpc>
                      </a:pPr>
                      <a:r>
                        <a:rPr lang="en-GB" sz="2000" dirty="0" smtClean="0"/>
                        <a:t>Gold standard</a:t>
                      </a:r>
                      <a:endParaRPr lang="en-GB" sz="2000" dirty="0"/>
                    </a:p>
                  </a:txBody>
                  <a:tcPr/>
                </a:tc>
              </a:tr>
              <a:tr h="462383">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"Blood</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Blood (substance)</a:t>
                      </a:r>
                      <a:r>
                        <a:rPr lang="en-US"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Hemorrhage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(morphologic </a:t>
                      </a:r>
                      <a:br>
                        <a:rPr lang="en-US" sz="1800" i="1" kern="1200" dirty="0" smtClean="0">
                          <a:solidFill>
                            <a:schemeClr val="tx1"/>
                          </a:solidFill>
                          <a:effectLst/>
                          <a:latin typeface="+mn-lt"/>
                          <a:ea typeface="+mn-ea"/>
                          <a:cs typeface="+mn-cs"/>
                        </a:rPr>
                      </a:br>
                      <a:r>
                        <a:rPr lang="en-US" sz="1800" i="1" kern="1200" dirty="0" smtClean="0">
                          <a:solidFill>
                            <a:schemeClr val="tx1"/>
                          </a:solidFill>
                          <a:effectLst/>
                          <a:latin typeface="+mn-lt"/>
                          <a:ea typeface="+mn-ea"/>
                          <a:cs typeface="+mn-cs"/>
                        </a:rPr>
                        <a:t>abnormality)</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tx1"/>
                          </a:solidFill>
                          <a:effectLst/>
                          <a:latin typeface="+mn-lt"/>
                          <a:ea typeface="+mn-ea"/>
                          <a:cs typeface="+mn-cs"/>
                        </a:rPr>
                        <a:t>'Hemorrhage (morphologic abnormality)'</a:t>
                      </a:r>
                      <a:endParaRPr lang="de-DE" sz="1800" i="1" kern="1200" dirty="0" smtClean="0">
                        <a:solidFill>
                          <a:schemeClr val="tx1"/>
                        </a:solidFill>
                        <a:effectLst/>
                        <a:latin typeface="+mn-lt"/>
                        <a:ea typeface="+mn-ea"/>
                        <a:cs typeface="+mn-cs"/>
                      </a:endParaRPr>
                    </a:p>
                  </a:txBody>
                  <a:tcPr marL="68580" marR="68580" marT="0" marB="0" anchor="ctr"/>
                </a:tc>
              </a:tr>
              <a:tr h="426019">
                <a:tc>
                  <a:txBody>
                    <a:bodyPr/>
                    <a:lstStyle/>
                    <a:p>
                      <a:pPr algn="l">
                        <a:lnSpc>
                          <a:spcPct val="100000"/>
                        </a:lnSpc>
                        <a:spcAft>
                          <a:spcPts val="0"/>
                        </a:spcAft>
                      </a:pPr>
                      <a:r>
                        <a:rPr lang="de-DE" sz="1800" kern="50" dirty="0" err="1" smtClean="0">
                          <a:effectLst/>
                          <a:latin typeface="+mn-lt"/>
                          <a:ea typeface="Arial Unicode MS" panose="020B0604020202020204" pitchFamily="34" charset="-128"/>
                          <a:cs typeface="Arial Unicode MS" panose="020B0604020202020204" pitchFamily="34" charset="-128"/>
                        </a:rPr>
                        <a:t>extravasation</a:t>
                      </a:r>
                      <a:r>
                        <a:rPr lang="de-DE" sz="1800" kern="50" dirty="0" smtClean="0">
                          <a:effectLst/>
                          <a:latin typeface="+mn-lt"/>
                          <a:ea typeface="Arial Unicode MS" panose="020B0604020202020204" pitchFamily="34" charset="-128"/>
                          <a:cs typeface="Arial Unicode MS" panose="020B0604020202020204" pitchFamily="34" charset="-128"/>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Extravasation (morphologic abnormality)</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kern="1200" dirty="0" smtClean="0">
                        <a:solidFill>
                          <a:schemeClr val="tx1"/>
                        </a:solidFill>
                        <a:effectLst/>
                        <a:latin typeface="+mn-lt"/>
                        <a:ea typeface="+mn-ea"/>
                        <a:cs typeface="+mn-cs"/>
                      </a:endParaRPr>
                    </a:p>
                  </a:txBody>
                  <a:tcPr marL="68580" marR="68580" marT="0" marB="0"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kern="1200" dirty="0" smtClean="0">
                        <a:solidFill>
                          <a:schemeClr val="tx1"/>
                        </a:solidFill>
                        <a:effectLst/>
                        <a:latin typeface="+mn-lt"/>
                        <a:ea typeface="+mn-ea"/>
                        <a:cs typeface="+mn-cs"/>
                      </a:endParaRPr>
                    </a:p>
                  </a:txBody>
                  <a:tcPr marL="68580" marR="68580" marT="0" marB="0" anchor="ctr"/>
                </a:tc>
              </a:tr>
            </a:tbl>
          </a:graphicData>
        </a:graphic>
      </p:graphicFrame>
      <p:sp>
        <p:nvSpPr>
          <p:cNvPr id="15" name="Textfeld 14"/>
          <p:cNvSpPr txBox="1"/>
          <p:nvPr/>
        </p:nvSpPr>
        <p:spPr>
          <a:xfrm>
            <a:off x="3764881" y="3212976"/>
            <a:ext cx="2463303" cy="369332"/>
          </a:xfrm>
          <a:prstGeom prst="rect">
            <a:avLst/>
          </a:prstGeom>
          <a:noFill/>
        </p:spPr>
        <p:txBody>
          <a:bodyPr wrap="none" rtlCol="0">
            <a:spAutoFit/>
          </a:bodyPr>
          <a:lstStyle/>
          <a:p>
            <a:r>
              <a:rPr lang="en-GB" dirty="0" smtClean="0">
                <a:solidFill>
                  <a:srgbClr val="C00000"/>
                </a:solidFill>
              </a:rPr>
              <a:t>"extravasation of blood"</a:t>
            </a:r>
            <a:endParaRPr lang="en-GB" dirty="0">
              <a:solidFill>
                <a:srgbClr val="C00000"/>
              </a:solidFill>
            </a:endParaRPr>
          </a:p>
        </p:txBody>
      </p:sp>
      <p:graphicFrame>
        <p:nvGraphicFramePr>
          <p:cNvPr id="21" name="Tabelle 20"/>
          <p:cNvGraphicFramePr>
            <a:graphicFrameLocks noGrp="1"/>
          </p:cNvGraphicFramePr>
          <p:nvPr>
            <p:extLst>
              <p:ext uri="{D42A27DB-BD31-4B8C-83A1-F6EECF244321}">
                <p14:modId xmlns:p14="http://schemas.microsoft.com/office/powerpoint/2010/main" val="1404739021"/>
              </p:ext>
            </p:extLst>
          </p:nvPr>
        </p:nvGraphicFramePr>
        <p:xfrm>
          <a:off x="467544" y="4581128"/>
          <a:ext cx="8064896" cy="894431"/>
        </p:xfrm>
        <a:graphic>
          <a:graphicData uri="http://schemas.openxmlformats.org/drawingml/2006/table">
            <a:tbl>
              <a:tblPr firstRow="1" bandRow="1">
                <a:tableStyleId>{7E9639D4-E3E2-4D34-9284-5A2195B3D0D7}</a:tableStyleId>
              </a:tblPr>
              <a:tblGrid>
                <a:gridCol w="1080120"/>
                <a:gridCol w="2520280"/>
                <a:gridCol w="2448272"/>
                <a:gridCol w="2016224"/>
              </a:tblGrid>
              <a:tr h="432048">
                <a:tc>
                  <a:txBody>
                    <a:bodyPr/>
                    <a:lstStyle/>
                    <a:p>
                      <a:pPr algn="l">
                        <a:lnSpc>
                          <a:spcPct val="100000"/>
                        </a:lnSpc>
                      </a:pPr>
                      <a:r>
                        <a:rPr lang="en-GB" sz="2000" dirty="0" smtClean="0"/>
                        <a:t>Tokens</a:t>
                      </a:r>
                      <a:endParaRPr lang="en-GB" sz="2000" dirty="0"/>
                    </a:p>
                  </a:txBody>
                  <a:tcPr/>
                </a:tc>
                <a:tc>
                  <a:txBody>
                    <a:bodyPr/>
                    <a:lstStyle/>
                    <a:p>
                      <a:pPr algn="l">
                        <a:lnSpc>
                          <a:spcPct val="100000"/>
                        </a:lnSpc>
                      </a:pPr>
                      <a:r>
                        <a:rPr lang="en-GB" sz="2000" dirty="0" smtClean="0"/>
                        <a:t>Annotator #1</a:t>
                      </a:r>
                      <a:endParaRPr lang="en-GB" sz="2000" dirty="0"/>
                    </a:p>
                  </a:txBody>
                  <a:tcPr/>
                </a:tc>
                <a:tc>
                  <a:txBody>
                    <a:bodyPr/>
                    <a:lstStyle/>
                    <a:p>
                      <a:pPr algn="l">
                        <a:lnSpc>
                          <a:spcPct val="100000"/>
                        </a:lnSpc>
                      </a:pPr>
                      <a:r>
                        <a:rPr lang="en-GB" sz="2000" dirty="0" smtClean="0"/>
                        <a:t>Annotator #2</a:t>
                      </a:r>
                      <a:endParaRPr lang="en-GB" sz="2000" dirty="0"/>
                    </a:p>
                  </a:txBody>
                  <a:tcPr/>
                </a:tc>
                <a:tc>
                  <a:txBody>
                    <a:bodyPr/>
                    <a:lstStyle/>
                    <a:p>
                      <a:pPr algn="l">
                        <a:lnSpc>
                          <a:spcPct val="100000"/>
                        </a:lnSpc>
                      </a:pPr>
                      <a:r>
                        <a:rPr lang="en-GB" sz="2000" dirty="0" smtClean="0"/>
                        <a:t>Gold standard</a:t>
                      </a:r>
                      <a:endParaRPr lang="en-GB" sz="2000" dirty="0"/>
                    </a:p>
                  </a:txBody>
                  <a:tcPr/>
                </a:tc>
              </a:tr>
              <a:tr h="462383">
                <a:tc>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a:t>
                      </a:r>
                      <a:r>
                        <a:rPr lang="de-DE" sz="1800" kern="50" dirty="0" err="1" smtClean="0">
                          <a:effectLst/>
                          <a:latin typeface="+mn-lt"/>
                          <a:ea typeface="Arial Unicode MS" panose="020B0604020202020204" pitchFamily="34" charset="-128"/>
                          <a:cs typeface="Arial Unicode MS" panose="020B0604020202020204" pitchFamily="34" charset="-128"/>
                        </a:rPr>
                        <a:t>anxious</a:t>
                      </a:r>
                      <a:r>
                        <a:rPr lang="de-DE" sz="1800" kern="50" dirty="0" smtClean="0">
                          <a:effectLst/>
                          <a:latin typeface="+mn-lt"/>
                          <a:ea typeface="Arial Unicode MS" panose="020B0604020202020204" pitchFamily="34" charset="-128"/>
                          <a:cs typeface="Arial Unicode MS" panose="020B0604020202020204" pitchFamily="34" charset="-128"/>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tx1"/>
                          </a:solidFill>
                          <a:effectLst/>
                          <a:latin typeface="+mn-lt"/>
                          <a:ea typeface="+mn-ea"/>
                          <a:cs typeface="+mn-cs"/>
                        </a:rPr>
                        <a:t>'</a:t>
                      </a:r>
                      <a:r>
                        <a:rPr lang="fr-FR" sz="1800" i="1" kern="1200" dirty="0" err="1" smtClean="0">
                          <a:solidFill>
                            <a:schemeClr val="tx1"/>
                          </a:solidFill>
                          <a:effectLst/>
                          <a:latin typeface="+mn-lt"/>
                          <a:ea typeface="+mn-ea"/>
                          <a:cs typeface="+mn-cs"/>
                        </a:rPr>
                        <a:t>Anxiety</a:t>
                      </a:r>
                      <a:r>
                        <a:rPr lang="fr-FR" sz="1800" i="1" kern="1200" dirty="0" smtClean="0">
                          <a:solidFill>
                            <a:schemeClr val="tx1"/>
                          </a:solidFill>
                          <a:effectLst/>
                          <a:latin typeface="+mn-lt"/>
                          <a:ea typeface="+mn-ea"/>
                          <a:cs typeface="+mn-cs"/>
                        </a:rPr>
                        <a:t> (</a:t>
                      </a:r>
                      <a:r>
                        <a:rPr lang="fr-FR" sz="1800" i="1" kern="1200" dirty="0" err="1" smtClean="0">
                          <a:solidFill>
                            <a:schemeClr val="tx1"/>
                          </a:solidFill>
                          <a:effectLst/>
                          <a:latin typeface="+mn-lt"/>
                          <a:ea typeface="+mn-ea"/>
                          <a:cs typeface="+mn-cs"/>
                        </a:rPr>
                        <a:t>finding</a:t>
                      </a:r>
                      <a:r>
                        <a:rPr lang="fr-FR" sz="1800" i="1" kern="1200" dirty="0" smtClean="0">
                          <a:solidFill>
                            <a:schemeClr val="tx1"/>
                          </a:solidFill>
                          <a:effectLst/>
                          <a:latin typeface="+mn-lt"/>
                          <a:ea typeface="+mn-ea"/>
                          <a:cs typeface="+mn-cs"/>
                        </a:rPr>
                        <a:t>)</a:t>
                      </a:r>
                      <a:r>
                        <a:rPr lang="fr-FR"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t>
                      </a:r>
                      <a:r>
                        <a:rPr lang="en-US" sz="1800" i="1" kern="1200" dirty="0" smtClean="0">
                          <a:solidFill>
                            <a:schemeClr val="tx1"/>
                          </a:solidFill>
                          <a:effectLst/>
                          <a:latin typeface="+mn-lt"/>
                          <a:ea typeface="+mn-ea"/>
                          <a:cs typeface="+mn-cs"/>
                        </a:rPr>
                        <a:t>Worried (finding)</a:t>
                      </a:r>
                      <a:r>
                        <a:rPr lang="en-US" sz="1800" kern="1200" dirty="0" smtClean="0">
                          <a:solidFill>
                            <a:schemeClr val="tx1"/>
                          </a:solidFill>
                          <a:effectLst/>
                          <a:latin typeface="+mn-lt"/>
                          <a:ea typeface="+mn-ea"/>
                          <a:cs typeface="+mn-cs"/>
                        </a:rPr>
                        <a:t>'</a:t>
                      </a:r>
                      <a:endParaRPr lang="de-DE" sz="1800" kern="1200" dirty="0" smtClean="0">
                        <a:solidFill>
                          <a:schemeClr val="tx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tx1"/>
                          </a:solidFill>
                          <a:effectLst/>
                          <a:latin typeface="+mn-lt"/>
                          <a:ea typeface="+mn-ea"/>
                          <a:cs typeface="+mn-cs"/>
                        </a:rPr>
                        <a:t>'</a:t>
                      </a:r>
                      <a:r>
                        <a:rPr lang="fr-FR" sz="1800" i="1" kern="1200" dirty="0" err="1" smtClean="0">
                          <a:solidFill>
                            <a:schemeClr val="tx1"/>
                          </a:solidFill>
                          <a:effectLst/>
                          <a:latin typeface="+mn-lt"/>
                          <a:ea typeface="+mn-ea"/>
                          <a:cs typeface="+mn-cs"/>
                        </a:rPr>
                        <a:t>Anxiety</a:t>
                      </a:r>
                      <a:r>
                        <a:rPr lang="fr-FR" sz="1800" i="1" kern="1200" dirty="0" smtClean="0">
                          <a:solidFill>
                            <a:schemeClr val="tx1"/>
                          </a:solidFill>
                          <a:effectLst/>
                          <a:latin typeface="+mn-lt"/>
                          <a:ea typeface="+mn-ea"/>
                          <a:cs typeface="+mn-cs"/>
                        </a:rPr>
                        <a:t> (</a:t>
                      </a:r>
                      <a:r>
                        <a:rPr lang="fr-FR" sz="1800" i="1" kern="1200" dirty="0" err="1" smtClean="0">
                          <a:solidFill>
                            <a:schemeClr val="tx1"/>
                          </a:solidFill>
                          <a:effectLst/>
                          <a:latin typeface="+mn-lt"/>
                          <a:ea typeface="+mn-ea"/>
                          <a:cs typeface="+mn-cs"/>
                        </a:rPr>
                        <a:t>finding</a:t>
                      </a:r>
                      <a:r>
                        <a:rPr lang="fr-FR" sz="1800" i="1" kern="1200" dirty="0" smtClean="0">
                          <a:solidFill>
                            <a:schemeClr val="tx1"/>
                          </a:solidFill>
                          <a:effectLst/>
                          <a:latin typeface="+mn-lt"/>
                          <a:ea typeface="+mn-ea"/>
                          <a:cs typeface="+mn-cs"/>
                        </a:rPr>
                        <a:t>)</a:t>
                      </a:r>
                      <a:r>
                        <a:rPr lang="fr-FR" sz="1800" kern="1200" dirty="0" smtClean="0">
                          <a:solidFill>
                            <a:schemeClr val="tx1"/>
                          </a:solidFill>
                          <a:effectLst/>
                          <a:latin typeface="+mn-lt"/>
                          <a:ea typeface="+mn-ea"/>
                          <a:cs typeface="+mn-cs"/>
                        </a:rPr>
                        <a:t>'</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sp>
        <p:nvSpPr>
          <p:cNvPr id="22" name="Textfeld 21"/>
          <p:cNvSpPr txBox="1"/>
          <p:nvPr/>
        </p:nvSpPr>
        <p:spPr>
          <a:xfrm>
            <a:off x="4123954" y="5606399"/>
            <a:ext cx="2104230" cy="369332"/>
          </a:xfrm>
          <a:prstGeom prst="rect">
            <a:avLst/>
          </a:prstGeom>
          <a:noFill/>
        </p:spPr>
        <p:txBody>
          <a:bodyPr wrap="none" rtlCol="0">
            <a:spAutoFit/>
          </a:bodyPr>
          <a:lstStyle/>
          <a:p>
            <a:r>
              <a:rPr lang="en-GB" dirty="0" smtClean="0">
                <a:solidFill>
                  <a:srgbClr val="C00000"/>
                </a:solidFill>
              </a:rPr>
              <a:t>"anxious cognitions"</a:t>
            </a:r>
            <a:endParaRPr lang="en-GB" dirty="0">
              <a:solidFill>
                <a:srgbClr val="C00000"/>
              </a:solidFill>
            </a:endParaRPr>
          </a:p>
        </p:txBody>
      </p:sp>
    </p:spTree>
    <p:extLst>
      <p:ext uri="{BB962C8B-B14F-4D97-AF65-F5344CB8AC3E}">
        <p14:creationId xmlns:p14="http://schemas.microsoft.com/office/powerpoint/2010/main" val="3226684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Language issues</a:t>
            </a:r>
            <a:endParaRPr lang="en-GB" dirty="0"/>
          </a:p>
        </p:txBody>
      </p:sp>
      <p:sp>
        <p:nvSpPr>
          <p:cNvPr id="3" name="Inhaltsplatzhalter 2"/>
          <p:cNvSpPr>
            <a:spLocks noGrp="1"/>
          </p:cNvSpPr>
          <p:nvPr>
            <p:ph idx="1"/>
          </p:nvPr>
        </p:nvSpPr>
        <p:spPr>
          <a:xfrm>
            <a:off x="323528" y="1412776"/>
            <a:ext cx="6120680" cy="5184576"/>
          </a:xfrm>
        </p:spPr>
        <p:txBody>
          <a:bodyPr>
            <a:normAutofit fontScale="77500" lnSpcReduction="20000"/>
          </a:bodyPr>
          <a:lstStyle/>
          <a:p>
            <a:r>
              <a:rPr lang="en-GB" dirty="0" smtClean="0"/>
              <a:t>Ellipsis / anaphora</a:t>
            </a:r>
          </a:p>
          <a:p>
            <a:pPr lvl="1"/>
            <a:r>
              <a:rPr lang="en-GB" dirty="0" smtClean="0"/>
              <a:t>"Cold and wind are provoking </a:t>
            </a:r>
            <a:r>
              <a:rPr lang="en-GB" dirty="0" smtClean="0"/>
              <a:t>factors."</a:t>
            </a:r>
            <a:r>
              <a:rPr lang="en-GB" dirty="0" smtClean="0"/>
              <a:t/>
            </a:r>
            <a:br>
              <a:rPr lang="en-GB" dirty="0" smtClean="0"/>
            </a:br>
            <a:r>
              <a:rPr lang="en-GB" dirty="0" smtClean="0"/>
              <a:t>(provoking factors for angina)  </a:t>
            </a:r>
          </a:p>
          <a:p>
            <a:pPr lvl="1"/>
            <a:r>
              <a:rPr lang="en-GB" dirty="0" smtClean="0"/>
              <a:t>"These ailments have substantially increased since October  2013" (weakness</a:t>
            </a:r>
            <a:r>
              <a:rPr lang="en-GB" dirty="0" smtClean="0"/>
              <a:t>)</a:t>
            </a:r>
            <a:endParaRPr lang="en-GB" dirty="0" smtClean="0"/>
          </a:p>
          <a:p>
            <a:pPr lvl="1"/>
            <a:r>
              <a:rPr lang="en-GB" dirty="0" smtClean="0"/>
              <a:t>"No surface irregularities" (breast)</a:t>
            </a:r>
          </a:p>
          <a:p>
            <a:pPr lvl="1"/>
            <a:r>
              <a:rPr lang="en-GB" dirty="0" smtClean="0"/>
              <a:t>"Significant bleeding" </a:t>
            </a:r>
            <a:r>
              <a:rPr lang="en-GB" dirty="0" smtClean="0"/>
              <a:t>(intestinal </a:t>
            </a:r>
            <a:r>
              <a:rPr lang="en-GB" dirty="0" smtClean="0"/>
              <a:t>bleeding</a:t>
            </a:r>
            <a:r>
              <a:rPr lang="en-GB" dirty="0" smtClean="0"/>
              <a:t>)</a:t>
            </a:r>
          </a:p>
          <a:p>
            <a:r>
              <a:rPr lang="en-GB" dirty="0" smtClean="0"/>
              <a:t>Ambiguity of short forms</a:t>
            </a:r>
            <a:endParaRPr lang="en-GB" dirty="0" smtClean="0"/>
          </a:p>
          <a:p>
            <a:pPr lvl="1"/>
            <a:r>
              <a:rPr lang="en-GB" dirty="0" smtClean="0"/>
              <a:t>"IV" (intravenous? Fourth intracranial nerve</a:t>
            </a:r>
            <a:r>
              <a:rPr lang="en-GB" dirty="0" smtClean="0"/>
              <a:t>?)</a:t>
            </a:r>
            <a:endParaRPr lang="en-GB" dirty="0" smtClean="0"/>
          </a:p>
          <a:p>
            <a:r>
              <a:rPr lang="en-GB" dirty="0" smtClean="0"/>
              <a:t>Co-ordination:</a:t>
            </a:r>
          </a:p>
          <a:p>
            <a:pPr lvl="1"/>
            <a:r>
              <a:rPr lang="en-GB" dirty="0" smtClean="0"/>
              <a:t>"normal factors  5,  9,  10, and  11"</a:t>
            </a:r>
          </a:p>
          <a:p>
            <a:r>
              <a:rPr lang="en-GB" dirty="0" smtClean="0"/>
              <a:t>Scope of negation</a:t>
            </a:r>
          </a:p>
          <a:p>
            <a:pPr lvl="1"/>
            <a:r>
              <a:rPr lang="en-GB" dirty="0" smtClean="0"/>
              <a:t>"no tremor, rigidity or bradykinesia" </a:t>
            </a:r>
            <a:endParaRPr lang="en-GB" dirty="0"/>
          </a:p>
        </p:txBody>
      </p:sp>
      <p:sp>
        <p:nvSpPr>
          <p:cNvPr id="4" name="Geschweifte Klammer rechts 3"/>
          <p:cNvSpPr/>
          <p:nvPr/>
        </p:nvSpPr>
        <p:spPr>
          <a:xfrm>
            <a:off x="6228184" y="1556792"/>
            <a:ext cx="216024" cy="453650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lussdiagramm: Prozess 4"/>
          <p:cNvSpPr/>
          <p:nvPr/>
        </p:nvSpPr>
        <p:spPr>
          <a:xfrm>
            <a:off x="6588224" y="2812182"/>
            <a:ext cx="2304256" cy="22009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smtClean="0"/>
              <a:t>Addressed by annotation guideline</a:t>
            </a:r>
          </a:p>
          <a:p>
            <a:pPr marL="285750" indent="-285750">
              <a:buFont typeface="Arial" panose="020B0604020202020204" pitchFamily="34" charset="0"/>
              <a:buChar char="•"/>
            </a:pPr>
            <a:r>
              <a:rPr lang="en-GB" dirty="0" smtClean="0"/>
              <a:t>Manageable by human annotators</a:t>
            </a:r>
          </a:p>
          <a:p>
            <a:pPr marL="285750" indent="-285750">
              <a:buFont typeface="Arial" panose="020B0604020202020204" pitchFamily="34" charset="0"/>
              <a:buChar char="•"/>
            </a:pPr>
            <a:r>
              <a:rPr lang="en-GB" dirty="0" smtClean="0"/>
              <a:t>Known challenges for NLP systems</a:t>
            </a:r>
            <a:endParaRPr lang="en-GB" dirty="0" smtClean="0"/>
          </a:p>
        </p:txBody>
      </p:sp>
    </p:spTree>
    <p:extLst>
      <p:ext uri="{BB962C8B-B14F-4D97-AF65-F5344CB8AC3E}">
        <p14:creationId xmlns:p14="http://schemas.microsoft.com/office/powerpoint/2010/main" val="2189488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32656"/>
            <a:ext cx="9144000" cy="553219"/>
          </a:xfrm>
        </p:spPr>
        <p:txBody>
          <a:bodyPr>
            <a:normAutofit fontScale="90000"/>
          </a:bodyPr>
          <a:lstStyle/>
          <a:p>
            <a:r>
              <a:rPr lang="en-GB" dirty="0"/>
              <a:t>"Classical" AI workflow</a:t>
            </a:r>
          </a:p>
        </p:txBody>
      </p:sp>
      <p:sp>
        <p:nvSpPr>
          <p:cNvPr id="8" name="Flussdiagramm: Alternativer Prozess 7"/>
          <p:cNvSpPr/>
          <p:nvPr/>
        </p:nvSpPr>
        <p:spPr>
          <a:xfrm>
            <a:off x="3864182" y="3501008"/>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err="1" smtClean="0">
                <a:solidFill>
                  <a:schemeClr val="tx1"/>
                </a:solidFill>
              </a:rPr>
              <a:t>Represen</a:t>
            </a:r>
            <a:r>
              <a:rPr lang="en-GB" dirty="0" smtClean="0">
                <a:solidFill>
                  <a:schemeClr val="tx1"/>
                </a:solidFill>
              </a:rPr>
              <a:t>-</a:t>
            </a:r>
          </a:p>
          <a:p>
            <a:pPr algn="ctr"/>
            <a:r>
              <a:rPr lang="en-GB" dirty="0" err="1" smtClean="0">
                <a:solidFill>
                  <a:schemeClr val="tx1"/>
                </a:solidFill>
              </a:rPr>
              <a:t>tation</a:t>
            </a:r>
            <a:endParaRPr lang="en-GB" dirty="0">
              <a:solidFill>
                <a:schemeClr val="tx1"/>
              </a:solidFill>
            </a:endParaRPr>
          </a:p>
        </p:txBody>
      </p:sp>
      <p:sp>
        <p:nvSpPr>
          <p:cNvPr id="9" name="Flussdiagramm: Alternativer Prozess 8"/>
          <p:cNvSpPr/>
          <p:nvPr/>
        </p:nvSpPr>
        <p:spPr>
          <a:xfrm>
            <a:off x="5388761" y="43651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Reasoning</a:t>
            </a:r>
          </a:p>
          <a:p>
            <a:pPr algn="ctr"/>
            <a:r>
              <a:rPr lang="en-GB" dirty="0">
                <a:solidFill>
                  <a:schemeClr val="tx1"/>
                </a:solidFill>
              </a:rPr>
              <a:t>B</a:t>
            </a:r>
          </a:p>
        </p:txBody>
      </p:sp>
      <p:sp>
        <p:nvSpPr>
          <p:cNvPr id="12" name="Flussdiagramm: Alternativer Prozess 11"/>
          <p:cNvSpPr/>
          <p:nvPr/>
        </p:nvSpPr>
        <p:spPr>
          <a:xfrm>
            <a:off x="5388761" y="25649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Reasoning</a:t>
            </a:r>
          </a:p>
          <a:p>
            <a:pPr algn="ctr"/>
            <a:r>
              <a:rPr lang="en-GB" dirty="0">
                <a:solidFill>
                  <a:schemeClr val="tx1"/>
                </a:solidFill>
              </a:rPr>
              <a:t>A</a:t>
            </a:r>
          </a:p>
        </p:txBody>
      </p:sp>
      <p:sp>
        <p:nvSpPr>
          <p:cNvPr id="14" name="Flussdiagramm: Alternativer Prozess 13"/>
          <p:cNvSpPr/>
          <p:nvPr/>
        </p:nvSpPr>
        <p:spPr>
          <a:xfrm>
            <a:off x="6913340" y="43651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Output B</a:t>
            </a:r>
            <a:endParaRPr lang="en-GB" dirty="0">
              <a:solidFill>
                <a:schemeClr val="tx1"/>
              </a:solidFill>
            </a:endParaRPr>
          </a:p>
        </p:txBody>
      </p:sp>
      <p:sp>
        <p:nvSpPr>
          <p:cNvPr id="15" name="Flussdiagramm: Alternativer Prozess 14"/>
          <p:cNvSpPr/>
          <p:nvPr/>
        </p:nvSpPr>
        <p:spPr>
          <a:xfrm>
            <a:off x="6913340" y="25649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Output A</a:t>
            </a:r>
            <a:endParaRPr lang="en-GB" dirty="0">
              <a:solidFill>
                <a:schemeClr val="tx1"/>
              </a:solidFill>
            </a:endParaRPr>
          </a:p>
        </p:txBody>
      </p:sp>
      <p:pic>
        <p:nvPicPr>
          <p:cNvPr id="17" name="Picture 2" descr="Image result for wa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699" y="3526194"/>
            <a:ext cx="865418" cy="746423"/>
          </a:xfrm>
          <a:prstGeom prst="rect">
            <a:avLst/>
          </a:prstGeom>
          <a:noFill/>
          <a:extLst>
            <a:ext uri="{909E8E84-426E-40DD-AFC4-6F175D3DCCD1}">
              <a14:hiddenFill xmlns:a14="http://schemas.microsoft.com/office/drawing/2010/main">
                <a:solidFill>
                  <a:srgbClr val="FFFFFF"/>
                </a:solidFill>
              </a14:hiddenFill>
            </a:ext>
          </a:extLst>
        </p:spPr>
      </p:pic>
      <p:sp>
        <p:nvSpPr>
          <p:cNvPr id="13" name="Flussdiagramm: Alternativer Prozess 12"/>
          <p:cNvSpPr/>
          <p:nvPr/>
        </p:nvSpPr>
        <p:spPr>
          <a:xfrm>
            <a:off x="1763539" y="3501106"/>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Data</a:t>
            </a:r>
          </a:p>
          <a:p>
            <a:pPr algn="ctr"/>
            <a:r>
              <a:rPr lang="en-GB" dirty="0" smtClean="0">
                <a:solidFill>
                  <a:schemeClr val="tx1"/>
                </a:solidFill>
              </a:rPr>
              <a:t>Acquisition</a:t>
            </a:r>
            <a:endParaRPr lang="en-GB" dirty="0">
              <a:solidFill>
                <a:schemeClr val="tx1"/>
              </a:solidFill>
            </a:endParaRPr>
          </a:p>
        </p:txBody>
      </p:sp>
      <p:pic>
        <p:nvPicPr>
          <p:cNvPr id="18" name="Grafik 17"/>
          <p:cNvPicPr>
            <a:picLocks noChangeAspect="1"/>
          </p:cNvPicPr>
          <p:nvPr/>
        </p:nvPicPr>
        <p:blipFill>
          <a:blip r:embed="rId3"/>
          <a:stretch>
            <a:fillRect/>
          </a:stretch>
        </p:blipFill>
        <p:spPr>
          <a:xfrm>
            <a:off x="395536" y="3429000"/>
            <a:ext cx="1079971" cy="1023847"/>
          </a:xfrm>
          <a:prstGeom prst="rect">
            <a:avLst/>
          </a:prstGeom>
        </p:spPr>
      </p:pic>
      <p:cxnSp>
        <p:nvCxnSpPr>
          <p:cNvPr id="11" name="Gerader Verbinder 10"/>
          <p:cNvCxnSpPr>
            <a:stCxn id="13" idx="3"/>
            <a:endCxn id="8" idx="1"/>
          </p:cNvCxnSpPr>
          <p:nvPr/>
        </p:nvCxnSpPr>
        <p:spPr>
          <a:xfrm flipV="1">
            <a:off x="2987675" y="3933056"/>
            <a:ext cx="876507"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Gerader Verbinder 18"/>
          <p:cNvCxnSpPr>
            <a:stCxn id="8" idx="0"/>
            <a:endCxn id="12" idx="1"/>
          </p:cNvCxnSpPr>
          <p:nvPr/>
        </p:nvCxnSpPr>
        <p:spPr>
          <a:xfrm flipV="1">
            <a:off x="4476250" y="2996952"/>
            <a:ext cx="912511" cy="504056"/>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0" name="Gerader Verbinder 19"/>
          <p:cNvCxnSpPr>
            <a:stCxn id="8" idx="2"/>
            <a:endCxn id="9" idx="1"/>
          </p:cNvCxnSpPr>
          <p:nvPr/>
        </p:nvCxnSpPr>
        <p:spPr>
          <a:xfrm>
            <a:off x="4476250" y="4365104"/>
            <a:ext cx="912511" cy="43204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 name="Gerader Verbinder 20"/>
          <p:cNvCxnSpPr>
            <a:stCxn id="12" idx="3"/>
            <a:endCxn id="15" idx="1"/>
          </p:cNvCxnSpPr>
          <p:nvPr/>
        </p:nvCxnSpPr>
        <p:spPr>
          <a:xfrm>
            <a:off x="6612897" y="2996952"/>
            <a:ext cx="300443" cy="0"/>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2" name="Gerader Verbinder 21"/>
          <p:cNvCxnSpPr>
            <a:stCxn id="9" idx="3"/>
            <a:endCxn id="14" idx="1"/>
          </p:cNvCxnSpPr>
          <p:nvPr/>
        </p:nvCxnSpPr>
        <p:spPr>
          <a:xfrm>
            <a:off x="6612897" y="4797152"/>
            <a:ext cx="300443" cy="0"/>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Gerader Verbinder 22"/>
          <p:cNvCxnSpPr/>
          <p:nvPr/>
        </p:nvCxnSpPr>
        <p:spPr>
          <a:xfrm flipV="1">
            <a:off x="1463245" y="3933056"/>
            <a:ext cx="300443" cy="98"/>
          </a:xfrm>
          <a:prstGeom prst="line">
            <a:avLst/>
          </a:prstGeom>
          <a:noFill/>
          <a:ln>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25" name="Ellipse 24"/>
          <p:cNvSpPr/>
          <p:nvPr/>
        </p:nvSpPr>
        <p:spPr>
          <a:xfrm>
            <a:off x="3156223" y="3677791"/>
            <a:ext cx="497489" cy="475481"/>
          </a:xfrm>
          <a:prstGeom prst="ellipse">
            <a:avLst/>
          </a:prstGeom>
          <a:solidFill>
            <a:srgbClr val="FFFFFF"/>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endParaRPr lang="en-GB" baseline="-25000" dirty="0">
              <a:solidFill>
                <a:schemeClr val="tx1"/>
              </a:solidFill>
            </a:endParaRPr>
          </a:p>
        </p:txBody>
      </p:sp>
      <p:sp>
        <p:nvSpPr>
          <p:cNvPr id="30" name="Ellipse 29"/>
          <p:cNvSpPr/>
          <p:nvPr/>
        </p:nvSpPr>
        <p:spPr>
          <a:xfrm>
            <a:off x="1141912" y="3868817"/>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19625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Prevention and remediation of annotation disagreements</a:t>
            </a:r>
            <a:endParaRPr lang="en-GB" dirty="0"/>
          </a:p>
        </p:txBody>
      </p:sp>
      <p:sp>
        <p:nvSpPr>
          <p:cNvPr id="3" name="Inhaltsplatzhalter 2"/>
          <p:cNvSpPr>
            <a:spLocks noGrp="1"/>
          </p:cNvSpPr>
          <p:nvPr>
            <p:ph idx="1"/>
          </p:nvPr>
        </p:nvSpPr>
        <p:spPr/>
        <p:txBody>
          <a:bodyPr/>
          <a:lstStyle/>
          <a:p>
            <a:endParaRPr lang="en-GB"/>
          </a:p>
        </p:txBody>
      </p:sp>
      <p:sp>
        <p:nvSpPr>
          <p:cNvPr id="4" name="Rechteck 3"/>
          <p:cNvSpPr/>
          <p:nvPr/>
        </p:nvSpPr>
        <p:spPr>
          <a:xfrm>
            <a:off x="0" y="1140542"/>
            <a:ext cx="9144000" cy="5697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7687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Prevention: annotation processes</a:t>
            </a:r>
            <a:endParaRPr lang="en-GB" dirty="0"/>
          </a:p>
        </p:txBody>
      </p:sp>
      <p:sp>
        <p:nvSpPr>
          <p:cNvPr id="3" name="Inhaltsplatzhalter 2"/>
          <p:cNvSpPr>
            <a:spLocks noGrp="1"/>
          </p:cNvSpPr>
          <p:nvPr>
            <p:ph idx="1"/>
          </p:nvPr>
        </p:nvSpPr>
        <p:spPr/>
        <p:txBody>
          <a:bodyPr>
            <a:normAutofit lnSpcReduction="10000"/>
          </a:bodyPr>
          <a:lstStyle/>
          <a:p>
            <a:r>
              <a:rPr lang="en-GB" dirty="0" smtClean="0"/>
              <a:t>Training with continuous feedback</a:t>
            </a:r>
          </a:p>
          <a:p>
            <a:pPr lvl="1"/>
            <a:r>
              <a:rPr lang="en-GB" dirty="0" smtClean="0"/>
              <a:t>Early detection of inter annotator disagreement </a:t>
            </a:r>
            <a:r>
              <a:rPr lang="en-GB" dirty="0" smtClean="0"/>
              <a:t>triggers guideline </a:t>
            </a:r>
            <a:r>
              <a:rPr lang="en-GB" dirty="0"/>
              <a:t>enforcement / guideline revision </a:t>
            </a:r>
            <a:endParaRPr lang="en-GB" dirty="0" smtClean="0"/>
          </a:p>
          <a:p>
            <a:r>
              <a:rPr lang="en-GB" dirty="0" smtClean="0"/>
              <a:t>Tooling </a:t>
            </a:r>
          </a:p>
          <a:p>
            <a:pPr lvl="1"/>
            <a:r>
              <a:rPr lang="en-GB" dirty="0" smtClean="0"/>
              <a:t>Optimised concept retrieval (fuzzy, substring, synonyms)</a:t>
            </a:r>
          </a:p>
          <a:p>
            <a:pPr lvl="1"/>
            <a:r>
              <a:rPr lang="en-GB" dirty="0" smtClean="0"/>
              <a:t>Guideline </a:t>
            </a:r>
            <a:r>
              <a:rPr lang="en-GB" dirty="0" smtClean="0"/>
              <a:t>enforcement by appropriate tools</a:t>
            </a:r>
          </a:p>
          <a:p>
            <a:pPr lvl="1"/>
            <a:r>
              <a:rPr lang="en-GB" dirty="0" err="1" smtClean="0"/>
              <a:t>Postcoordination</a:t>
            </a:r>
            <a:r>
              <a:rPr lang="en-GB" dirty="0" smtClean="0"/>
              <a:t> support (complex syntactic </a:t>
            </a:r>
            <a:r>
              <a:rPr lang="en-GB" dirty="0" err="1" smtClean="0"/>
              <a:t>expessions</a:t>
            </a:r>
            <a:r>
              <a:rPr lang="en-GB" dirty="0" smtClean="0"/>
              <a:t> instead of grouping of concepts</a:t>
            </a:r>
            <a:endParaRPr lang="en-GB" dirty="0" smtClean="0"/>
          </a:p>
          <a:p>
            <a:pPr lvl="1"/>
            <a:r>
              <a:rPr lang="en-GB" dirty="0" smtClean="0"/>
              <a:t>Anti-patterns, e.g. avoid unrelated primitive concepts (?)</a:t>
            </a:r>
            <a:r>
              <a:rPr lang="en-GB" dirty="0" smtClean="0"/>
              <a:t> </a:t>
            </a:r>
            <a:endParaRPr lang="en-GB" dirty="0" smtClean="0"/>
          </a:p>
          <a:p>
            <a:endParaRPr lang="en-GB" dirty="0" smtClean="0"/>
          </a:p>
        </p:txBody>
      </p:sp>
    </p:spTree>
    <p:extLst>
      <p:ext uri="{BB962C8B-B14F-4D97-AF65-F5344CB8AC3E}">
        <p14:creationId xmlns:p14="http://schemas.microsoft.com/office/powerpoint/2010/main" val="2469463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Prevention: improve terminology structure </a:t>
            </a:r>
            <a:endParaRPr lang="en-GB" dirty="0"/>
          </a:p>
        </p:txBody>
      </p:sp>
      <p:sp>
        <p:nvSpPr>
          <p:cNvPr id="3" name="Inhaltsplatzhalter 2"/>
          <p:cNvSpPr>
            <a:spLocks noGrp="1"/>
          </p:cNvSpPr>
          <p:nvPr>
            <p:ph idx="1"/>
          </p:nvPr>
        </p:nvSpPr>
        <p:spPr>
          <a:xfrm>
            <a:off x="323528" y="1412776"/>
            <a:ext cx="8496944" cy="5256584"/>
          </a:xfrm>
        </p:spPr>
        <p:txBody>
          <a:bodyPr>
            <a:normAutofit fontScale="92500" lnSpcReduction="20000"/>
          </a:bodyPr>
          <a:lstStyle/>
          <a:p>
            <a:r>
              <a:rPr lang="en-GB" dirty="0" smtClean="0"/>
              <a:t>Fill gaps </a:t>
            </a:r>
          </a:p>
          <a:p>
            <a:pPr lvl="1"/>
            <a:r>
              <a:rPr lang="en-GB" dirty="0" smtClean="0"/>
              <a:t>equivalence axioms (reasoning)</a:t>
            </a:r>
          </a:p>
          <a:p>
            <a:pPr lvl="1"/>
            <a:r>
              <a:rPr lang="en-GB" dirty="0" smtClean="0"/>
              <a:t>Self-explaining labels (FSNs</a:t>
            </a:r>
            <a:r>
              <a:rPr lang="en-GB" dirty="0" smtClean="0"/>
              <a:t>), especially for qualifiers</a:t>
            </a:r>
            <a:endParaRPr lang="en-GB" dirty="0" smtClean="0"/>
          </a:p>
          <a:p>
            <a:pPr lvl="1"/>
            <a:r>
              <a:rPr lang="en-GB" dirty="0" smtClean="0"/>
              <a:t>Scope notes / text definitions where necessary  </a:t>
            </a:r>
            <a:endParaRPr lang="en-GB" dirty="0"/>
          </a:p>
          <a:p>
            <a:r>
              <a:rPr lang="en-GB" dirty="0" smtClean="0"/>
              <a:t>Manage polysemy</a:t>
            </a:r>
            <a:endParaRPr lang="en-GB" dirty="0"/>
          </a:p>
          <a:p>
            <a:r>
              <a:rPr lang="en-GB" dirty="0" smtClean="0"/>
              <a:t>Flag navigational </a:t>
            </a:r>
            <a:r>
              <a:rPr lang="en-GB" dirty="0" smtClean="0"/>
              <a:t>and modifier concepts</a:t>
            </a:r>
            <a:endParaRPr lang="en-GB" dirty="0" smtClean="0"/>
          </a:p>
          <a:p>
            <a:r>
              <a:rPr lang="en-GB" dirty="0" smtClean="0"/>
              <a:t>Strengthen </a:t>
            </a:r>
            <a:r>
              <a:rPr lang="en-GB" dirty="0"/>
              <a:t>ontological </a:t>
            </a:r>
            <a:r>
              <a:rPr lang="en-GB" dirty="0" smtClean="0"/>
              <a:t>foundations</a:t>
            </a:r>
          </a:p>
          <a:p>
            <a:pPr lvl="1"/>
            <a:r>
              <a:rPr lang="en-GB" dirty="0" smtClean="0"/>
              <a:t>Upper-level ontology alignment</a:t>
            </a:r>
          </a:p>
          <a:p>
            <a:pPr lvl="1"/>
            <a:r>
              <a:rPr lang="en-GB" dirty="0" smtClean="0"/>
              <a:t>Clear division between domain entities and information entities</a:t>
            </a:r>
            <a:endParaRPr lang="en-GB" dirty="0" smtClean="0"/>
          </a:p>
          <a:p>
            <a:pPr lvl="1"/>
            <a:r>
              <a:rPr lang="en-GB" dirty="0" smtClean="0"/>
              <a:t>Overhaul problematic subhierarchies, especially qualifiers </a:t>
            </a:r>
            <a:endParaRPr lang="en-GB" dirty="0"/>
          </a:p>
          <a:p>
            <a:endParaRPr lang="en-GB" dirty="0"/>
          </a:p>
        </p:txBody>
      </p:sp>
    </p:spTree>
    <p:extLst>
      <p:ext uri="{BB962C8B-B14F-4D97-AF65-F5344CB8AC3E}">
        <p14:creationId xmlns:p14="http://schemas.microsoft.com/office/powerpoint/2010/main" val="2361956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Prevention: improve content maintenance</a:t>
            </a:r>
            <a:endParaRPr lang="en-GB" dirty="0"/>
          </a:p>
        </p:txBody>
      </p:sp>
      <p:sp>
        <p:nvSpPr>
          <p:cNvPr id="3" name="Inhaltsplatzhalter 2"/>
          <p:cNvSpPr>
            <a:spLocks noGrp="1"/>
          </p:cNvSpPr>
          <p:nvPr>
            <p:ph idx="1"/>
          </p:nvPr>
        </p:nvSpPr>
        <p:spPr>
          <a:xfrm>
            <a:off x="323528" y="1268760"/>
            <a:ext cx="8496944" cy="5400600"/>
          </a:xfrm>
        </p:spPr>
        <p:txBody>
          <a:bodyPr>
            <a:normAutofit fontScale="92500" lnSpcReduction="10000"/>
          </a:bodyPr>
          <a:lstStyle/>
          <a:p>
            <a:r>
              <a:rPr lang="en-GB" dirty="0" smtClean="0"/>
              <a:t>Analysis of real data to support terminology maintenance process</a:t>
            </a:r>
          </a:p>
          <a:p>
            <a:pPr lvl="1"/>
            <a:r>
              <a:rPr lang="en-GB" dirty="0" smtClean="0"/>
              <a:t>Harvest notorious disagreements between text passages and </a:t>
            </a:r>
            <a:r>
              <a:rPr lang="en-GB" dirty="0" smtClean="0"/>
              <a:t>annotations from clinical datasets</a:t>
            </a:r>
            <a:endParaRPr lang="en-GB" dirty="0" smtClean="0"/>
          </a:p>
          <a:p>
            <a:pPr lvl="1"/>
            <a:r>
              <a:rPr lang="en-GB" dirty="0" smtClean="0"/>
              <a:t>Compare concept </a:t>
            </a:r>
            <a:r>
              <a:rPr lang="en-GB" dirty="0" smtClean="0"/>
              <a:t>frequency and concept co-occurrence between </a:t>
            </a:r>
            <a:r>
              <a:rPr lang="en-GB" dirty="0" smtClean="0"/>
              <a:t>comparable institutions and users to detect </a:t>
            </a:r>
            <a:r>
              <a:rPr lang="en-GB" dirty="0" smtClean="0"/>
              <a:t>imbalances</a:t>
            </a:r>
            <a:endParaRPr lang="en-GB" dirty="0" smtClean="0"/>
          </a:p>
          <a:p>
            <a:r>
              <a:rPr lang="en-GB" dirty="0" smtClean="0"/>
              <a:t>Stimulate community processes for ontology-guided content evolution:</a:t>
            </a:r>
          </a:p>
          <a:p>
            <a:pPr lvl="1"/>
            <a:r>
              <a:rPr lang="en-GB" dirty="0" smtClean="0"/>
              <a:t>Crowdsourcing </a:t>
            </a:r>
            <a:r>
              <a:rPr lang="en-GB" dirty="0" smtClean="0"/>
              <a:t>of </a:t>
            </a:r>
            <a:r>
              <a:rPr lang="en-GB" dirty="0" smtClean="0"/>
              <a:t>interface terms by languages, dialects specialties, user </a:t>
            </a:r>
            <a:r>
              <a:rPr lang="en-GB" dirty="0" smtClean="0"/>
              <a:t>groups (</a:t>
            </a:r>
            <a:r>
              <a:rPr lang="en-GB" dirty="0" smtClean="0"/>
              <a:t>separation of interface terminologies from reference terminologies is one of the ASSESS-CT recommendations)</a:t>
            </a:r>
            <a:r>
              <a:rPr lang="en-GB" dirty="0" smtClean="0"/>
              <a:t> </a:t>
            </a:r>
            <a:endParaRPr lang="en-GB" dirty="0" smtClean="0"/>
          </a:p>
        </p:txBody>
      </p:sp>
    </p:spTree>
    <p:extLst>
      <p:ext uri="{BB962C8B-B14F-4D97-AF65-F5344CB8AC3E}">
        <p14:creationId xmlns:p14="http://schemas.microsoft.com/office/powerpoint/2010/main" val="3807608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32656"/>
            <a:ext cx="9144000" cy="553219"/>
          </a:xfrm>
        </p:spPr>
        <p:txBody>
          <a:bodyPr>
            <a:normAutofit fontScale="90000"/>
          </a:bodyPr>
          <a:lstStyle/>
          <a:p>
            <a:r>
              <a:rPr lang="en-GB" dirty="0" smtClean="0"/>
              <a:t>Remediation of annotation disagreements</a:t>
            </a:r>
            <a:endParaRPr lang="en-GB" dirty="0"/>
          </a:p>
        </p:txBody>
      </p:sp>
      <p:sp>
        <p:nvSpPr>
          <p:cNvPr id="3" name="Inhaltsplatzhalter 2"/>
          <p:cNvSpPr>
            <a:spLocks noGrp="1"/>
          </p:cNvSpPr>
          <p:nvPr>
            <p:ph idx="1"/>
          </p:nvPr>
        </p:nvSpPr>
        <p:spPr/>
        <p:txBody>
          <a:bodyPr/>
          <a:lstStyle/>
          <a:p>
            <a:endParaRPr lang="en-GB" dirty="0"/>
          </a:p>
        </p:txBody>
      </p:sp>
      <p:sp>
        <p:nvSpPr>
          <p:cNvPr id="4" name="Rechteck 3"/>
          <p:cNvSpPr/>
          <p:nvPr/>
        </p:nvSpPr>
        <p:spPr>
          <a:xfrm>
            <a:off x="44548" y="1080120"/>
            <a:ext cx="9063237" cy="5805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01054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32656"/>
            <a:ext cx="9144000" cy="553219"/>
          </a:xfrm>
        </p:spPr>
        <p:txBody>
          <a:bodyPr>
            <a:normAutofit fontScale="90000"/>
          </a:bodyPr>
          <a:lstStyle/>
          <a:p>
            <a:r>
              <a:rPr lang="en-GB" dirty="0"/>
              <a:t>Remediation of annotation disagreements</a:t>
            </a:r>
          </a:p>
        </p:txBody>
      </p:sp>
      <p:sp>
        <p:nvSpPr>
          <p:cNvPr id="3" name="Inhaltsplatzhalter 2"/>
          <p:cNvSpPr>
            <a:spLocks noGrp="1"/>
          </p:cNvSpPr>
          <p:nvPr>
            <p:ph idx="1"/>
          </p:nvPr>
        </p:nvSpPr>
        <p:spPr/>
        <p:txBody>
          <a:bodyPr/>
          <a:lstStyle/>
          <a:p>
            <a:r>
              <a:rPr lang="en-GB" dirty="0" smtClean="0"/>
              <a:t>Exploit ontological dependencies / implications</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2716709030"/>
              </p:ext>
            </p:extLst>
          </p:nvPr>
        </p:nvGraphicFramePr>
        <p:xfrm>
          <a:off x="323529" y="2080896"/>
          <a:ext cx="8568950" cy="4389120"/>
        </p:xfrm>
        <a:graphic>
          <a:graphicData uri="http://schemas.openxmlformats.org/drawingml/2006/table">
            <a:tbl>
              <a:tblPr>
                <a:tableStyleId>{2D5ABB26-0587-4C30-8999-92F81FD0307C}</a:tableStyleId>
              </a:tblPr>
              <a:tblGrid>
                <a:gridCol w="2448271"/>
                <a:gridCol w="2448272"/>
                <a:gridCol w="3672407"/>
              </a:tblGrid>
              <a:tr h="200790">
                <a:tc>
                  <a:txBody>
                    <a:bodyPr/>
                    <a:lstStyle/>
                    <a:p>
                      <a:pPr algn="ctr">
                        <a:spcAft>
                          <a:spcPts val="0"/>
                        </a:spcAft>
                      </a:pPr>
                      <a:r>
                        <a:rPr lang="en-US" sz="2800" dirty="0">
                          <a:solidFill>
                            <a:srgbClr val="C00000"/>
                          </a:solidFill>
                          <a:effectLst/>
                        </a:rPr>
                        <a:t>Concept A</a:t>
                      </a:r>
                      <a:endParaRPr lang="de-DE" sz="2400" b="1" i="1" dirty="0">
                        <a:solidFill>
                          <a:srgbClr val="C00000"/>
                        </a:solidFill>
                        <a:effectLst/>
                        <a:latin typeface="Times New Roman" panose="02020603050405020304" pitchFamily="18" charset="0"/>
                        <a:ea typeface="SimSun" panose="02010600030101010101" pitchFamily="2" charset="-122"/>
                      </a:endParaRPr>
                    </a:p>
                  </a:txBody>
                  <a:tcPr marL="36195" marR="36195"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dirty="0">
                          <a:solidFill>
                            <a:srgbClr val="C00000"/>
                          </a:solidFill>
                          <a:effectLst/>
                        </a:rPr>
                        <a:t>Concept B</a:t>
                      </a:r>
                      <a:endParaRPr lang="de-DE" sz="2400" b="1" i="1" dirty="0">
                        <a:solidFill>
                          <a:srgbClr val="C00000"/>
                        </a:solidFill>
                        <a:effectLst/>
                        <a:latin typeface="Times New Roman" panose="02020603050405020304" pitchFamily="18" charset="0"/>
                        <a:ea typeface="SimSun" panose="02010600030101010101" pitchFamily="2" charset="-122"/>
                      </a:endParaRPr>
                    </a:p>
                  </a:txBody>
                  <a:tcPr marL="36195" marR="36195"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2800" dirty="0">
                          <a:solidFill>
                            <a:srgbClr val="C00000"/>
                          </a:solidFill>
                          <a:effectLst/>
                        </a:rPr>
                        <a:t>Dependency</a:t>
                      </a:r>
                      <a:endParaRPr lang="de-DE" sz="2400" b="1" i="1" dirty="0">
                        <a:solidFill>
                          <a:srgbClr val="C00000"/>
                        </a:solidFill>
                        <a:effectLst/>
                        <a:latin typeface="Times New Roman" panose="02020603050405020304" pitchFamily="18" charset="0"/>
                        <a:ea typeface="SimSun" panose="02010600030101010101" pitchFamily="2" charset="-122"/>
                      </a:endParaRPr>
                    </a:p>
                  </a:txBody>
                  <a:tcPr marL="36195" marR="36195" marT="0" marB="0" anchor="ctr">
                    <a:lnB w="12700" cap="flat" cmpd="sng" algn="ctr">
                      <a:solidFill>
                        <a:schemeClr val="tx1"/>
                      </a:solidFill>
                      <a:prstDash val="solid"/>
                      <a:round/>
                      <a:headEnd type="none" w="med" len="med"/>
                      <a:tailEnd type="none" w="med" len="med"/>
                    </a:lnB>
                  </a:tcPr>
                </a:tc>
              </a:tr>
              <a:tr h="481896">
                <a:tc>
                  <a:txBody>
                    <a:bodyPr/>
                    <a:lstStyle/>
                    <a:p>
                      <a:pPr algn="l">
                        <a:spcAft>
                          <a:spcPts val="0"/>
                        </a:spcAft>
                      </a:pPr>
                      <a:r>
                        <a:rPr lang="en-US" sz="2000" dirty="0" smtClean="0">
                          <a:effectLst/>
                        </a:rPr>
                        <a:t>'</a:t>
                      </a:r>
                      <a:r>
                        <a:rPr lang="en-US" sz="2000" i="1" dirty="0" smtClean="0">
                          <a:effectLst/>
                        </a:rPr>
                        <a:t>Mast </a:t>
                      </a:r>
                      <a:r>
                        <a:rPr lang="en-US" sz="2000" i="1" dirty="0">
                          <a:effectLst/>
                        </a:rPr>
                        <a:t>cell neoplasm (disorder</a:t>
                      </a:r>
                      <a:r>
                        <a:rPr lang="en-US" sz="2000" i="1" dirty="0" smtClean="0">
                          <a:effectLst/>
                        </a:rPr>
                        <a: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000" dirty="0" smtClean="0">
                          <a:effectLst/>
                        </a:rPr>
                        <a:t>'</a:t>
                      </a:r>
                      <a:r>
                        <a:rPr lang="en-US" sz="2000" i="1" dirty="0" smtClean="0">
                          <a:effectLst/>
                        </a:rPr>
                        <a:t>Mast </a:t>
                      </a:r>
                      <a:r>
                        <a:rPr lang="en-US" sz="2000" i="1" dirty="0">
                          <a:effectLst/>
                        </a:rPr>
                        <a:t>cell neoplasm (morphologic abnormality</a:t>
                      </a:r>
                      <a:r>
                        <a:rPr lang="en-US" sz="2000" i="1" dirty="0" smtClean="0">
                          <a:effectLst/>
                        </a:rPr>
                        <a: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000" i="1" dirty="0">
                          <a:effectLst/>
                        </a:rPr>
                        <a:t>A</a:t>
                      </a:r>
                      <a:r>
                        <a:rPr lang="en-US" sz="2000" dirty="0">
                          <a:effectLst/>
                        </a:rPr>
                        <a:t> </a:t>
                      </a:r>
                      <a:r>
                        <a:rPr lang="en-US" sz="2000" dirty="0" err="1">
                          <a:effectLst/>
                        </a:rPr>
                        <a:t>subclassOf</a:t>
                      </a:r>
                      <a:r>
                        <a:rPr lang="en-US" sz="2000" dirty="0">
                          <a:effectLst/>
                        </a:rPr>
                        <a:t> </a:t>
                      </a:r>
                      <a:r>
                        <a:rPr lang="en-US" sz="2000" b="1" dirty="0" err="1">
                          <a:effectLst/>
                        </a:rPr>
                        <a:t>AssociatedMorphology</a:t>
                      </a:r>
                      <a:r>
                        <a:rPr lang="en-US" sz="2000" b="1" dirty="0">
                          <a:effectLst/>
                        </a:rPr>
                        <a:t> </a:t>
                      </a:r>
                      <a:r>
                        <a:rPr lang="en-US" sz="2000" dirty="0">
                          <a:effectLst/>
                        </a:rPr>
                        <a:t>some </a:t>
                      </a:r>
                      <a:r>
                        <a:rPr lang="en-US" sz="2000" i="1" dirty="0">
                          <a:effectLst/>
                        </a:rPr>
                        <a:t>B</a:t>
                      </a:r>
                      <a:endParaRPr lang="de-DE" sz="2800" i="1"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1896">
                <a:tc>
                  <a:txBody>
                    <a:bodyPr/>
                    <a:lstStyle/>
                    <a:p>
                      <a:pPr algn="l">
                        <a:spcAft>
                          <a:spcPts val="0"/>
                        </a:spcAft>
                      </a:pPr>
                      <a:r>
                        <a:rPr lang="en-US" sz="2000" dirty="0" smtClean="0">
                          <a:effectLst/>
                        </a:rPr>
                        <a:t>'</a:t>
                      </a:r>
                      <a:r>
                        <a:rPr lang="en-US" sz="2000" i="1" dirty="0" smtClean="0">
                          <a:effectLst/>
                        </a:rPr>
                        <a:t>Isosorbide </a:t>
                      </a:r>
                      <a:r>
                        <a:rPr lang="en-US" sz="2000" i="1" dirty="0" err="1" smtClean="0">
                          <a:effectLst/>
                        </a:rPr>
                        <a:t>dinitrate</a:t>
                      </a:r>
                      <a:r>
                        <a:rPr lang="en-US" sz="2000" i="1" dirty="0" smtClean="0">
                          <a:effectLst/>
                        </a:rPr>
                        <a:t>' (product)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000" dirty="0" smtClean="0">
                          <a:effectLst/>
                        </a:rPr>
                        <a:t>'</a:t>
                      </a:r>
                      <a:r>
                        <a:rPr lang="en-US" sz="2000" i="1" dirty="0" smtClean="0">
                          <a:effectLst/>
                        </a:rPr>
                        <a:t>Isosorbide </a:t>
                      </a:r>
                      <a:r>
                        <a:rPr lang="en-US" sz="2000" i="1" dirty="0" err="1">
                          <a:effectLst/>
                        </a:rPr>
                        <a:t>dinitrate</a:t>
                      </a:r>
                      <a:r>
                        <a:rPr lang="en-US" sz="2000" i="1" dirty="0">
                          <a:effectLst/>
                        </a:rPr>
                        <a:t> (substance</a:t>
                      </a:r>
                      <a:r>
                        <a:rPr lang="en-US" sz="2000" i="1" dirty="0" smtClean="0">
                          <a:effectLst/>
                        </a:rPr>
                        <a: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000" i="1" dirty="0">
                          <a:effectLst/>
                        </a:rPr>
                        <a:t>A</a:t>
                      </a:r>
                      <a:r>
                        <a:rPr lang="en-US" sz="2000" dirty="0">
                          <a:effectLst/>
                        </a:rPr>
                        <a:t> </a:t>
                      </a:r>
                      <a:r>
                        <a:rPr lang="en-US" sz="2000" dirty="0" err="1">
                          <a:effectLst/>
                        </a:rPr>
                        <a:t>subclassOf</a:t>
                      </a:r>
                      <a:r>
                        <a:rPr lang="en-US" sz="2000" dirty="0">
                          <a:effectLst/>
                        </a:rPr>
                        <a:t> </a:t>
                      </a:r>
                      <a:r>
                        <a:rPr lang="en-US" sz="2000" dirty="0" smtClean="0">
                          <a:effectLst/>
                        </a:rPr>
                        <a:t> </a:t>
                      </a:r>
                      <a:br>
                        <a:rPr lang="en-US" sz="2000" dirty="0" smtClean="0">
                          <a:effectLst/>
                        </a:rPr>
                      </a:br>
                      <a:r>
                        <a:rPr lang="en-US" sz="2000" dirty="0" smtClean="0">
                          <a:effectLst/>
                        </a:rPr>
                        <a:t>    </a:t>
                      </a:r>
                      <a:r>
                        <a:rPr lang="en-US" sz="2000" b="1" dirty="0" err="1" smtClean="0">
                          <a:effectLst/>
                        </a:rPr>
                        <a:t>HasActiveIngredient</a:t>
                      </a:r>
                      <a:r>
                        <a:rPr lang="en-US" sz="2000" b="1" dirty="0" smtClean="0">
                          <a:effectLst/>
                        </a:rPr>
                        <a:t> </a:t>
                      </a:r>
                      <a:r>
                        <a:rPr lang="en-US" sz="2000" dirty="0">
                          <a:effectLst/>
                        </a:rPr>
                        <a:t>some </a:t>
                      </a:r>
                      <a:r>
                        <a:rPr lang="en-US" sz="2000" i="1" dirty="0">
                          <a:effectLst/>
                        </a:rPr>
                        <a:t>B</a:t>
                      </a:r>
                      <a:endParaRPr lang="de-DE" sz="2800" i="1"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264">
                <a:tc>
                  <a:txBody>
                    <a:bodyPr/>
                    <a:lstStyle/>
                    <a:p>
                      <a:pPr algn="l">
                        <a:spcAft>
                          <a:spcPts val="0"/>
                        </a:spcAft>
                      </a:pPr>
                      <a:r>
                        <a:rPr lang="en-US" sz="2000" dirty="0" smtClean="0">
                          <a:effectLst/>
                        </a:rPr>
                        <a:t>'</a:t>
                      </a:r>
                      <a:r>
                        <a:rPr lang="en-US" sz="2000" i="1" dirty="0" smtClean="0">
                          <a:effectLst/>
                        </a:rPr>
                        <a:t>Palpation </a:t>
                      </a:r>
                      <a:r>
                        <a:rPr lang="en-US" sz="2000" i="1" dirty="0">
                          <a:effectLst/>
                        </a:rPr>
                        <a:t>(procedure</a:t>
                      </a:r>
                      <a:r>
                        <a:rPr lang="en-US" sz="2000" i="1" dirty="0" smtClean="0">
                          <a:effectLst/>
                        </a:rPr>
                        <a: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000" dirty="0" smtClean="0">
                          <a:effectLst/>
                        </a:rPr>
                        <a:t>'</a:t>
                      </a:r>
                      <a:r>
                        <a:rPr lang="en-US" sz="2000" i="1" dirty="0" smtClean="0">
                          <a:effectLst/>
                        </a:rPr>
                        <a:t>Palpation </a:t>
                      </a:r>
                      <a:r>
                        <a:rPr lang="en-US" sz="2000" i="1" dirty="0">
                          <a:effectLst/>
                        </a:rPr>
                        <a:t>- action (qualifier value</a:t>
                      </a:r>
                      <a:r>
                        <a:rPr lang="en-US" sz="2000" i="1" dirty="0" smtClean="0">
                          <a:effectLst/>
                        </a:rPr>
                        <a: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000" i="1" dirty="0">
                          <a:effectLst/>
                        </a:rPr>
                        <a:t>A</a:t>
                      </a:r>
                      <a:r>
                        <a:rPr lang="en-US" sz="2000" dirty="0">
                          <a:effectLst/>
                        </a:rPr>
                        <a:t> </a:t>
                      </a:r>
                      <a:r>
                        <a:rPr lang="en-US" sz="2000" dirty="0" err="1">
                          <a:effectLst/>
                        </a:rPr>
                        <a:t>subclassOf</a:t>
                      </a:r>
                      <a:r>
                        <a:rPr lang="en-US" sz="2000" dirty="0">
                          <a:effectLst/>
                        </a:rPr>
                        <a:t> </a:t>
                      </a:r>
                      <a:r>
                        <a:rPr lang="en-US" sz="2000" b="1" dirty="0">
                          <a:effectLst/>
                        </a:rPr>
                        <a:t>Method </a:t>
                      </a:r>
                      <a:r>
                        <a:rPr lang="en-US" sz="2000" dirty="0">
                          <a:effectLst/>
                        </a:rPr>
                        <a:t>some </a:t>
                      </a:r>
                      <a:r>
                        <a:rPr lang="en-US" sz="2000" i="1" dirty="0">
                          <a:effectLst/>
                        </a:rPr>
                        <a:t>B</a:t>
                      </a:r>
                      <a:endParaRPr lang="de-DE" sz="2800" i="1"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264">
                <a:tc>
                  <a:txBody>
                    <a:bodyPr/>
                    <a:lstStyle/>
                    <a:p>
                      <a:pPr algn="l">
                        <a:spcAft>
                          <a:spcPts val="0"/>
                        </a:spcAft>
                      </a:pPr>
                      <a:r>
                        <a:rPr lang="en-US" sz="2000" dirty="0" smtClean="0">
                          <a:effectLst/>
                        </a:rPr>
                        <a:t>'</a:t>
                      </a:r>
                      <a:r>
                        <a:rPr lang="en-US" sz="2000" i="1" dirty="0" smtClean="0">
                          <a:effectLst/>
                        </a:rPr>
                        <a:t>Blood </a:t>
                      </a:r>
                      <a:r>
                        <a:rPr lang="en-US" sz="2000" i="1" dirty="0">
                          <a:effectLst/>
                        </a:rPr>
                        <a:t>pressure taking (procedure</a:t>
                      </a:r>
                      <a:r>
                        <a:rPr lang="en-US" sz="2000" i="1" dirty="0" smtClean="0">
                          <a:effectLst/>
                        </a:rPr>
                        <a: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000" dirty="0" smtClean="0">
                          <a:effectLst/>
                        </a:rPr>
                        <a:t>'</a:t>
                      </a:r>
                      <a:r>
                        <a:rPr lang="en-US" sz="2000" i="1" dirty="0" smtClean="0">
                          <a:effectLst/>
                        </a:rPr>
                        <a:t>Blood </a:t>
                      </a:r>
                      <a:r>
                        <a:rPr lang="en-US" sz="2000" i="1" dirty="0">
                          <a:effectLst/>
                        </a:rPr>
                        <a:t>pressure (observable entity</a:t>
                      </a:r>
                      <a:r>
                        <a:rPr lang="en-US" sz="2000" i="1" dirty="0" smtClean="0">
                          <a:effectLst/>
                        </a:rPr>
                        <a: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000" i="1" dirty="0" smtClean="0">
                          <a:effectLst/>
                        </a:rPr>
                        <a:t>A</a:t>
                      </a:r>
                      <a:r>
                        <a:rPr lang="en-US" sz="2000" dirty="0" smtClean="0">
                          <a:effectLst/>
                        </a:rPr>
                        <a:t> </a:t>
                      </a:r>
                      <a:r>
                        <a:rPr lang="en-US" sz="2000" dirty="0" err="1" smtClean="0"/>
                        <a:t>subclassOf</a:t>
                      </a:r>
                      <a:r>
                        <a:rPr lang="en-US" sz="2000" dirty="0" smtClean="0"/>
                        <a:t> </a:t>
                      </a:r>
                      <a:r>
                        <a:rPr lang="en-US" sz="2000" b="1" dirty="0" err="1" smtClean="0">
                          <a:effectLst/>
                        </a:rPr>
                        <a:t>hasOutcome</a:t>
                      </a:r>
                      <a:r>
                        <a:rPr lang="en-US" sz="2000" b="1" dirty="0" smtClean="0">
                          <a:effectLst/>
                        </a:rPr>
                        <a:t> </a:t>
                      </a:r>
                      <a:r>
                        <a:rPr lang="en-US" sz="2000" dirty="0" smtClean="0">
                          <a:effectLst/>
                        </a:rPr>
                        <a:t>some </a:t>
                      </a:r>
                      <a:r>
                        <a:rPr lang="en-US" sz="2000" i="1" dirty="0" smtClean="0">
                          <a:effectLst/>
                        </a:rPr>
                        <a:t>B</a:t>
                      </a:r>
                      <a:endParaRPr lang="de-DE" sz="2800" i="1"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264">
                <a:tc>
                  <a:txBody>
                    <a:bodyPr/>
                    <a:lstStyle/>
                    <a:p>
                      <a:pPr algn="l">
                        <a:spcAft>
                          <a:spcPts val="0"/>
                        </a:spcAft>
                      </a:pPr>
                      <a:r>
                        <a:rPr lang="en-US" sz="2000" dirty="0" smtClean="0">
                          <a:effectLst/>
                        </a:rPr>
                        <a:t>'</a:t>
                      </a:r>
                      <a:r>
                        <a:rPr lang="en-US" sz="2000" i="1" dirty="0" smtClean="0">
                          <a:effectLst/>
                        </a:rPr>
                        <a:t>Increased </a:t>
                      </a:r>
                      <a:r>
                        <a:rPr lang="en-US" sz="2000" i="1" dirty="0">
                          <a:effectLst/>
                        </a:rPr>
                        <a:t>size (finding</a:t>
                      </a:r>
                      <a:r>
                        <a:rPr lang="en-US" sz="2000" i="1" dirty="0" smtClean="0">
                          <a:effectLst/>
                        </a:rPr>
                        <a: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000" dirty="0" smtClean="0">
                          <a:effectLst/>
                        </a:rPr>
                        <a:t>'</a:t>
                      </a:r>
                      <a:r>
                        <a:rPr lang="en-US" sz="2000" i="1" dirty="0" smtClean="0">
                          <a:effectLst/>
                        </a:rPr>
                        <a:t>Increased </a:t>
                      </a:r>
                      <a:r>
                        <a:rPr lang="en-US" sz="2000" i="1" dirty="0">
                          <a:effectLst/>
                        </a:rPr>
                        <a:t>(qualifier value</a:t>
                      </a:r>
                      <a:r>
                        <a:rPr lang="en-US" sz="2000" i="1" dirty="0" smtClean="0">
                          <a:effectLst/>
                        </a:rPr>
                        <a: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000" i="1" dirty="0" smtClean="0">
                          <a:effectLst/>
                        </a:rPr>
                        <a:t>A</a:t>
                      </a:r>
                      <a:r>
                        <a:rPr lang="en-US" sz="2000" dirty="0" smtClean="0">
                          <a:effectLst/>
                        </a:rPr>
                        <a:t> </a:t>
                      </a:r>
                      <a:r>
                        <a:rPr lang="en-US" sz="2000" dirty="0" err="1" smtClean="0">
                          <a:effectLst/>
                        </a:rPr>
                        <a:t>subclassOf</a:t>
                      </a:r>
                      <a:r>
                        <a:rPr lang="en-US" sz="2000" baseline="0" dirty="0" smtClean="0">
                          <a:effectLst/>
                        </a:rPr>
                        <a:t> </a:t>
                      </a:r>
                      <a:r>
                        <a:rPr lang="en-US" sz="2000" b="1" dirty="0" err="1" smtClean="0">
                          <a:effectLst/>
                        </a:rPr>
                        <a:t>isBearerOf</a:t>
                      </a:r>
                      <a:r>
                        <a:rPr lang="en-US" sz="2000" b="1" baseline="0" dirty="0" smtClean="0">
                          <a:effectLst/>
                        </a:rPr>
                        <a:t> </a:t>
                      </a:r>
                      <a:r>
                        <a:rPr lang="en-US" sz="2000" baseline="0" dirty="0" smtClean="0">
                          <a:effectLst/>
                        </a:rPr>
                        <a:t>some </a:t>
                      </a:r>
                      <a:r>
                        <a:rPr lang="en-US" sz="2000" i="1" baseline="0" dirty="0" smtClean="0">
                          <a:effectLst/>
                        </a:rPr>
                        <a:t>B</a:t>
                      </a:r>
                      <a:endParaRPr lang="de-DE" sz="2800" i="1"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264">
                <a:tc>
                  <a:txBody>
                    <a:bodyPr/>
                    <a:lstStyle/>
                    <a:p>
                      <a:pPr algn="l">
                        <a:spcAft>
                          <a:spcPts val="0"/>
                        </a:spcAft>
                      </a:pPr>
                      <a:r>
                        <a:rPr lang="en-US" sz="2000" dirty="0" smtClean="0">
                          <a:effectLst/>
                        </a:rPr>
                        <a:t>'</a:t>
                      </a:r>
                      <a:r>
                        <a:rPr lang="en-US" sz="2000" i="1" dirty="0" smtClean="0">
                          <a:effectLst/>
                        </a:rPr>
                        <a:t>Finding </a:t>
                      </a:r>
                      <a:r>
                        <a:rPr lang="en-US" sz="2000" i="1" dirty="0">
                          <a:effectLst/>
                        </a:rPr>
                        <a:t>of heart rate (finding</a:t>
                      </a:r>
                      <a:r>
                        <a:rPr lang="en-US" sz="2000" i="1" dirty="0" smtClean="0">
                          <a:effectLst/>
                        </a:rPr>
                        <a: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en-US" sz="2000" dirty="0" smtClean="0">
                          <a:effectLst/>
                        </a:rPr>
                        <a:t>'</a:t>
                      </a:r>
                      <a:r>
                        <a:rPr lang="en-US" sz="2000" i="1" dirty="0" smtClean="0">
                          <a:effectLst/>
                        </a:rPr>
                        <a:t>Heart </a:t>
                      </a:r>
                      <a:r>
                        <a:rPr lang="en-US" sz="2000" i="1" dirty="0">
                          <a:effectLst/>
                        </a:rPr>
                        <a:t>rate (observable entity</a:t>
                      </a:r>
                      <a:r>
                        <a:rPr lang="en-US" sz="2000" i="1" dirty="0" smtClean="0">
                          <a:effectLst/>
                        </a:rPr>
                        <a:t>)</a:t>
                      </a:r>
                      <a:r>
                        <a:rPr lang="en-US" sz="2000" dirty="0" smtClean="0">
                          <a:effectLst/>
                        </a:rPr>
                        <a:t>'</a:t>
                      </a:r>
                      <a:endParaRPr lang="de-DE" sz="2800"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tcPr>
                </a:tc>
                <a:tc>
                  <a:txBody>
                    <a:bodyPr/>
                    <a:lstStyle/>
                    <a:p>
                      <a:pPr algn="l">
                        <a:spcAft>
                          <a:spcPts val="0"/>
                        </a:spcAft>
                      </a:pPr>
                      <a:r>
                        <a:rPr lang="en-US" sz="2000" i="1" dirty="0">
                          <a:effectLst/>
                        </a:rPr>
                        <a:t>A</a:t>
                      </a:r>
                      <a:r>
                        <a:rPr lang="en-US" sz="2000" dirty="0">
                          <a:effectLst/>
                        </a:rPr>
                        <a:t> </a:t>
                      </a:r>
                      <a:r>
                        <a:rPr lang="en-US" sz="2000" dirty="0" err="1">
                          <a:effectLst/>
                        </a:rPr>
                        <a:t>subclassOf</a:t>
                      </a:r>
                      <a:r>
                        <a:rPr lang="en-US" sz="2000" dirty="0">
                          <a:effectLst/>
                        </a:rPr>
                        <a:t> </a:t>
                      </a:r>
                      <a:r>
                        <a:rPr lang="en-US" sz="2000" b="1" dirty="0">
                          <a:effectLst/>
                        </a:rPr>
                        <a:t>Interprets </a:t>
                      </a:r>
                      <a:r>
                        <a:rPr lang="en-US" sz="2000" dirty="0">
                          <a:effectLst/>
                        </a:rPr>
                        <a:t>some </a:t>
                      </a:r>
                      <a:r>
                        <a:rPr lang="en-US" sz="2000" i="1" dirty="0">
                          <a:effectLst/>
                        </a:rPr>
                        <a:t>B</a:t>
                      </a:r>
                      <a:endParaRPr lang="de-DE" sz="2800" i="1" dirty="0">
                        <a:effectLst/>
                        <a:latin typeface="Times New Roman" panose="02020603050405020304" pitchFamily="18" charset="0"/>
                        <a:ea typeface="SimSun" panose="02010600030101010101" pitchFamily="2" charset="-122"/>
                      </a:endParaRPr>
                    </a:p>
                  </a:txBody>
                  <a:tcPr marL="36195" marR="36195" marT="0" marB="0">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312583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32656"/>
            <a:ext cx="9144000" cy="553219"/>
          </a:xfrm>
        </p:spPr>
        <p:txBody>
          <a:bodyPr>
            <a:normAutofit fontScale="90000"/>
          </a:bodyPr>
          <a:lstStyle/>
          <a:p>
            <a:r>
              <a:rPr lang="en-GB" dirty="0" smtClean="0"/>
              <a:t>Experiment</a:t>
            </a:r>
            <a:endParaRPr lang="en-GB" dirty="0"/>
          </a:p>
        </p:txBody>
      </p:sp>
      <p:sp>
        <p:nvSpPr>
          <p:cNvPr id="3" name="Inhaltsplatzhalter 2"/>
          <p:cNvSpPr>
            <a:spLocks noGrp="1"/>
          </p:cNvSpPr>
          <p:nvPr>
            <p:ph idx="1"/>
          </p:nvPr>
        </p:nvSpPr>
        <p:spPr>
          <a:xfrm>
            <a:off x="323528" y="1412776"/>
            <a:ext cx="8568952" cy="5328592"/>
          </a:xfrm>
        </p:spPr>
        <p:txBody>
          <a:bodyPr>
            <a:normAutofit fontScale="92500" lnSpcReduction="10000"/>
          </a:bodyPr>
          <a:lstStyle/>
          <a:p>
            <a:r>
              <a:rPr lang="en-GB" sz="2800" dirty="0" smtClean="0"/>
              <a:t>Gold standard expansion:</a:t>
            </a:r>
          </a:p>
          <a:p>
            <a:pPr lvl="1"/>
            <a:r>
              <a:rPr lang="en-GB" sz="2400" dirty="0" smtClean="0"/>
              <a:t>Step 1: include concepts linked by attributive relations:</a:t>
            </a:r>
          </a:p>
          <a:p>
            <a:pPr lvl="2"/>
            <a:r>
              <a:rPr lang="en-GB" sz="2000" i="1" dirty="0" smtClean="0"/>
              <a:t>A </a:t>
            </a:r>
            <a:r>
              <a:rPr lang="en-GB" sz="2000" dirty="0" err="1" smtClean="0"/>
              <a:t>subclassOf</a:t>
            </a:r>
            <a:r>
              <a:rPr lang="en-GB" sz="2000" dirty="0" smtClean="0"/>
              <a:t>  </a:t>
            </a:r>
            <a:r>
              <a:rPr lang="en-GB" sz="2000" b="1" dirty="0" err="1" smtClean="0"/>
              <a:t>Rel</a:t>
            </a:r>
            <a:r>
              <a:rPr lang="en-GB" sz="2000" b="1" dirty="0" smtClean="0"/>
              <a:t> </a:t>
            </a:r>
            <a:r>
              <a:rPr lang="en-GB" sz="2000" dirty="0" smtClean="0"/>
              <a:t>some </a:t>
            </a:r>
            <a:r>
              <a:rPr lang="en-GB" sz="2000" i="1" dirty="0" smtClean="0"/>
              <a:t>B</a:t>
            </a:r>
          </a:p>
          <a:p>
            <a:pPr lvl="1"/>
            <a:r>
              <a:rPr lang="en-GB" sz="2400" dirty="0" smtClean="0"/>
              <a:t>Step 2: include additional first-level taxonomic relations:  </a:t>
            </a:r>
            <a:endParaRPr lang="en-GB" sz="2400" dirty="0" smtClean="0"/>
          </a:p>
          <a:p>
            <a:pPr lvl="2"/>
            <a:r>
              <a:rPr lang="en-GB" sz="2000" i="1" dirty="0" smtClean="0"/>
              <a:t>A </a:t>
            </a:r>
            <a:r>
              <a:rPr lang="en-GB" sz="2000" dirty="0" err="1" smtClean="0"/>
              <a:t>subclassOf</a:t>
            </a:r>
            <a:r>
              <a:rPr lang="en-GB" sz="2000" dirty="0" smtClean="0"/>
              <a:t>  </a:t>
            </a:r>
            <a:r>
              <a:rPr lang="en-GB" sz="2000" i="1" dirty="0" smtClean="0"/>
              <a:t>B</a:t>
            </a:r>
            <a:endParaRPr lang="en-GB" sz="2000" i="1" dirty="0"/>
          </a:p>
          <a:p>
            <a:pPr lvl="1"/>
            <a:endParaRPr lang="en-GB" sz="2400" dirty="0" smtClean="0"/>
          </a:p>
          <a:p>
            <a:pPr lvl="1"/>
            <a:endParaRPr lang="en-GB" sz="2400" dirty="0"/>
          </a:p>
          <a:p>
            <a:pPr lvl="1"/>
            <a:endParaRPr lang="en-GB" sz="2400" dirty="0" smtClean="0"/>
          </a:p>
          <a:p>
            <a:pPr lvl="1"/>
            <a:endParaRPr lang="en-GB" sz="2400" dirty="0"/>
          </a:p>
          <a:p>
            <a:pPr lvl="1"/>
            <a:endParaRPr lang="en-GB" sz="2400" dirty="0" smtClean="0"/>
          </a:p>
          <a:p>
            <a:pPr lvl="1"/>
            <a:endParaRPr lang="en-GB" sz="2400" dirty="0" smtClean="0"/>
          </a:p>
          <a:p>
            <a:pPr lvl="1"/>
            <a:r>
              <a:rPr lang="en-GB" sz="2400" dirty="0" smtClean="0"/>
              <a:t>only </a:t>
            </a:r>
            <a:r>
              <a:rPr lang="en-GB" sz="2400" dirty="0" smtClean="0"/>
              <a:t>insignificant </a:t>
            </a:r>
            <a:r>
              <a:rPr lang="en-GB" sz="2400" dirty="0" smtClean="0"/>
              <a:t>improvement</a:t>
            </a:r>
          </a:p>
          <a:p>
            <a:pPr lvl="1"/>
            <a:r>
              <a:rPr lang="en-GB" sz="2400" dirty="0" smtClean="0"/>
              <a:t>possibly due to missing relations in SNOMED CT, e.g. haemorrhage - blood</a:t>
            </a:r>
            <a:endParaRPr lang="en-GB" sz="2400" dirty="0" smtClean="0"/>
          </a:p>
        </p:txBody>
      </p:sp>
      <p:graphicFrame>
        <p:nvGraphicFramePr>
          <p:cNvPr id="4" name="Tabelle 3"/>
          <p:cNvGraphicFramePr>
            <a:graphicFrameLocks noGrp="1"/>
          </p:cNvGraphicFramePr>
          <p:nvPr>
            <p:extLst>
              <p:ext uri="{D42A27DB-BD31-4B8C-83A1-F6EECF244321}">
                <p14:modId xmlns:p14="http://schemas.microsoft.com/office/powerpoint/2010/main" val="1163475855"/>
              </p:ext>
            </p:extLst>
          </p:nvPr>
        </p:nvGraphicFramePr>
        <p:xfrm>
          <a:off x="395536" y="3284984"/>
          <a:ext cx="8352927" cy="1819197"/>
        </p:xfrm>
        <a:graphic>
          <a:graphicData uri="http://schemas.openxmlformats.org/drawingml/2006/table">
            <a:tbl>
              <a:tblPr firstRow="1" bandRow="1">
                <a:tableStyleId>{7E9639D4-E3E2-4D34-9284-5A2195B3D0D7}</a:tableStyleId>
              </a:tblPr>
              <a:tblGrid>
                <a:gridCol w="2952328"/>
                <a:gridCol w="3816424"/>
                <a:gridCol w="1584175"/>
              </a:tblGrid>
              <a:tr h="432048">
                <a:tc>
                  <a:txBody>
                    <a:bodyPr/>
                    <a:lstStyle/>
                    <a:p>
                      <a:pPr algn="l">
                        <a:lnSpc>
                          <a:spcPct val="100000"/>
                        </a:lnSpc>
                      </a:pPr>
                      <a:r>
                        <a:rPr lang="en-GB" sz="2000" dirty="0" smtClean="0"/>
                        <a:t>Language of text sample</a:t>
                      </a:r>
                      <a:endParaRPr lang="en-GB" sz="2000" dirty="0"/>
                    </a:p>
                  </a:txBody>
                  <a:tcPr/>
                </a:tc>
                <a:tc>
                  <a:txBody>
                    <a:bodyPr/>
                    <a:lstStyle/>
                    <a:p>
                      <a:pPr algn="l">
                        <a:lnSpc>
                          <a:spcPct val="100000"/>
                        </a:lnSpc>
                      </a:pPr>
                      <a:r>
                        <a:rPr lang="en-GB" sz="2000" dirty="0" smtClean="0"/>
                        <a:t>Gold standard expansion</a:t>
                      </a:r>
                      <a:endParaRPr lang="en-GB" sz="2000" dirty="0"/>
                    </a:p>
                  </a:txBody>
                  <a:tcPr/>
                </a:tc>
                <a:tc>
                  <a:txBody>
                    <a:bodyPr/>
                    <a:lstStyle/>
                    <a:p>
                      <a:pPr algn="l">
                        <a:lnSpc>
                          <a:spcPct val="100000"/>
                        </a:lnSpc>
                      </a:pPr>
                      <a:r>
                        <a:rPr lang="en-GB" sz="2000" dirty="0" smtClean="0"/>
                        <a:t>F measure</a:t>
                      </a:r>
                      <a:endParaRPr lang="en-GB" sz="2000" dirty="0"/>
                    </a:p>
                  </a:txBody>
                  <a:tcPr/>
                </a:tc>
              </a:tr>
              <a:tr h="462383">
                <a:tc rowSpan="3">
                  <a:txBody>
                    <a:bodyPr/>
                    <a:lstStyle/>
                    <a:p>
                      <a:pPr algn="l">
                        <a:lnSpc>
                          <a:spcPct val="100000"/>
                        </a:lnSpc>
                        <a:spcAft>
                          <a:spcPts val="0"/>
                        </a:spcAft>
                      </a:pPr>
                      <a:r>
                        <a:rPr lang="de-DE" sz="1800" kern="50" dirty="0" smtClean="0">
                          <a:effectLst/>
                          <a:latin typeface="+mn-lt"/>
                          <a:ea typeface="Arial Unicode MS" panose="020B0604020202020204" pitchFamily="34" charset="-128"/>
                          <a:cs typeface="Arial Unicode MS" panose="020B0604020202020204" pitchFamily="34" charset="-128"/>
                        </a:rPr>
                        <a:t>English</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l">
                        <a:lnSpc>
                          <a:spcPct val="100000"/>
                        </a:lnSpc>
                        <a:spcAft>
                          <a:spcPts val="0"/>
                        </a:spcAft>
                      </a:pPr>
                      <a:r>
                        <a:rPr lang="de-DE" sz="1800" kern="50" dirty="0" err="1" smtClean="0">
                          <a:effectLst/>
                          <a:latin typeface="+mn-lt"/>
                          <a:ea typeface="Arial Unicode MS" panose="020B0604020202020204" pitchFamily="34" charset="-128"/>
                          <a:cs typeface="Arial Unicode MS" panose="020B0604020202020204" pitchFamily="34" charset="-128"/>
                        </a:rPr>
                        <a:t>no</a:t>
                      </a:r>
                      <a:r>
                        <a:rPr lang="de-DE" sz="1800" kern="50" dirty="0" smtClean="0">
                          <a:effectLst/>
                          <a:latin typeface="+mn-lt"/>
                          <a:ea typeface="Arial Unicode MS" panose="020B0604020202020204" pitchFamily="34" charset="-128"/>
                          <a:cs typeface="Arial Unicode MS" panose="020B0604020202020204" pitchFamily="34" charset="-128"/>
                        </a:rPr>
                        <a:t> </a:t>
                      </a:r>
                      <a:r>
                        <a:rPr lang="de-DE" sz="1800" kern="50" dirty="0" err="1" smtClean="0">
                          <a:effectLst/>
                          <a:latin typeface="+mn-lt"/>
                          <a:ea typeface="Arial Unicode MS" panose="020B0604020202020204" pitchFamily="34" charset="-128"/>
                          <a:cs typeface="Arial Unicode MS" panose="020B0604020202020204" pitchFamily="34" charset="-128"/>
                        </a:rPr>
                        <a:t>expansion</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800" kern="50" dirty="0" smtClean="0">
                          <a:effectLst/>
                          <a:latin typeface="+mn-lt"/>
                          <a:ea typeface="Arial Unicode MS" panose="020B0604020202020204" pitchFamily="34" charset="-128"/>
                          <a:cs typeface="Arial Unicode MS" panose="020B0604020202020204" pitchFamily="34" charset="-128"/>
                        </a:rPr>
                        <a:t>0.28</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tc>
              </a:tr>
              <a:tr h="462383">
                <a:tc vMerge="1">
                  <a:txBody>
                    <a:bodyPr/>
                    <a:lstStyle/>
                    <a:p>
                      <a:pPr algn="l">
                        <a:lnSpc>
                          <a:spcPct val="100000"/>
                        </a:lnSpc>
                        <a:spcAft>
                          <a:spcPts val="0"/>
                        </a:spcAft>
                      </a:pP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l">
                        <a:lnSpc>
                          <a:spcPct val="100000"/>
                        </a:lnSpc>
                        <a:spcAft>
                          <a:spcPts val="0"/>
                        </a:spcAft>
                      </a:pPr>
                      <a:r>
                        <a:rPr lang="de-DE" sz="1800" kern="50" dirty="0" err="1" smtClean="0">
                          <a:effectLst/>
                          <a:latin typeface="+mn-lt"/>
                          <a:ea typeface="Arial Unicode MS" panose="020B0604020202020204" pitchFamily="34" charset="-128"/>
                          <a:cs typeface="Arial Unicode MS" panose="020B0604020202020204" pitchFamily="34" charset="-128"/>
                        </a:rPr>
                        <a:t>expansion</a:t>
                      </a:r>
                      <a:r>
                        <a:rPr lang="de-DE" sz="1800" kern="50" dirty="0" smtClean="0">
                          <a:effectLst/>
                          <a:latin typeface="+mn-lt"/>
                          <a:ea typeface="Arial Unicode MS" panose="020B0604020202020204" pitchFamily="34" charset="-128"/>
                          <a:cs typeface="Arial Unicode MS" panose="020B0604020202020204" pitchFamily="34" charset="-128"/>
                        </a:rPr>
                        <a:t> </a:t>
                      </a:r>
                      <a:r>
                        <a:rPr lang="de-DE" sz="1800" kern="50" dirty="0" err="1" smtClean="0">
                          <a:effectLst/>
                          <a:latin typeface="+mn-lt"/>
                          <a:ea typeface="Arial Unicode MS" panose="020B0604020202020204" pitchFamily="34" charset="-128"/>
                          <a:cs typeface="Arial Unicode MS" panose="020B0604020202020204" pitchFamily="34" charset="-128"/>
                        </a:rPr>
                        <a:t>step</a:t>
                      </a:r>
                      <a:r>
                        <a:rPr lang="de-DE" sz="1800" kern="50" dirty="0" smtClean="0">
                          <a:effectLst/>
                          <a:latin typeface="+mn-lt"/>
                          <a:ea typeface="Arial Unicode MS" panose="020B0604020202020204" pitchFamily="34" charset="-128"/>
                          <a:cs typeface="Arial Unicode MS" panose="020B0604020202020204" pitchFamily="34" charset="-128"/>
                        </a:rPr>
                        <a:t> 1</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800" kern="50" dirty="0" smtClean="0">
                          <a:effectLst/>
                          <a:latin typeface="+mn-lt"/>
                          <a:ea typeface="Arial Unicode MS" panose="020B0604020202020204" pitchFamily="34" charset="-128"/>
                          <a:cs typeface="Arial Unicode MS" panose="020B0604020202020204" pitchFamily="34" charset="-128"/>
                        </a:rPr>
                        <a:t>0.28</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tc>
              </a:tr>
              <a:tr h="462383">
                <a:tc vMerge="1">
                  <a:txBody>
                    <a:bodyPr/>
                    <a:lstStyle/>
                    <a:p>
                      <a:pPr algn="l">
                        <a:lnSpc>
                          <a:spcPct val="100000"/>
                        </a:lnSpc>
                        <a:spcAft>
                          <a:spcPts val="0"/>
                        </a:spcAft>
                      </a:pP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algn="l">
                        <a:lnSpc>
                          <a:spcPct val="100000"/>
                        </a:lnSpc>
                        <a:spcAft>
                          <a:spcPts val="0"/>
                        </a:spcAft>
                      </a:pPr>
                      <a:r>
                        <a:rPr lang="de-DE" sz="1800" kern="50" dirty="0" err="1" smtClean="0">
                          <a:effectLst/>
                          <a:latin typeface="+mn-lt"/>
                          <a:ea typeface="Arial Unicode MS" panose="020B0604020202020204" pitchFamily="34" charset="-128"/>
                          <a:cs typeface="Arial Unicode MS" panose="020B0604020202020204" pitchFamily="34" charset="-128"/>
                        </a:rPr>
                        <a:t>expansion</a:t>
                      </a:r>
                      <a:r>
                        <a:rPr lang="de-DE" sz="1800" kern="50" dirty="0" smtClean="0">
                          <a:effectLst/>
                          <a:latin typeface="+mn-lt"/>
                          <a:ea typeface="Arial Unicode MS" panose="020B0604020202020204" pitchFamily="34" charset="-128"/>
                          <a:cs typeface="Arial Unicode MS" panose="020B0604020202020204" pitchFamily="34" charset="-128"/>
                        </a:rPr>
                        <a:t> </a:t>
                      </a:r>
                      <a:r>
                        <a:rPr lang="de-DE" sz="1800" kern="50" dirty="0" err="1" smtClean="0">
                          <a:effectLst/>
                          <a:latin typeface="+mn-lt"/>
                          <a:ea typeface="Arial Unicode MS" panose="020B0604020202020204" pitchFamily="34" charset="-128"/>
                          <a:cs typeface="Arial Unicode MS" panose="020B0604020202020204" pitchFamily="34" charset="-128"/>
                        </a:rPr>
                        <a:t>step</a:t>
                      </a:r>
                      <a:r>
                        <a:rPr lang="de-DE" sz="1800" kern="50" dirty="0" smtClean="0">
                          <a:effectLst/>
                          <a:latin typeface="+mn-lt"/>
                          <a:ea typeface="Arial Unicode MS" panose="020B0604020202020204" pitchFamily="34" charset="-128"/>
                          <a:cs typeface="Arial Unicode MS" panose="020B0604020202020204" pitchFamily="34" charset="-128"/>
                        </a:rPr>
                        <a:t> 2</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800" kern="50" dirty="0" smtClean="0">
                          <a:effectLst/>
                          <a:latin typeface="+mn-lt"/>
                          <a:ea typeface="Arial Unicode MS" panose="020B0604020202020204" pitchFamily="34" charset="-128"/>
                          <a:cs typeface="Arial Unicode MS" panose="020B0604020202020204" pitchFamily="34" charset="-128"/>
                        </a:rPr>
                        <a:t>0.29</a:t>
                      </a:r>
                      <a:endParaRPr lang="de-DE" sz="1800" kern="50" dirty="0">
                        <a:effectLst/>
                        <a:latin typeface="+mn-lt"/>
                        <a:ea typeface="Arial Unicode MS" panose="020B0604020202020204" pitchFamily="34" charset="-128"/>
                        <a:cs typeface="Arial Unicode MS" panose="020B0604020202020204" pitchFamily="34" charset="-128"/>
                      </a:endParaRPr>
                    </a:p>
                  </a:txBody>
                  <a:tcPr marL="68580" marR="68580" marT="0" marB="0"/>
                </a:tc>
              </a:tr>
            </a:tbl>
          </a:graphicData>
        </a:graphic>
      </p:graphicFrame>
    </p:spTree>
    <p:extLst>
      <p:ext uri="{BB962C8B-B14F-4D97-AF65-F5344CB8AC3E}">
        <p14:creationId xmlns:p14="http://schemas.microsoft.com/office/powerpoint/2010/main" val="1290153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32656"/>
            <a:ext cx="9144000" cy="553219"/>
          </a:xfrm>
        </p:spPr>
        <p:txBody>
          <a:bodyPr>
            <a:normAutofit fontScale="90000"/>
          </a:bodyPr>
          <a:lstStyle/>
          <a:p>
            <a:r>
              <a:rPr lang="en-GB" dirty="0" smtClean="0"/>
              <a:t>Conclusion (I)</a:t>
            </a:r>
            <a:endParaRPr lang="en-GB" dirty="0"/>
          </a:p>
        </p:txBody>
      </p:sp>
      <p:sp>
        <p:nvSpPr>
          <p:cNvPr id="3" name="Inhaltsplatzhalter 2"/>
          <p:cNvSpPr>
            <a:spLocks noGrp="1"/>
          </p:cNvSpPr>
          <p:nvPr>
            <p:ph idx="1"/>
          </p:nvPr>
        </p:nvSpPr>
        <p:spPr>
          <a:xfrm>
            <a:off x="323528" y="1268760"/>
            <a:ext cx="8496944" cy="5517232"/>
          </a:xfrm>
        </p:spPr>
        <p:txBody>
          <a:bodyPr>
            <a:normAutofit/>
          </a:bodyPr>
          <a:lstStyle/>
          <a:p>
            <a:r>
              <a:rPr lang="en-GB" dirty="0" smtClean="0"/>
              <a:t>Low inter-annotator </a:t>
            </a:r>
            <a:r>
              <a:rPr lang="en-GB" dirty="0" smtClean="0"/>
              <a:t>agreement </a:t>
            </a:r>
            <a:r>
              <a:rPr lang="en-GB" dirty="0" smtClean="0"/>
              <a:t>limits successful </a:t>
            </a:r>
            <a:r>
              <a:rPr lang="en-GB" dirty="0" smtClean="0"/>
              <a:t>use of clinical terminologies </a:t>
            </a:r>
            <a:r>
              <a:rPr lang="en-GB" dirty="0" smtClean="0"/>
              <a:t>/ ontologies</a:t>
            </a:r>
          </a:p>
          <a:p>
            <a:pPr lvl="1"/>
            <a:r>
              <a:rPr lang="en-GB" dirty="0" smtClean="0"/>
              <a:t>for manual annotation scenarios</a:t>
            </a:r>
          </a:p>
          <a:p>
            <a:pPr lvl="1"/>
            <a:r>
              <a:rPr lang="en-GB" dirty="0" smtClean="0"/>
              <a:t>for benchmarking of NLP-based annotations</a:t>
            </a:r>
          </a:p>
          <a:p>
            <a:pPr lvl="1"/>
            <a:r>
              <a:rPr lang="en-GB" dirty="0" smtClean="0"/>
              <a:t>for optimised training data for ML</a:t>
            </a:r>
          </a:p>
          <a:p>
            <a:r>
              <a:rPr lang="en-GB" dirty="0" smtClean="0"/>
              <a:t>Structured data essential for many intelligent systems, but unreliable information extracted from clinical narratives raises patient safety issues when used for decision support  </a:t>
            </a:r>
            <a:endParaRPr lang="en-GB" dirty="0" smtClean="0"/>
          </a:p>
          <a:p>
            <a:pPr lvl="1"/>
            <a:endParaRPr lang="en-GB" dirty="0" smtClean="0"/>
          </a:p>
        </p:txBody>
      </p:sp>
    </p:spTree>
    <p:extLst>
      <p:ext uri="{BB962C8B-B14F-4D97-AF65-F5344CB8AC3E}">
        <p14:creationId xmlns:p14="http://schemas.microsoft.com/office/powerpoint/2010/main" val="2447629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32656"/>
            <a:ext cx="9144000" cy="553219"/>
          </a:xfrm>
        </p:spPr>
        <p:txBody>
          <a:bodyPr>
            <a:normAutofit fontScale="90000"/>
          </a:bodyPr>
          <a:lstStyle/>
          <a:p>
            <a:r>
              <a:rPr lang="en-GB" dirty="0" smtClean="0"/>
              <a:t>Conclusion (II)</a:t>
            </a:r>
            <a:endParaRPr lang="en-GB" dirty="0"/>
          </a:p>
        </p:txBody>
      </p:sp>
      <p:sp>
        <p:nvSpPr>
          <p:cNvPr id="3" name="Inhaltsplatzhalter 2"/>
          <p:cNvSpPr>
            <a:spLocks noGrp="1"/>
          </p:cNvSpPr>
          <p:nvPr>
            <p:ph idx="1"/>
          </p:nvPr>
        </p:nvSpPr>
        <p:spPr>
          <a:xfrm>
            <a:off x="323528" y="1268760"/>
            <a:ext cx="8496944" cy="5517232"/>
          </a:xfrm>
        </p:spPr>
        <p:txBody>
          <a:bodyPr>
            <a:normAutofit/>
          </a:bodyPr>
          <a:lstStyle/>
          <a:p>
            <a:r>
              <a:rPr lang="en-GB" dirty="0" smtClean="0"/>
              <a:t>Prevention </a:t>
            </a:r>
            <a:r>
              <a:rPr lang="en-GB" dirty="0" smtClean="0"/>
              <a:t>of disagreements</a:t>
            </a:r>
          </a:p>
          <a:p>
            <a:pPr lvl="1"/>
            <a:r>
              <a:rPr lang="en-GB" dirty="0" smtClean="0"/>
              <a:t>Education, tooling, </a:t>
            </a:r>
            <a:r>
              <a:rPr lang="en-GB" dirty="0" smtClean="0"/>
              <a:t>guideline support</a:t>
            </a:r>
            <a:endParaRPr lang="en-GB" dirty="0" smtClean="0"/>
          </a:p>
          <a:p>
            <a:pPr lvl="1"/>
            <a:r>
              <a:rPr lang="en-GB" dirty="0" smtClean="0"/>
              <a:t>Terminology content </a:t>
            </a:r>
            <a:r>
              <a:rPr lang="en-GB" dirty="0" smtClean="0"/>
              <a:t>improvement: labelling, scope notes, ontological clarity, full definitions, community </a:t>
            </a:r>
            <a:r>
              <a:rPr lang="en-GB" dirty="0" smtClean="0"/>
              <a:t>processes </a:t>
            </a:r>
            <a:endParaRPr lang="en-GB" dirty="0" smtClean="0"/>
          </a:p>
          <a:p>
            <a:pPr lvl="1"/>
            <a:r>
              <a:rPr lang="en-GB" dirty="0" smtClean="0"/>
              <a:t>High coverage interface terminologies </a:t>
            </a:r>
            <a:endParaRPr lang="en-GB" dirty="0" smtClean="0"/>
          </a:p>
          <a:p>
            <a:r>
              <a:rPr lang="en-GB" dirty="0" smtClean="0"/>
              <a:t>Remediation of disagreements</a:t>
            </a:r>
          </a:p>
          <a:p>
            <a:pPr lvl="1"/>
            <a:r>
              <a:rPr lang="en-GB" dirty="0" smtClean="0"/>
              <a:t>So far no clear evidence of ontology-based resolution </a:t>
            </a:r>
            <a:r>
              <a:rPr lang="en-GB" dirty="0" smtClean="0"/>
              <a:t>of agreement </a:t>
            </a:r>
            <a:r>
              <a:rPr lang="en-GB" dirty="0" smtClean="0"/>
              <a:t>issues</a:t>
            </a:r>
          </a:p>
          <a:p>
            <a:pPr lvl="1"/>
            <a:r>
              <a:rPr lang="en-GB" dirty="0" smtClean="0"/>
              <a:t>Big data approaches ? </a:t>
            </a:r>
            <a:endParaRPr lang="en-GB" dirty="0" smtClean="0"/>
          </a:p>
          <a:p>
            <a:pPr marL="457200" lvl="1" indent="0">
              <a:buNone/>
            </a:pPr>
            <a:endParaRPr lang="en-GB" dirty="0" smtClean="0"/>
          </a:p>
        </p:txBody>
      </p:sp>
    </p:spTree>
    <p:extLst>
      <p:ext uri="{BB962C8B-B14F-4D97-AF65-F5344CB8AC3E}">
        <p14:creationId xmlns:p14="http://schemas.microsoft.com/office/powerpoint/2010/main" val="2971644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32656"/>
            <a:ext cx="9144000" cy="553219"/>
          </a:xfrm>
        </p:spPr>
        <p:txBody>
          <a:bodyPr>
            <a:normAutofit fontScale="90000"/>
          </a:bodyPr>
          <a:lstStyle/>
          <a:p>
            <a:r>
              <a:rPr lang="en-GB" dirty="0" smtClean="0"/>
              <a:t>Conclusion (III)</a:t>
            </a:r>
            <a:endParaRPr lang="en-GB" dirty="0"/>
          </a:p>
        </p:txBody>
      </p:sp>
      <p:sp>
        <p:nvSpPr>
          <p:cNvPr id="3" name="Inhaltsplatzhalter 2"/>
          <p:cNvSpPr>
            <a:spLocks noGrp="1"/>
          </p:cNvSpPr>
          <p:nvPr>
            <p:ph idx="1"/>
          </p:nvPr>
        </p:nvSpPr>
        <p:spPr>
          <a:xfrm>
            <a:off x="323528" y="1268760"/>
            <a:ext cx="8496944" cy="5517232"/>
          </a:xfrm>
        </p:spPr>
        <p:txBody>
          <a:bodyPr>
            <a:normAutofit/>
          </a:bodyPr>
          <a:lstStyle/>
          <a:p>
            <a:r>
              <a:rPr lang="en-GB" sz="2800" dirty="0" smtClean="0"/>
              <a:t>R &amp; D required:</a:t>
            </a:r>
          </a:p>
          <a:p>
            <a:pPr lvl="1"/>
            <a:r>
              <a:rPr lang="en-GB" sz="2400" dirty="0" smtClean="0"/>
              <a:t>"Learning systems" for improvement terminology content / structure / tooling. </a:t>
            </a:r>
            <a:r>
              <a:rPr lang="en-GB" sz="2400" dirty="0" smtClean="0"/>
              <a:t>Clinical "big data" underused resource</a:t>
            </a:r>
          </a:p>
          <a:p>
            <a:pPr lvl="1"/>
            <a:r>
              <a:rPr lang="en-GB" sz="2400" dirty="0" smtClean="0"/>
              <a:t>Harmonization of annotation guideline creation and validation efforts</a:t>
            </a:r>
          </a:p>
          <a:p>
            <a:pPr lvl="1"/>
            <a:r>
              <a:rPr lang="en-GB" sz="2400" dirty="0" smtClean="0"/>
              <a:t>Formulate and enforce good quality criteria for clinical terminologies used as annotation vocabularies</a:t>
            </a:r>
          </a:p>
          <a:p>
            <a:pPr lvl="1"/>
            <a:r>
              <a:rPr lang="en-GB" sz="2400" dirty="0" smtClean="0"/>
              <a:t>Better ontological underpinning of clinical terminologies</a:t>
            </a:r>
          </a:p>
          <a:p>
            <a:pPr lvl="1"/>
            <a:r>
              <a:rPr lang="en-GB" sz="2400" dirty="0" smtClean="0"/>
              <a:t>Ontologically founded patterns for recurring clinical documentation tasks: Information extraction rather than concept mapping* </a:t>
            </a:r>
          </a:p>
          <a:p>
            <a:pPr lvl="1"/>
            <a:endParaRPr lang="en-GB" sz="2400" dirty="0" smtClean="0"/>
          </a:p>
          <a:p>
            <a:pPr lvl="1"/>
            <a:endParaRPr lang="en-GB" sz="2400" dirty="0" smtClean="0"/>
          </a:p>
          <a:p>
            <a:pPr lvl="1"/>
            <a:endParaRPr lang="en-GB" sz="2400" dirty="0" smtClean="0"/>
          </a:p>
          <a:p>
            <a:pPr marL="457200" lvl="1" indent="0">
              <a:buNone/>
            </a:pPr>
            <a:endParaRPr lang="en-GB" sz="2400" dirty="0" smtClean="0"/>
          </a:p>
        </p:txBody>
      </p:sp>
      <p:sp>
        <p:nvSpPr>
          <p:cNvPr id="4" name="Rechteck 3"/>
          <p:cNvSpPr/>
          <p:nvPr/>
        </p:nvSpPr>
        <p:spPr>
          <a:xfrm>
            <a:off x="0" y="6381328"/>
            <a:ext cx="9144000"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bgerundetes Rechteck 4"/>
          <p:cNvSpPr/>
          <p:nvPr/>
        </p:nvSpPr>
        <p:spPr>
          <a:xfrm>
            <a:off x="107504" y="6223819"/>
            <a:ext cx="8928992" cy="301525"/>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hteck 5"/>
          <p:cNvSpPr/>
          <p:nvPr/>
        </p:nvSpPr>
        <p:spPr>
          <a:xfrm>
            <a:off x="179512" y="6543699"/>
            <a:ext cx="8784976" cy="276999"/>
          </a:xfrm>
          <a:prstGeom prst="rect">
            <a:avLst/>
          </a:prstGeom>
        </p:spPr>
        <p:txBody>
          <a:bodyPr wrap="square">
            <a:spAutoFit/>
          </a:bodyPr>
          <a:lstStyle/>
          <a:p>
            <a:r>
              <a:rPr lang="en-GB" sz="1200" dirty="0">
                <a:solidFill>
                  <a:schemeClr val="bg1"/>
                </a:solidFill>
              </a:rPr>
              <a:t>*Martínez-Costa C et al. Semantic enrichment of clinical models towards semantic interoperability. JAMIA 2015 May;22(3):565-76</a:t>
            </a:r>
            <a:endParaRPr lang="en-GB" sz="1200" dirty="0">
              <a:solidFill>
                <a:schemeClr val="bg1"/>
              </a:solidFill>
            </a:endParaRPr>
          </a:p>
        </p:txBody>
      </p:sp>
    </p:spTree>
    <p:extLst>
      <p:ext uri="{BB962C8B-B14F-4D97-AF65-F5344CB8AC3E}">
        <p14:creationId xmlns:p14="http://schemas.microsoft.com/office/powerpoint/2010/main" val="2347573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32656"/>
            <a:ext cx="9144000" cy="553219"/>
          </a:xfrm>
        </p:spPr>
        <p:txBody>
          <a:bodyPr>
            <a:normAutofit fontScale="90000"/>
          </a:bodyPr>
          <a:lstStyle/>
          <a:p>
            <a:r>
              <a:rPr lang="en-GB" dirty="0"/>
              <a:t>"Classical" AI workflow</a:t>
            </a:r>
          </a:p>
        </p:txBody>
      </p:sp>
      <p:sp>
        <p:nvSpPr>
          <p:cNvPr id="8" name="Flussdiagramm: Alternativer Prozess 7"/>
          <p:cNvSpPr/>
          <p:nvPr/>
        </p:nvSpPr>
        <p:spPr>
          <a:xfrm>
            <a:off x="3864182" y="25649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err="1" smtClean="0">
                <a:solidFill>
                  <a:schemeClr val="tx1"/>
                </a:solidFill>
              </a:rPr>
              <a:t>Represen</a:t>
            </a:r>
            <a:r>
              <a:rPr lang="en-GB" dirty="0" smtClean="0">
                <a:solidFill>
                  <a:schemeClr val="tx1"/>
                </a:solidFill>
              </a:rPr>
              <a:t>-</a:t>
            </a:r>
          </a:p>
          <a:p>
            <a:pPr algn="ctr"/>
            <a:r>
              <a:rPr lang="en-GB" dirty="0" err="1" smtClean="0">
                <a:solidFill>
                  <a:schemeClr val="tx1"/>
                </a:solidFill>
              </a:rPr>
              <a:t>tation</a:t>
            </a:r>
            <a:r>
              <a:rPr lang="en-GB" dirty="0" smtClean="0">
                <a:solidFill>
                  <a:schemeClr val="tx1"/>
                </a:solidFill>
              </a:rPr>
              <a:t> A</a:t>
            </a:r>
            <a:endParaRPr lang="en-GB" dirty="0">
              <a:solidFill>
                <a:schemeClr val="tx1"/>
              </a:solidFill>
            </a:endParaRPr>
          </a:p>
        </p:txBody>
      </p:sp>
      <p:sp>
        <p:nvSpPr>
          <p:cNvPr id="9" name="Flussdiagramm: Alternativer Prozess 8"/>
          <p:cNvSpPr/>
          <p:nvPr/>
        </p:nvSpPr>
        <p:spPr>
          <a:xfrm>
            <a:off x="5388761" y="43651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Reasoning</a:t>
            </a:r>
            <a:endParaRPr lang="en-GB" dirty="0">
              <a:solidFill>
                <a:schemeClr val="tx1"/>
              </a:solidFill>
            </a:endParaRPr>
          </a:p>
        </p:txBody>
      </p:sp>
      <p:sp>
        <p:nvSpPr>
          <p:cNvPr id="10" name="Flussdiagramm: Alternativer Prozess 9"/>
          <p:cNvSpPr/>
          <p:nvPr/>
        </p:nvSpPr>
        <p:spPr>
          <a:xfrm>
            <a:off x="6913340" y="43651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Output B</a:t>
            </a:r>
            <a:endParaRPr lang="en-GB" dirty="0">
              <a:solidFill>
                <a:schemeClr val="tx1"/>
              </a:solidFill>
            </a:endParaRPr>
          </a:p>
        </p:txBody>
      </p:sp>
      <p:sp>
        <p:nvSpPr>
          <p:cNvPr id="12" name="Flussdiagramm: Alternativer Prozess 11"/>
          <p:cNvSpPr/>
          <p:nvPr/>
        </p:nvSpPr>
        <p:spPr>
          <a:xfrm>
            <a:off x="5388761" y="25649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Reasoning</a:t>
            </a:r>
            <a:endParaRPr lang="en-GB" dirty="0">
              <a:solidFill>
                <a:schemeClr val="tx1"/>
              </a:solidFill>
            </a:endParaRPr>
          </a:p>
        </p:txBody>
      </p:sp>
      <p:sp>
        <p:nvSpPr>
          <p:cNvPr id="13" name="Flussdiagramm: Alternativer Prozess 12"/>
          <p:cNvSpPr/>
          <p:nvPr/>
        </p:nvSpPr>
        <p:spPr>
          <a:xfrm>
            <a:off x="6913340" y="25649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Output A</a:t>
            </a:r>
            <a:endParaRPr lang="en-GB" dirty="0">
              <a:solidFill>
                <a:schemeClr val="tx1"/>
              </a:solidFill>
            </a:endParaRPr>
          </a:p>
        </p:txBody>
      </p:sp>
      <p:sp>
        <p:nvSpPr>
          <p:cNvPr id="14" name="Flussdiagramm: Alternativer Prozess 13"/>
          <p:cNvSpPr/>
          <p:nvPr/>
        </p:nvSpPr>
        <p:spPr>
          <a:xfrm>
            <a:off x="3858487" y="43651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err="1" smtClean="0">
                <a:solidFill>
                  <a:schemeClr val="tx1"/>
                </a:solidFill>
              </a:rPr>
              <a:t>Represen</a:t>
            </a:r>
            <a:r>
              <a:rPr lang="en-GB" dirty="0" smtClean="0">
                <a:solidFill>
                  <a:schemeClr val="tx1"/>
                </a:solidFill>
              </a:rPr>
              <a:t>-</a:t>
            </a:r>
          </a:p>
          <a:p>
            <a:pPr algn="ctr"/>
            <a:r>
              <a:rPr lang="en-GB" dirty="0" err="1" smtClean="0">
                <a:solidFill>
                  <a:schemeClr val="tx1"/>
                </a:solidFill>
              </a:rPr>
              <a:t>tation</a:t>
            </a:r>
            <a:r>
              <a:rPr lang="en-GB" dirty="0" smtClean="0">
                <a:solidFill>
                  <a:schemeClr val="tx1"/>
                </a:solidFill>
              </a:rPr>
              <a:t> B</a:t>
            </a:r>
            <a:endParaRPr lang="en-GB" dirty="0">
              <a:solidFill>
                <a:schemeClr val="tx1"/>
              </a:solidFill>
            </a:endParaRPr>
          </a:p>
        </p:txBody>
      </p:sp>
      <p:pic>
        <p:nvPicPr>
          <p:cNvPr id="16" name="Picture 2" descr="Image result for wa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699" y="3526194"/>
            <a:ext cx="865418" cy="746423"/>
          </a:xfrm>
          <a:prstGeom prst="rect">
            <a:avLst/>
          </a:prstGeom>
          <a:noFill/>
          <a:extLst>
            <a:ext uri="{909E8E84-426E-40DD-AFC4-6F175D3DCCD1}">
              <a14:hiddenFill xmlns:a14="http://schemas.microsoft.com/office/drawing/2010/main">
                <a:solidFill>
                  <a:srgbClr val="FFFFFF"/>
                </a:solidFill>
              </a14:hiddenFill>
            </a:ext>
          </a:extLst>
        </p:spPr>
      </p:pic>
      <p:sp>
        <p:nvSpPr>
          <p:cNvPr id="17" name="Flussdiagramm: Alternativer Prozess 16"/>
          <p:cNvSpPr/>
          <p:nvPr/>
        </p:nvSpPr>
        <p:spPr>
          <a:xfrm>
            <a:off x="1763539" y="3501106"/>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Data</a:t>
            </a:r>
          </a:p>
          <a:p>
            <a:pPr algn="ctr"/>
            <a:r>
              <a:rPr lang="en-GB" dirty="0" smtClean="0">
                <a:solidFill>
                  <a:schemeClr val="tx1"/>
                </a:solidFill>
              </a:rPr>
              <a:t>Acquisition</a:t>
            </a:r>
            <a:endParaRPr lang="en-GB" dirty="0">
              <a:solidFill>
                <a:schemeClr val="tx1"/>
              </a:solidFill>
            </a:endParaRPr>
          </a:p>
        </p:txBody>
      </p:sp>
      <p:pic>
        <p:nvPicPr>
          <p:cNvPr id="18" name="Grafik 17"/>
          <p:cNvPicPr>
            <a:picLocks noChangeAspect="1"/>
          </p:cNvPicPr>
          <p:nvPr/>
        </p:nvPicPr>
        <p:blipFill>
          <a:blip r:embed="rId3"/>
          <a:stretch>
            <a:fillRect/>
          </a:stretch>
        </p:blipFill>
        <p:spPr>
          <a:xfrm>
            <a:off x="395536" y="3429000"/>
            <a:ext cx="1079971" cy="1023847"/>
          </a:xfrm>
          <a:prstGeom prst="rect">
            <a:avLst/>
          </a:prstGeom>
        </p:spPr>
      </p:pic>
      <p:cxnSp>
        <p:nvCxnSpPr>
          <p:cNvPr id="15" name="Gerader Verbinder 14"/>
          <p:cNvCxnSpPr>
            <a:stCxn id="26" idx="0"/>
            <a:endCxn id="8" idx="1"/>
          </p:cNvCxnSpPr>
          <p:nvPr/>
        </p:nvCxnSpPr>
        <p:spPr>
          <a:xfrm flipV="1">
            <a:off x="3404968" y="2996952"/>
            <a:ext cx="459214" cy="680839"/>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Gerader Verbinder 18"/>
          <p:cNvCxnSpPr>
            <a:stCxn id="26" idx="4"/>
            <a:endCxn id="14" idx="1"/>
          </p:cNvCxnSpPr>
          <p:nvPr/>
        </p:nvCxnSpPr>
        <p:spPr>
          <a:xfrm>
            <a:off x="3404968" y="4153272"/>
            <a:ext cx="453519" cy="643880"/>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0" name="Gerader Verbinder 19"/>
          <p:cNvCxnSpPr/>
          <p:nvPr/>
        </p:nvCxnSpPr>
        <p:spPr>
          <a:xfrm flipV="1">
            <a:off x="5082623" y="2996952"/>
            <a:ext cx="300443"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 name="Gerader Verbinder 20"/>
          <p:cNvCxnSpPr/>
          <p:nvPr/>
        </p:nvCxnSpPr>
        <p:spPr>
          <a:xfrm flipV="1">
            <a:off x="5088318" y="4797054"/>
            <a:ext cx="300443"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2" name="Gerader Verbinder 21"/>
          <p:cNvCxnSpPr/>
          <p:nvPr/>
        </p:nvCxnSpPr>
        <p:spPr>
          <a:xfrm flipV="1">
            <a:off x="6639187" y="2993529"/>
            <a:ext cx="300443"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Gerader Verbinder 22"/>
          <p:cNvCxnSpPr/>
          <p:nvPr/>
        </p:nvCxnSpPr>
        <p:spPr>
          <a:xfrm flipV="1">
            <a:off x="6644882" y="4793631"/>
            <a:ext cx="300443"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4" name="Gerader Verbinder 23"/>
          <p:cNvCxnSpPr/>
          <p:nvPr/>
        </p:nvCxnSpPr>
        <p:spPr>
          <a:xfrm flipV="1">
            <a:off x="1463245" y="3933056"/>
            <a:ext cx="300443" cy="98"/>
          </a:xfrm>
          <a:prstGeom prst="line">
            <a:avLst/>
          </a:prstGeom>
          <a:noFill/>
          <a:ln>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5" name="Gerader Verbinder 24"/>
          <p:cNvCxnSpPr>
            <a:endCxn id="26" idx="6"/>
          </p:cNvCxnSpPr>
          <p:nvPr/>
        </p:nvCxnSpPr>
        <p:spPr>
          <a:xfrm flipV="1">
            <a:off x="2987675" y="3915532"/>
            <a:ext cx="666037" cy="17622"/>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6" name="Ellipse 25"/>
          <p:cNvSpPr/>
          <p:nvPr/>
        </p:nvSpPr>
        <p:spPr>
          <a:xfrm>
            <a:off x="3156223" y="3677791"/>
            <a:ext cx="497489" cy="475481"/>
          </a:xfrm>
          <a:prstGeom prst="ellipse">
            <a:avLst/>
          </a:prstGeom>
          <a:solidFill>
            <a:srgbClr val="FFFFFF"/>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endParaRPr lang="en-GB" baseline="-25000" dirty="0">
              <a:solidFill>
                <a:schemeClr val="tx1"/>
              </a:solidFill>
            </a:endParaRPr>
          </a:p>
        </p:txBody>
      </p:sp>
      <p:sp>
        <p:nvSpPr>
          <p:cNvPr id="28" name="Ellipse 27"/>
          <p:cNvSpPr/>
          <p:nvPr/>
        </p:nvSpPr>
        <p:spPr>
          <a:xfrm>
            <a:off x="1141912" y="3868817"/>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10708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Thanks for your attention</a:t>
            </a:r>
            <a:endParaRPr lang="en-GB" dirty="0"/>
          </a:p>
        </p:txBody>
      </p:sp>
      <p:sp>
        <p:nvSpPr>
          <p:cNvPr id="3" name="Inhaltsplatzhalter 2"/>
          <p:cNvSpPr>
            <a:spLocks noGrp="1"/>
          </p:cNvSpPr>
          <p:nvPr>
            <p:ph idx="1"/>
          </p:nvPr>
        </p:nvSpPr>
        <p:spPr/>
        <p:txBody>
          <a:bodyPr>
            <a:normAutofit fontScale="92500" lnSpcReduction="10000"/>
          </a:bodyPr>
          <a:lstStyle/>
          <a:p>
            <a:endParaRPr lang="en-GB" dirty="0" smtClean="0"/>
          </a:p>
          <a:p>
            <a:r>
              <a:rPr lang="en-GB" dirty="0" smtClean="0"/>
              <a:t>Slides will be accessible via at purl.org/</a:t>
            </a:r>
            <a:r>
              <a:rPr lang="en-GB" dirty="0" err="1" smtClean="0"/>
              <a:t>steschu</a:t>
            </a:r>
            <a:endParaRPr lang="en-GB" dirty="0"/>
          </a:p>
          <a:p>
            <a:r>
              <a:rPr lang="en-GB" dirty="0" smtClean="0"/>
              <a:t>Acknowledgements</a:t>
            </a:r>
            <a:r>
              <a:rPr lang="en-GB" dirty="0" smtClean="0"/>
              <a:t>: ASSESS CT </a:t>
            </a:r>
            <a:r>
              <a:rPr lang="en-GB" dirty="0"/>
              <a:t>team:</a:t>
            </a:r>
            <a:br>
              <a:rPr lang="en-GB" dirty="0"/>
            </a:br>
            <a:r>
              <a:rPr lang="en-GB" dirty="0"/>
              <a:t>Jose Antonio Miñarro-</a:t>
            </a:r>
            <a:r>
              <a:rPr lang="en-GB" dirty="0" err="1"/>
              <a:t>Giménez</a:t>
            </a:r>
            <a:r>
              <a:rPr lang="en-GB" dirty="0"/>
              <a:t>, Catalina Martínez-Costa, Daniel </a:t>
            </a:r>
            <a:r>
              <a:rPr lang="en-GB" dirty="0" err="1"/>
              <a:t>Karlsson</a:t>
            </a:r>
            <a:r>
              <a:rPr lang="en-GB" dirty="0"/>
              <a:t>, </a:t>
            </a:r>
            <a:r>
              <a:rPr lang="en-GB" dirty="0" err="1"/>
              <a:t>Kirstine</a:t>
            </a:r>
            <a:r>
              <a:rPr lang="en-GB" dirty="0"/>
              <a:t> </a:t>
            </a:r>
            <a:r>
              <a:rPr lang="en-GB" dirty="0" err="1"/>
              <a:t>Rosenbeck</a:t>
            </a:r>
            <a:r>
              <a:rPr lang="en-GB" dirty="0"/>
              <a:t> </a:t>
            </a:r>
            <a:r>
              <a:rPr lang="en-GB" dirty="0" err="1"/>
              <a:t>Gøeg</a:t>
            </a:r>
            <a:r>
              <a:rPr lang="en-GB" dirty="0"/>
              <a:t>, </a:t>
            </a:r>
            <a:r>
              <a:rPr lang="en-GB" dirty="0" err="1"/>
              <a:t>Kornél</a:t>
            </a:r>
            <a:r>
              <a:rPr lang="en-GB" dirty="0"/>
              <a:t> </a:t>
            </a:r>
            <a:r>
              <a:rPr lang="en-GB" dirty="0" err="1"/>
              <a:t>Markó</a:t>
            </a:r>
            <a:r>
              <a:rPr lang="en-GB" dirty="0"/>
              <a:t>, Benny Van </a:t>
            </a:r>
            <a:r>
              <a:rPr lang="en-GB" dirty="0" err="1"/>
              <a:t>Bruwaene</a:t>
            </a:r>
            <a:r>
              <a:rPr lang="en-GB" dirty="0"/>
              <a:t>, Ronald Cornet, Marie-Christine </a:t>
            </a:r>
            <a:r>
              <a:rPr lang="en-GB" dirty="0" err="1"/>
              <a:t>Jaulent</a:t>
            </a:r>
            <a:r>
              <a:rPr lang="en-GB" dirty="0"/>
              <a:t>, </a:t>
            </a:r>
            <a:r>
              <a:rPr lang="en-GB" dirty="0" err="1"/>
              <a:t>Päivi</a:t>
            </a:r>
            <a:r>
              <a:rPr lang="en-GB" dirty="0"/>
              <a:t> </a:t>
            </a:r>
            <a:r>
              <a:rPr lang="en-GB" dirty="0" err="1"/>
              <a:t>Hämäläinen</a:t>
            </a:r>
            <a:r>
              <a:rPr lang="en-GB" dirty="0"/>
              <a:t>, Heike </a:t>
            </a:r>
            <a:r>
              <a:rPr lang="en-GB" dirty="0" err="1"/>
              <a:t>Dewenter</a:t>
            </a:r>
            <a:r>
              <a:rPr lang="en-GB" dirty="0"/>
              <a:t>, Reza </a:t>
            </a:r>
            <a:r>
              <a:rPr lang="en-GB" dirty="0" err="1"/>
              <a:t>Fathollah</a:t>
            </a:r>
            <a:r>
              <a:rPr lang="en-GB" dirty="0"/>
              <a:t> </a:t>
            </a:r>
            <a:r>
              <a:rPr lang="en-GB" dirty="0" err="1"/>
              <a:t>Nejad</a:t>
            </a:r>
            <a:r>
              <a:rPr lang="en-GB" dirty="0"/>
              <a:t>, Sylvia Thun, </a:t>
            </a:r>
            <a:r>
              <a:rPr lang="en-GB" dirty="0" err="1"/>
              <a:t>Veli</a:t>
            </a:r>
            <a:r>
              <a:rPr lang="en-GB" dirty="0"/>
              <a:t> </a:t>
            </a:r>
            <a:r>
              <a:rPr lang="en-GB" dirty="0" err="1"/>
              <a:t>Stroetmann</a:t>
            </a:r>
            <a:r>
              <a:rPr lang="en-GB" dirty="0"/>
              <a:t>, Dipak </a:t>
            </a:r>
            <a:r>
              <a:rPr lang="en-GB" dirty="0" err="1" smtClean="0"/>
              <a:t>Kalra</a:t>
            </a:r>
            <a:endParaRPr lang="en-GB" dirty="0" smtClean="0"/>
          </a:p>
          <a:p>
            <a:r>
              <a:rPr lang="en-GB" dirty="0" smtClean="0"/>
              <a:t>Contact: stefan.schulz@medunigraz.at</a:t>
            </a:r>
            <a:br>
              <a:rPr lang="en-GB" dirty="0" smtClean="0"/>
            </a:br>
            <a:endParaRPr lang="en-GB" dirty="0"/>
          </a:p>
        </p:txBody>
      </p:sp>
    </p:spTree>
    <p:extLst>
      <p:ext uri="{BB962C8B-B14F-4D97-AF65-F5344CB8AC3E}">
        <p14:creationId xmlns:p14="http://schemas.microsoft.com/office/powerpoint/2010/main" val="1403062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539552" y="5157192"/>
            <a:ext cx="8496944" cy="1372683"/>
          </a:xfrm>
          <a:prstGeom prst="rect">
            <a:avLst/>
          </a:prstGeom>
        </p:spPr>
        <p:txBody>
          <a:bodyPr wrap="square">
            <a:spAutoFit/>
          </a:bodyPr>
          <a:lstStyle/>
          <a:p>
            <a:r>
              <a:rPr lang="en-GB" sz="1600" dirty="0" err="1"/>
              <a:t>Vibhu</a:t>
            </a:r>
            <a:r>
              <a:rPr lang="en-GB" sz="1600" dirty="0"/>
              <a:t> Agarwal, Tanya </a:t>
            </a:r>
            <a:r>
              <a:rPr lang="en-GB" sz="1600" dirty="0" err="1"/>
              <a:t>Podchiyska</a:t>
            </a:r>
            <a:r>
              <a:rPr lang="en-GB" sz="1600" dirty="0"/>
              <a:t>, Juan M. Banda, </a:t>
            </a:r>
            <a:r>
              <a:rPr lang="en-GB" sz="1600" dirty="0" err="1"/>
              <a:t>Veena</a:t>
            </a:r>
            <a:r>
              <a:rPr lang="en-GB" sz="1600" dirty="0"/>
              <a:t> </a:t>
            </a:r>
            <a:r>
              <a:rPr lang="en-GB" sz="1600" dirty="0" err="1"/>
              <a:t>Goel</a:t>
            </a:r>
            <a:r>
              <a:rPr lang="en-GB" sz="1600" dirty="0"/>
              <a:t>, Tiffany I. Leung, Evan P. Minty, Timothy E. Sweeney, Elsie </a:t>
            </a:r>
            <a:r>
              <a:rPr lang="en-GB" sz="1600" dirty="0" err="1"/>
              <a:t>Gyang</a:t>
            </a:r>
            <a:r>
              <a:rPr lang="en-GB" sz="1600" dirty="0"/>
              <a:t>, Nigam H. Shah:</a:t>
            </a:r>
            <a:br>
              <a:rPr lang="en-GB" sz="1600" dirty="0"/>
            </a:br>
            <a:r>
              <a:rPr lang="en-GB" sz="1600" dirty="0"/>
              <a:t>Learning statistical models of phenotypes using noisy </a:t>
            </a:r>
            <a:r>
              <a:rPr lang="en-GB" sz="1600" dirty="0" err="1"/>
              <a:t>labeled</a:t>
            </a:r>
            <a:r>
              <a:rPr lang="en-GB" sz="1600" dirty="0"/>
              <a:t> training data. JAMIA 23(6): 1166-1173 (2016)</a:t>
            </a:r>
          </a:p>
          <a:p>
            <a:endParaRPr lang="en-GB" sz="1600" dirty="0"/>
          </a:p>
        </p:txBody>
      </p:sp>
    </p:spTree>
    <p:extLst>
      <p:ext uri="{BB962C8B-B14F-4D97-AF65-F5344CB8AC3E}">
        <p14:creationId xmlns:p14="http://schemas.microsoft.com/office/powerpoint/2010/main" val="1541060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32656"/>
            <a:ext cx="9144000" cy="553219"/>
          </a:xfrm>
        </p:spPr>
        <p:txBody>
          <a:bodyPr>
            <a:normAutofit fontScale="90000"/>
          </a:bodyPr>
          <a:lstStyle/>
          <a:p>
            <a:r>
              <a:rPr lang="en-GB" dirty="0"/>
              <a:t>"Classical" AI workflow</a:t>
            </a:r>
          </a:p>
        </p:txBody>
      </p:sp>
      <p:sp>
        <p:nvSpPr>
          <p:cNvPr id="8" name="Flussdiagramm: Alternativer Prozess 7"/>
          <p:cNvSpPr/>
          <p:nvPr/>
        </p:nvSpPr>
        <p:spPr>
          <a:xfrm>
            <a:off x="3864182" y="2564904"/>
            <a:ext cx="1224136" cy="86409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err="1" smtClean="0">
                <a:solidFill>
                  <a:schemeClr val="tx1"/>
                </a:solidFill>
              </a:rPr>
              <a:t>Represen</a:t>
            </a:r>
            <a:r>
              <a:rPr lang="en-GB" dirty="0" smtClean="0">
                <a:solidFill>
                  <a:schemeClr val="tx1"/>
                </a:solidFill>
              </a:rPr>
              <a:t>-</a:t>
            </a:r>
          </a:p>
          <a:p>
            <a:pPr algn="ctr"/>
            <a:r>
              <a:rPr lang="en-GB" dirty="0" err="1" smtClean="0">
                <a:solidFill>
                  <a:schemeClr val="tx1"/>
                </a:solidFill>
              </a:rPr>
              <a:t>tation</a:t>
            </a:r>
            <a:endParaRPr lang="en-GB" dirty="0">
              <a:solidFill>
                <a:schemeClr val="tx1"/>
              </a:solidFill>
            </a:endParaRPr>
          </a:p>
        </p:txBody>
      </p:sp>
      <p:sp>
        <p:nvSpPr>
          <p:cNvPr id="9" name="Flussdiagramm: Alternativer Prozess 8"/>
          <p:cNvSpPr/>
          <p:nvPr/>
        </p:nvSpPr>
        <p:spPr>
          <a:xfrm>
            <a:off x="5388761" y="43651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Reasoning</a:t>
            </a:r>
            <a:endParaRPr lang="en-GB" dirty="0">
              <a:solidFill>
                <a:schemeClr val="tx1"/>
              </a:solidFill>
            </a:endParaRPr>
          </a:p>
        </p:txBody>
      </p:sp>
      <p:sp>
        <p:nvSpPr>
          <p:cNvPr id="10" name="Flussdiagramm: Alternativer Prozess 9"/>
          <p:cNvSpPr/>
          <p:nvPr/>
        </p:nvSpPr>
        <p:spPr>
          <a:xfrm>
            <a:off x="6913340" y="43651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Output B</a:t>
            </a:r>
            <a:endParaRPr lang="en-GB" dirty="0">
              <a:solidFill>
                <a:schemeClr val="tx1"/>
              </a:solidFill>
            </a:endParaRPr>
          </a:p>
        </p:txBody>
      </p:sp>
      <p:sp>
        <p:nvSpPr>
          <p:cNvPr id="12" name="Flussdiagramm: Alternativer Prozess 11"/>
          <p:cNvSpPr/>
          <p:nvPr/>
        </p:nvSpPr>
        <p:spPr>
          <a:xfrm>
            <a:off x="5388761" y="2564904"/>
            <a:ext cx="1224136" cy="86409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Reasoning</a:t>
            </a:r>
            <a:endParaRPr lang="en-GB" dirty="0">
              <a:solidFill>
                <a:schemeClr val="tx1"/>
              </a:solidFill>
            </a:endParaRPr>
          </a:p>
        </p:txBody>
      </p:sp>
      <p:sp>
        <p:nvSpPr>
          <p:cNvPr id="13" name="Flussdiagramm: Alternativer Prozess 12"/>
          <p:cNvSpPr/>
          <p:nvPr/>
        </p:nvSpPr>
        <p:spPr>
          <a:xfrm>
            <a:off x="6913340" y="2564904"/>
            <a:ext cx="1224136" cy="86409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Output A</a:t>
            </a:r>
            <a:endParaRPr lang="en-GB" dirty="0">
              <a:solidFill>
                <a:schemeClr val="tx1"/>
              </a:solidFill>
            </a:endParaRPr>
          </a:p>
        </p:txBody>
      </p:sp>
      <p:sp>
        <p:nvSpPr>
          <p:cNvPr id="14" name="Flussdiagramm: Alternativer Prozess 13"/>
          <p:cNvSpPr/>
          <p:nvPr/>
        </p:nvSpPr>
        <p:spPr>
          <a:xfrm>
            <a:off x="3858487" y="43651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err="1" smtClean="0">
                <a:solidFill>
                  <a:schemeClr val="tx1"/>
                </a:solidFill>
              </a:rPr>
              <a:t>Represen</a:t>
            </a:r>
            <a:r>
              <a:rPr lang="en-GB" dirty="0" smtClean="0">
                <a:solidFill>
                  <a:schemeClr val="tx1"/>
                </a:solidFill>
              </a:rPr>
              <a:t>-</a:t>
            </a:r>
          </a:p>
          <a:p>
            <a:pPr algn="ctr"/>
            <a:r>
              <a:rPr lang="en-GB" dirty="0" err="1" smtClean="0">
                <a:solidFill>
                  <a:schemeClr val="tx1"/>
                </a:solidFill>
              </a:rPr>
              <a:t>tation</a:t>
            </a:r>
            <a:endParaRPr lang="en-GB" dirty="0">
              <a:solidFill>
                <a:schemeClr val="tx1"/>
              </a:solidFill>
            </a:endParaRPr>
          </a:p>
        </p:txBody>
      </p:sp>
      <p:pic>
        <p:nvPicPr>
          <p:cNvPr id="16" name="Picture 2" descr="Image result for wa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699" y="3526194"/>
            <a:ext cx="865418" cy="746423"/>
          </a:xfrm>
          <a:prstGeom prst="rect">
            <a:avLst/>
          </a:prstGeom>
          <a:noFill/>
          <a:extLst>
            <a:ext uri="{909E8E84-426E-40DD-AFC4-6F175D3DCCD1}">
              <a14:hiddenFill xmlns:a14="http://schemas.microsoft.com/office/drawing/2010/main">
                <a:solidFill>
                  <a:srgbClr val="FFFFFF"/>
                </a:solidFill>
              </a14:hiddenFill>
            </a:ext>
          </a:extLst>
        </p:spPr>
      </p:pic>
      <p:sp>
        <p:nvSpPr>
          <p:cNvPr id="19" name="Flussdiagramm: Alternativer Prozess 18"/>
          <p:cNvSpPr/>
          <p:nvPr/>
        </p:nvSpPr>
        <p:spPr>
          <a:xfrm>
            <a:off x="1763539" y="2565002"/>
            <a:ext cx="1224136" cy="86409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Data</a:t>
            </a:r>
          </a:p>
          <a:p>
            <a:pPr algn="ctr"/>
            <a:r>
              <a:rPr lang="en-GB" dirty="0" smtClean="0">
                <a:solidFill>
                  <a:schemeClr val="tx1"/>
                </a:solidFill>
              </a:rPr>
              <a:t>Acquisition</a:t>
            </a:r>
          </a:p>
          <a:p>
            <a:pPr algn="ctr"/>
            <a:r>
              <a:rPr lang="en-GB" dirty="0">
                <a:solidFill>
                  <a:schemeClr val="tx1"/>
                </a:solidFill>
              </a:rPr>
              <a:t>A</a:t>
            </a:r>
          </a:p>
        </p:txBody>
      </p:sp>
      <p:sp>
        <p:nvSpPr>
          <p:cNvPr id="21" name="Flussdiagramm: Alternativer Prozess 20"/>
          <p:cNvSpPr/>
          <p:nvPr/>
        </p:nvSpPr>
        <p:spPr>
          <a:xfrm>
            <a:off x="1762608" y="43651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Data</a:t>
            </a:r>
          </a:p>
          <a:p>
            <a:pPr algn="ctr"/>
            <a:r>
              <a:rPr lang="en-GB" dirty="0" smtClean="0">
                <a:solidFill>
                  <a:schemeClr val="tx1"/>
                </a:solidFill>
              </a:rPr>
              <a:t>Acquisition</a:t>
            </a:r>
          </a:p>
          <a:p>
            <a:pPr algn="ctr"/>
            <a:r>
              <a:rPr lang="en-GB" dirty="0" smtClean="0">
                <a:solidFill>
                  <a:schemeClr val="tx1"/>
                </a:solidFill>
              </a:rPr>
              <a:t>B</a:t>
            </a:r>
            <a:endParaRPr lang="en-GB" dirty="0">
              <a:solidFill>
                <a:schemeClr val="tx1"/>
              </a:solidFill>
            </a:endParaRPr>
          </a:p>
        </p:txBody>
      </p:sp>
      <p:pic>
        <p:nvPicPr>
          <p:cNvPr id="24" name="Grafik 23"/>
          <p:cNvPicPr>
            <a:picLocks noChangeAspect="1"/>
          </p:cNvPicPr>
          <p:nvPr/>
        </p:nvPicPr>
        <p:blipFill>
          <a:blip r:embed="rId3"/>
          <a:stretch>
            <a:fillRect/>
          </a:stretch>
        </p:blipFill>
        <p:spPr>
          <a:xfrm>
            <a:off x="395536" y="3429000"/>
            <a:ext cx="1079971" cy="1023847"/>
          </a:xfrm>
          <a:prstGeom prst="rect">
            <a:avLst/>
          </a:prstGeom>
        </p:spPr>
      </p:pic>
      <p:cxnSp>
        <p:nvCxnSpPr>
          <p:cNvPr id="4" name="Gerader Verbinder 3"/>
          <p:cNvCxnSpPr>
            <a:stCxn id="19" idx="3"/>
            <a:endCxn id="8" idx="1"/>
          </p:cNvCxnSpPr>
          <p:nvPr/>
        </p:nvCxnSpPr>
        <p:spPr>
          <a:xfrm flipV="1">
            <a:off x="2987675" y="2996952"/>
            <a:ext cx="876507"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5" name="Gerader Verbinder 14"/>
          <p:cNvCxnSpPr>
            <a:stCxn id="21" idx="3"/>
            <a:endCxn id="14" idx="1"/>
          </p:cNvCxnSpPr>
          <p:nvPr/>
        </p:nvCxnSpPr>
        <p:spPr>
          <a:xfrm>
            <a:off x="2986744" y="4797152"/>
            <a:ext cx="871743" cy="0"/>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8" name="Gerader Verbinder 17"/>
          <p:cNvCxnSpPr/>
          <p:nvPr/>
        </p:nvCxnSpPr>
        <p:spPr>
          <a:xfrm flipV="1">
            <a:off x="5082623" y="2996952"/>
            <a:ext cx="300443"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0" name="Gerader Verbinder 19"/>
          <p:cNvCxnSpPr/>
          <p:nvPr/>
        </p:nvCxnSpPr>
        <p:spPr>
          <a:xfrm flipV="1">
            <a:off x="5088318" y="4797054"/>
            <a:ext cx="300443"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2" name="Gerader Verbinder 21"/>
          <p:cNvCxnSpPr/>
          <p:nvPr/>
        </p:nvCxnSpPr>
        <p:spPr>
          <a:xfrm flipV="1">
            <a:off x="6639187" y="2993529"/>
            <a:ext cx="300443"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Gerader Verbinder 22"/>
          <p:cNvCxnSpPr/>
          <p:nvPr/>
        </p:nvCxnSpPr>
        <p:spPr>
          <a:xfrm flipV="1">
            <a:off x="6644882" y="4793631"/>
            <a:ext cx="300443"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5" name="Gerader Verbinder 24"/>
          <p:cNvCxnSpPr>
            <a:endCxn id="21" idx="1"/>
          </p:cNvCxnSpPr>
          <p:nvPr/>
        </p:nvCxnSpPr>
        <p:spPr>
          <a:xfrm>
            <a:off x="1463245" y="3933154"/>
            <a:ext cx="299363" cy="863998"/>
          </a:xfrm>
          <a:prstGeom prst="line">
            <a:avLst/>
          </a:prstGeom>
          <a:noFill/>
          <a:ln>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Gerader Verbinder 25"/>
          <p:cNvCxnSpPr>
            <a:stCxn id="24" idx="3"/>
            <a:endCxn id="19" idx="1"/>
          </p:cNvCxnSpPr>
          <p:nvPr/>
        </p:nvCxnSpPr>
        <p:spPr>
          <a:xfrm flipV="1">
            <a:off x="1475507" y="2997050"/>
            <a:ext cx="288032" cy="943874"/>
          </a:xfrm>
          <a:prstGeom prst="line">
            <a:avLst/>
          </a:prstGeom>
          <a:noFill/>
          <a:ln>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27" name="Ellipse 26"/>
          <p:cNvSpPr/>
          <p:nvPr/>
        </p:nvSpPr>
        <p:spPr>
          <a:xfrm>
            <a:off x="3156223" y="2761878"/>
            <a:ext cx="497489" cy="475481"/>
          </a:xfrm>
          <a:prstGeom prst="ellipse">
            <a:avLst/>
          </a:prstGeom>
          <a:solidFill>
            <a:srgbClr val="FFFFFF"/>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r>
              <a:rPr lang="en-GB" baseline="-25000" dirty="0">
                <a:solidFill>
                  <a:schemeClr val="tx1"/>
                </a:solidFill>
              </a:rPr>
              <a:t>A</a:t>
            </a:r>
          </a:p>
        </p:txBody>
      </p:sp>
      <p:sp>
        <p:nvSpPr>
          <p:cNvPr id="28" name="Ellipse 27"/>
          <p:cNvSpPr/>
          <p:nvPr/>
        </p:nvSpPr>
        <p:spPr>
          <a:xfrm>
            <a:off x="3150890" y="4537695"/>
            <a:ext cx="497489" cy="475481"/>
          </a:xfrm>
          <a:prstGeom prst="ellipse">
            <a:avLst/>
          </a:prstGeom>
          <a:solidFill>
            <a:srgbClr val="FF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r>
              <a:rPr lang="en-GB" baseline="-25000" dirty="0" smtClean="0">
                <a:solidFill>
                  <a:schemeClr val="tx1"/>
                </a:solidFill>
              </a:rPr>
              <a:t>B</a:t>
            </a:r>
            <a:endParaRPr lang="en-GB" dirty="0">
              <a:solidFill>
                <a:schemeClr val="tx1"/>
              </a:solidFill>
            </a:endParaRPr>
          </a:p>
        </p:txBody>
      </p:sp>
      <p:sp>
        <p:nvSpPr>
          <p:cNvPr id="29" name="Ellipse 28"/>
          <p:cNvSpPr/>
          <p:nvPr/>
        </p:nvSpPr>
        <p:spPr>
          <a:xfrm>
            <a:off x="1141912" y="3868817"/>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42765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Alternativer Prozess 3"/>
          <p:cNvSpPr/>
          <p:nvPr/>
        </p:nvSpPr>
        <p:spPr>
          <a:xfrm>
            <a:off x="6012160" y="1556792"/>
            <a:ext cx="2880320" cy="4968552"/>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idx="4294967295"/>
          </p:nvPr>
        </p:nvSpPr>
        <p:spPr>
          <a:xfrm>
            <a:off x="0" y="332656"/>
            <a:ext cx="9144000" cy="553219"/>
          </a:xfrm>
        </p:spPr>
        <p:txBody>
          <a:bodyPr>
            <a:normAutofit fontScale="90000"/>
          </a:bodyPr>
          <a:lstStyle/>
          <a:p>
            <a:r>
              <a:rPr lang="en-GB" dirty="0" smtClean="0"/>
              <a:t>Data reliability </a:t>
            </a:r>
            <a:r>
              <a:rPr lang="en-GB" dirty="0" smtClean="0">
                <a:sym typeface="Wingdings" panose="05000000000000000000" pitchFamily="2" charset="2"/>
              </a:rPr>
              <a:t> Data interoperability</a:t>
            </a:r>
            <a:endParaRPr lang="en-GB" dirty="0"/>
          </a:p>
        </p:txBody>
      </p:sp>
      <p:sp>
        <p:nvSpPr>
          <p:cNvPr id="19" name="Flussdiagramm: Alternativer Prozess 18"/>
          <p:cNvSpPr/>
          <p:nvPr/>
        </p:nvSpPr>
        <p:spPr>
          <a:xfrm>
            <a:off x="1763539" y="2565002"/>
            <a:ext cx="1224136" cy="86409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Data</a:t>
            </a:r>
          </a:p>
          <a:p>
            <a:pPr algn="ctr"/>
            <a:r>
              <a:rPr lang="en-GB" dirty="0" smtClean="0">
                <a:solidFill>
                  <a:schemeClr val="tx1"/>
                </a:solidFill>
              </a:rPr>
              <a:t>Acquisition</a:t>
            </a:r>
          </a:p>
          <a:p>
            <a:pPr algn="ctr"/>
            <a:r>
              <a:rPr lang="en-GB" dirty="0">
                <a:solidFill>
                  <a:schemeClr val="tx1"/>
                </a:solidFill>
              </a:rPr>
              <a:t>A</a:t>
            </a:r>
          </a:p>
        </p:txBody>
      </p:sp>
      <p:sp>
        <p:nvSpPr>
          <p:cNvPr id="21" name="Flussdiagramm: Alternativer Prozess 20"/>
          <p:cNvSpPr/>
          <p:nvPr/>
        </p:nvSpPr>
        <p:spPr>
          <a:xfrm>
            <a:off x="1762608" y="43651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Data</a:t>
            </a:r>
          </a:p>
          <a:p>
            <a:pPr algn="ctr"/>
            <a:r>
              <a:rPr lang="en-GB" dirty="0" smtClean="0">
                <a:solidFill>
                  <a:schemeClr val="tx1"/>
                </a:solidFill>
              </a:rPr>
              <a:t>Acquisition</a:t>
            </a:r>
          </a:p>
          <a:p>
            <a:pPr algn="ctr"/>
            <a:r>
              <a:rPr lang="en-GB" dirty="0" smtClean="0">
                <a:solidFill>
                  <a:schemeClr val="tx1"/>
                </a:solidFill>
              </a:rPr>
              <a:t>B</a:t>
            </a:r>
            <a:endParaRPr lang="en-GB" dirty="0">
              <a:solidFill>
                <a:schemeClr val="tx1"/>
              </a:solidFill>
            </a:endParaRPr>
          </a:p>
        </p:txBody>
      </p:sp>
      <p:pic>
        <p:nvPicPr>
          <p:cNvPr id="24" name="Grafik 23"/>
          <p:cNvPicPr>
            <a:picLocks noChangeAspect="1"/>
          </p:cNvPicPr>
          <p:nvPr/>
        </p:nvPicPr>
        <p:blipFill>
          <a:blip r:embed="rId2"/>
          <a:stretch>
            <a:fillRect/>
          </a:stretch>
        </p:blipFill>
        <p:spPr>
          <a:xfrm>
            <a:off x="395536" y="3429000"/>
            <a:ext cx="1079971" cy="1023847"/>
          </a:xfrm>
          <a:prstGeom prst="rect">
            <a:avLst/>
          </a:prstGeom>
        </p:spPr>
      </p:pic>
      <p:cxnSp>
        <p:nvCxnSpPr>
          <p:cNvPr id="25" name="Gerader Verbinder 24"/>
          <p:cNvCxnSpPr>
            <a:endCxn id="21" idx="1"/>
          </p:cNvCxnSpPr>
          <p:nvPr/>
        </p:nvCxnSpPr>
        <p:spPr>
          <a:xfrm>
            <a:off x="1463245" y="3933154"/>
            <a:ext cx="299363" cy="863998"/>
          </a:xfrm>
          <a:prstGeom prst="line">
            <a:avLst/>
          </a:prstGeom>
          <a:noFill/>
          <a:ln>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Gerader Verbinder 25"/>
          <p:cNvCxnSpPr>
            <a:stCxn id="24" idx="3"/>
            <a:endCxn id="19" idx="1"/>
          </p:cNvCxnSpPr>
          <p:nvPr/>
        </p:nvCxnSpPr>
        <p:spPr>
          <a:xfrm flipV="1">
            <a:off x="1475507" y="2997050"/>
            <a:ext cx="288032" cy="943874"/>
          </a:xfrm>
          <a:prstGeom prst="line">
            <a:avLst/>
          </a:prstGeom>
          <a:noFill/>
          <a:ln>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7" name="Gerader Verbinder 26"/>
          <p:cNvCxnSpPr/>
          <p:nvPr/>
        </p:nvCxnSpPr>
        <p:spPr>
          <a:xfrm flipV="1">
            <a:off x="2987675" y="2996952"/>
            <a:ext cx="300443"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8" name="Gerader Verbinder 27"/>
          <p:cNvCxnSpPr/>
          <p:nvPr/>
        </p:nvCxnSpPr>
        <p:spPr>
          <a:xfrm>
            <a:off x="2986744" y="4797152"/>
            <a:ext cx="295679" cy="0"/>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5" name="Ellipse 4"/>
          <p:cNvSpPr/>
          <p:nvPr/>
        </p:nvSpPr>
        <p:spPr>
          <a:xfrm>
            <a:off x="3282423" y="2665487"/>
            <a:ext cx="641505" cy="648072"/>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r>
              <a:rPr lang="en-GB" baseline="-25000" dirty="0" smtClean="0">
                <a:solidFill>
                  <a:schemeClr val="tx1"/>
                </a:solidFill>
              </a:rPr>
              <a:t>A</a:t>
            </a:r>
            <a:endParaRPr lang="en-GB" baseline="-25000" dirty="0">
              <a:solidFill>
                <a:schemeClr val="tx1"/>
              </a:solidFill>
            </a:endParaRPr>
          </a:p>
        </p:txBody>
      </p:sp>
      <p:cxnSp>
        <p:nvCxnSpPr>
          <p:cNvPr id="7" name="Gerade Verbindung mit Pfeil 6"/>
          <p:cNvCxnSpPr/>
          <p:nvPr/>
        </p:nvCxnSpPr>
        <p:spPr>
          <a:xfrm flipV="1">
            <a:off x="8237327" y="2348880"/>
            <a:ext cx="0" cy="331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7975524" y="5805264"/>
            <a:ext cx="523606" cy="369332"/>
          </a:xfrm>
          <a:prstGeom prst="rect">
            <a:avLst/>
          </a:prstGeom>
        </p:spPr>
        <p:txBody>
          <a:bodyPr wrap="none">
            <a:spAutoFit/>
          </a:bodyPr>
          <a:lstStyle/>
          <a:p>
            <a:pPr algn="ctr"/>
            <a:r>
              <a:rPr lang="en-GB" dirty="0" smtClean="0"/>
              <a:t>low</a:t>
            </a:r>
            <a:endParaRPr lang="en-GB" dirty="0"/>
          </a:p>
        </p:txBody>
      </p:sp>
      <p:sp>
        <p:nvSpPr>
          <p:cNvPr id="30" name="Rechteck 29"/>
          <p:cNvSpPr/>
          <p:nvPr/>
        </p:nvSpPr>
        <p:spPr>
          <a:xfrm>
            <a:off x="7942214" y="1988840"/>
            <a:ext cx="590226" cy="369332"/>
          </a:xfrm>
          <a:prstGeom prst="rect">
            <a:avLst/>
          </a:prstGeom>
        </p:spPr>
        <p:txBody>
          <a:bodyPr wrap="none">
            <a:spAutoFit/>
          </a:bodyPr>
          <a:lstStyle/>
          <a:p>
            <a:pPr algn="ctr"/>
            <a:r>
              <a:rPr lang="en-GB" dirty="0" smtClean="0"/>
              <a:t>high</a:t>
            </a:r>
            <a:endParaRPr lang="en-GB" dirty="0"/>
          </a:p>
        </p:txBody>
      </p:sp>
      <p:sp>
        <p:nvSpPr>
          <p:cNvPr id="31" name="Ellipse 30"/>
          <p:cNvSpPr/>
          <p:nvPr/>
        </p:nvSpPr>
        <p:spPr>
          <a:xfrm>
            <a:off x="3275856" y="4471020"/>
            <a:ext cx="641505" cy="648072"/>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r>
              <a:rPr lang="en-GB" baseline="-25000" dirty="0" smtClean="0">
                <a:solidFill>
                  <a:schemeClr val="tx1"/>
                </a:solidFill>
              </a:rPr>
              <a:t>B</a:t>
            </a:r>
            <a:endParaRPr lang="en-GB" baseline="-25000" dirty="0">
              <a:solidFill>
                <a:schemeClr val="tx1"/>
              </a:solidFill>
            </a:endParaRPr>
          </a:p>
        </p:txBody>
      </p:sp>
      <p:sp>
        <p:nvSpPr>
          <p:cNvPr id="32" name="Ellipse 31"/>
          <p:cNvSpPr/>
          <p:nvPr/>
        </p:nvSpPr>
        <p:spPr>
          <a:xfrm>
            <a:off x="6869175" y="2672916"/>
            <a:ext cx="641505" cy="648072"/>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baseline="-25000" dirty="0">
              <a:solidFill>
                <a:schemeClr val="tx1"/>
              </a:solidFill>
            </a:endParaRPr>
          </a:p>
        </p:txBody>
      </p:sp>
      <p:sp>
        <p:nvSpPr>
          <p:cNvPr id="17" name="Rechteck 16"/>
          <p:cNvSpPr/>
          <p:nvPr/>
        </p:nvSpPr>
        <p:spPr>
          <a:xfrm>
            <a:off x="6815688" y="2817852"/>
            <a:ext cx="758157" cy="553998"/>
          </a:xfrm>
          <a:prstGeom prst="rect">
            <a:avLst/>
          </a:prstGeom>
        </p:spPr>
        <p:txBody>
          <a:bodyPr wrap="none">
            <a:spAutoFit/>
          </a:bodyPr>
          <a:lstStyle/>
          <a:p>
            <a:pPr algn="ctr"/>
            <a:r>
              <a:rPr lang="en-GB" dirty="0" smtClean="0"/>
              <a:t>D</a:t>
            </a:r>
            <a:r>
              <a:rPr lang="en-GB" baseline="-25000" dirty="0" smtClean="0"/>
              <a:t>A</a:t>
            </a:r>
            <a:r>
              <a:rPr lang="en-GB" dirty="0" smtClean="0"/>
              <a:t>=D</a:t>
            </a:r>
            <a:r>
              <a:rPr lang="en-GB" baseline="-25000" dirty="0" smtClean="0"/>
              <a:t>B</a:t>
            </a:r>
            <a:endParaRPr lang="en-GB" baseline="-25000" dirty="0"/>
          </a:p>
          <a:p>
            <a:pPr algn="ctr"/>
            <a:endParaRPr lang="en-GB" baseline="-25000" dirty="0"/>
          </a:p>
        </p:txBody>
      </p:sp>
      <p:sp>
        <p:nvSpPr>
          <p:cNvPr id="33" name="Ellipse 32"/>
          <p:cNvSpPr/>
          <p:nvPr/>
        </p:nvSpPr>
        <p:spPr>
          <a:xfrm>
            <a:off x="6869174" y="2689870"/>
            <a:ext cx="641505" cy="648072"/>
          </a:xfrm>
          <a:prstGeom prst="ellipse">
            <a:avLst/>
          </a:prstGeom>
          <a:noFill/>
          <a:ln>
            <a:solidFill>
              <a:srgbClr val="00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baseline="-25000" dirty="0">
              <a:solidFill>
                <a:schemeClr val="tx1"/>
              </a:solidFill>
            </a:endParaRPr>
          </a:p>
        </p:txBody>
      </p:sp>
      <p:sp>
        <p:nvSpPr>
          <p:cNvPr id="34" name="Ellipse 33"/>
          <p:cNvSpPr/>
          <p:nvPr/>
        </p:nvSpPr>
        <p:spPr>
          <a:xfrm>
            <a:off x="6533507" y="3681028"/>
            <a:ext cx="641505" cy="648072"/>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GB" dirty="0" smtClean="0">
                <a:solidFill>
                  <a:schemeClr val="tx1"/>
                </a:solidFill>
              </a:rPr>
              <a:t>D</a:t>
            </a:r>
            <a:r>
              <a:rPr lang="en-GB" baseline="-25000" dirty="0" smtClean="0">
                <a:solidFill>
                  <a:schemeClr val="tx1"/>
                </a:solidFill>
              </a:rPr>
              <a:t>A     </a:t>
            </a:r>
            <a:endParaRPr lang="en-GB" baseline="-25000" dirty="0">
              <a:solidFill>
                <a:schemeClr val="tx1"/>
              </a:solidFill>
            </a:endParaRPr>
          </a:p>
        </p:txBody>
      </p:sp>
      <p:sp>
        <p:nvSpPr>
          <p:cNvPr id="35" name="Ellipse 34"/>
          <p:cNvSpPr/>
          <p:nvPr/>
        </p:nvSpPr>
        <p:spPr>
          <a:xfrm>
            <a:off x="6947750" y="3681028"/>
            <a:ext cx="641505" cy="648072"/>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   D</a:t>
            </a:r>
            <a:r>
              <a:rPr lang="en-GB" baseline="-25000" dirty="0" smtClean="0">
                <a:solidFill>
                  <a:schemeClr val="tx1"/>
                </a:solidFill>
              </a:rPr>
              <a:t>B</a:t>
            </a:r>
            <a:endParaRPr lang="en-GB" baseline="-25000" dirty="0">
              <a:solidFill>
                <a:schemeClr val="tx1"/>
              </a:solidFill>
            </a:endParaRPr>
          </a:p>
        </p:txBody>
      </p:sp>
      <p:sp>
        <p:nvSpPr>
          <p:cNvPr id="36" name="Ellipse 35"/>
          <p:cNvSpPr/>
          <p:nvPr/>
        </p:nvSpPr>
        <p:spPr>
          <a:xfrm>
            <a:off x="6227669" y="4581128"/>
            <a:ext cx="641505" cy="648072"/>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r>
              <a:rPr lang="en-GB" baseline="-25000" dirty="0" smtClean="0">
                <a:solidFill>
                  <a:schemeClr val="tx1"/>
                </a:solidFill>
              </a:rPr>
              <a:t>A</a:t>
            </a:r>
            <a:endParaRPr lang="en-GB" baseline="-25000" dirty="0">
              <a:solidFill>
                <a:schemeClr val="tx1"/>
              </a:solidFill>
            </a:endParaRPr>
          </a:p>
        </p:txBody>
      </p:sp>
      <p:sp>
        <p:nvSpPr>
          <p:cNvPr id="37" name="Ellipse 36"/>
          <p:cNvSpPr/>
          <p:nvPr/>
        </p:nvSpPr>
        <p:spPr>
          <a:xfrm>
            <a:off x="7232498" y="4581128"/>
            <a:ext cx="641505" cy="648072"/>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r>
              <a:rPr lang="en-GB" baseline="-25000" dirty="0" smtClean="0">
                <a:solidFill>
                  <a:schemeClr val="tx1"/>
                </a:solidFill>
              </a:rPr>
              <a:t>B</a:t>
            </a:r>
            <a:endParaRPr lang="en-GB" baseline="-25000" dirty="0">
              <a:solidFill>
                <a:schemeClr val="tx1"/>
              </a:solidFill>
            </a:endParaRPr>
          </a:p>
        </p:txBody>
      </p:sp>
      <p:sp>
        <p:nvSpPr>
          <p:cNvPr id="22" name="Ellipse 21"/>
          <p:cNvSpPr/>
          <p:nvPr/>
        </p:nvSpPr>
        <p:spPr>
          <a:xfrm>
            <a:off x="1141912" y="3868817"/>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04566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p:bldP spid="33"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lussdiagramm: Alternativer Prozess 41"/>
          <p:cNvSpPr/>
          <p:nvPr/>
        </p:nvSpPr>
        <p:spPr>
          <a:xfrm>
            <a:off x="6012160" y="1556792"/>
            <a:ext cx="2880320" cy="4968552"/>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idx="4294967295"/>
          </p:nvPr>
        </p:nvSpPr>
        <p:spPr>
          <a:xfrm>
            <a:off x="0" y="332656"/>
            <a:ext cx="9144000" cy="553219"/>
          </a:xfrm>
        </p:spPr>
        <p:txBody>
          <a:bodyPr>
            <a:normAutofit fontScale="90000"/>
          </a:bodyPr>
          <a:lstStyle/>
          <a:p>
            <a:r>
              <a:rPr lang="en-GB" dirty="0" smtClean="0"/>
              <a:t>Data reliability </a:t>
            </a:r>
            <a:r>
              <a:rPr lang="en-GB" dirty="0" smtClean="0">
                <a:sym typeface="Wingdings" panose="05000000000000000000" pitchFamily="2" charset="2"/>
              </a:rPr>
              <a:t> Data interoperability</a:t>
            </a:r>
            <a:endParaRPr lang="en-GB" dirty="0"/>
          </a:p>
        </p:txBody>
      </p:sp>
      <p:sp>
        <p:nvSpPr>
          <p:cNvPr id="19" name="Flussdiagramm: Alternativer Prozess 18"/>
          <p:cNvSpPr/>
          <p:nvPr/>
        </p:nvSpPr>
        <p:spPr>
          <a:xfrm>
            <a:off x="3131691" y="2565002"/>
            <a:ext cx="1224136" cy="86409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Inter-</a:t>
            </a:r>
            <a:r>
              <a:rPr lang="en-GB" dirty="0" err="1" smtClean="0">
                <a:solidFill>
                  <a:schemeClr val="tx1"/>
                </a:solidFill>
              </a:rPr>
              <a:t>pretation</a:t>
            </a:r>
            <a:r>
              <a:rPr lang="en-GB" dirty="0" smtClean="0">
                <a:solidFill>
                  <a:schemeClr val="tx1"/>
                </a:solidFill>
              </a:rPr>
              <a:t> A</a:t>
            </a:r>
          </a:p>
        </p:txBody>
      </p:sp>
      <p:sp>
        <p:nvSpPr>
          <p:cNvPr id="21" name="Flussdiagramm: Alternativer Prozess 20"/>
          <p:cNvSpPr/>
          <p:nvPr/>
        </p:nvSpPr>
        <p:spPr>
          <a:xfrm>
            <a:off x="3130760" y="4365104"/>
            <a:ext cx="1224136" cy="8640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rPr>
              <a:t>Inter-</a:t>
            </a:r>
            <a:r>
              <a:rPr lang="en-GB" dirty="0" err="1">
                <a:solidFill>
                  <a:schemeClr val="tx1"/>
                </a:solidFill>
              </a:rPr>
              <a:t>pretation</a:t>
            </a:r>
            <a:r>
              <a:rPr lang="en-GB" dirty="0">
                <a:solidFill>
                  <a:schemeClr val="tx1"/>
                </a:solidFill>
              </a:rPr>
              <a:t> </a:t>
            </a:r>
            <a:r>
              <a:rPr lang="en-GB" dirty="0" smtClean="0">
                <a:solidFill>
                  <a:schemeClr val="tx1"/>
                </a:solidFill>
              </a:rPr>
              <a:t>B</a:t>
            </a:r>
            <a:endParaRPr lang="en-GB" dirty="0">
              <a:solidFill>
                <a:schemeClr val="tx1"/>
              </a:solidFill>
            </a:endParaRPr>
          </a:p>
        </p:txBody>
      </p:sp>
      <p:pic>
        <p:nvPicPr>
          <p:cNvPr id="24" name="Grafik 23"/>
          <p:cNvPicPr>
            <a:picLocks noChangeAspect="1"/>
          </p:cNvPicPr>
          <p:nvPr/>
        </p:nvPicPr>
        <p:blipFill>
          <a:blip r:embed="rId2"/>
          <a:stretch>
            <a:fillRect/>
          </a:stretch>
        </p:blipFill>
        <p:spPr>
          <a:xfrm>
            <a:off x="395536" y="3429000"/>
            <a:ext cx="1079971" cy="1023847"/>
          </a:xfrm>
          <a:prstGeom prst="rect">
            <a:avLst/>
          </a:prstGeom>
        </p:spPr>
      </p:pic>
      <p:cxnSp>
        <p:nvCxnSpPr>
          <p:cNvPr id="27" name="Gerader Verbinder 26"/>
          <p:cNvCxnSpPr/>
          <p:nvPr/>
        </p:nvCxnSpPr>
        <p:spPr>
          <a:xfrm flipV="1">
            <a:off x="4355827" y="2996952"/>
            <a:ext cx="300443"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8" name="Gerader Verbinder 27"/>
          <p:cNvCxnSpPr/>
          <p:nvPr/>
        </p:nvCxnSpPr>
        <p:spPr>
          <a:xfrm>
            <a:off x="4354896" y="4797152"/>
            <a:ext cx="295679" cy="0"/>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5" name="Ellipse 4"/>
          <p:cNvSpPr/>
          <p:nvPr/>
        </p:nvSpPr>
        <p:spPr>
          <a:xfrm>
            <a:off x="4650575" y="2665487"/>
            <a:ext cx="641505" cy="648072"/>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r>
              <a:rPr lang="en-GB" baseline="-25000" dirty="0" smtClean="0">
                <a:solidFill>
                  <a:schemeClr val="tx1"/>
                </a:solidFill>
              </a:rPr>
              <a:t>A</a:t>
            </a:r>
            <a:endParaRPr lang="en-GB" baseline="-25000" dirty="0">
              <a:solidFill>
                <a:schemeClr val="tx1"/>
              </a:solidFill>
            </a:endParaRPr>
          </a:p>
        </p:txBody>
      </p:sp>
      <p:cxnSp>
        <p:nvCxnSpPr>
          <p:cNvPr id="7" name="Gerade Verbindung mit Pfeil 6"/>
          <p:cNvCxnSpPr/>
          <p:nvPr/>
        </p:nvCxnSpPr>
        <p:spPr>
          <a:xfrm flipV="1">
            <a:off x="8237327" y="2348880"/>
            <a:ext cx="0" cy="331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7975524" y="5805264"/>
            <a:ext cx="523606" cy="369332"/>
          </a:xfrm>
          <a:prstGeom prst="rect">
            <a:avLst/>
          </a:prstGeom>
        </p:spPr>
        <p:txBody>
          <a:bodyPr wrap="none">
            <a:spAutoFit/>
          </a:bodyPr>
          <a:lstStyle/>
          <a:p>
            <a:pPr algn="ctr"/>
            <a:r>
              <a:rPr lang="en-GB" dirty="0" smtClean="0"/>
              <a:t>low</a:t>
            </a:r>
            <a:endParaRPr lang="en-GB" dirty="0"/>
          </a:p>
        </p:txBody>
      </p:sp>
      <p:sp>
        <p:nvSpPr>
          <p:cNvPr id="30" name="Rechteck 29"/>
          <p:cNvSpPr/>
          <p:nvPr/>
        </p:nvSpPr>
        <p:spPr>
          <a:xfrm>
            <a:off x="7942214" y="1988840"/>
            <a:ext cx="590226" cy="369332"/>
          </a:xfrm>
          <a:prstGeom prst="rect">
            <a:avLst/>
          </a:prstGeom>
        </p:spPr>
        <p:txBody>
          <a:bodyPr wrap="none">
            <a:spAutoFit/>
          </a:bodyPr>
          <a:lstStyle/>
          <a:p>
            <a:pPr algn="ctr"/>
            <a:r>
              <a:rPr lang="en-GB" dirty="0" smtClean="0"/>
              <a:t>high</a:t>
            </a:r>
            <a:endParaRPr lang="en-GB" dirty="0"/>
          </a:p>
        </p:txBody>
      </p:sp>
      <p:sp>
        <p:nvSpPr>
          <p:cNvPr id="31" name="Ellipse 30"/>
          <p:cNvSpPr/>
          <p:nvPr/>
        </p:nvSpPr>
        <p:spPr>
          <a:xfrm>
            <a:off x="4644008" y="4471020"/>
            <a:ext cx="641505" cy="648072"/>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r>
              <a:rPr lang="en-GB" baseline="-25000" dirty="0" smtClean="0">
                <a:solidFill>
                  <a:schemeClr val="tx1"/>
                </a:solidFill>
              </a:rPr>
              <a:t>B</a:t>
            </a:r>
            <a:endParaRPr lang="en-GB" baseline="-25000" dirty="0">
              <a:solidFill>
                <a:schemeClr val="tx1"/>
              </a:solidFill>
            </a:endParaRPr>
          </a:p>
        </p:txBody>
      </p:sp>
      <p:sp>
        <p:nvSpPr>
          <p:cNvPr id="32" name="Ellipse 31"/>
          <p:cNvSpPr/>
          <p:nvPr/>
        </p:nvSpPr>
        <p:spPr>
          <a:xfrm>
            <a:off x="6869175" y="2672916"/>
            <a:ext cx="641505" cy="648072"/>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baseline="-25000" dirty="0">
              <a:solidFill>
                <a:schemeClr val="tx1"/>
              </a:solidFill>
            </a:endParaRPr>
          </a:p>
        </p:txBody>
      </p:sp>
      <p:sp>
        <p:nvSpPr>
          <p:cNvPr id="17" name="Rechteck 16"/>
          <p:cNvSpPr/>
          <p:nvPr/>
        </p:nvSpPr>
        <p:spPr>
          <a:xfrm>
            <a:off x="6815688" y="2817852"/>
            <a:ext cx="758157" cy="553998"/>
          </a:xfrm>
          <a:prstGeom prst="rect">
            <a:avLst/>
          </a:prstGeom>
        </p:spPr>
        <p:txBody>
          <a:bodyPr wrap="none">
            <a:spAutoFit/>
          </a:bodyPr>
          <a:lstStyle/>
          <a:p>
            <a:pPr algn="ctr"/>
            <a:r>
              <a:rPr lang="en-GB" dirty="0" smtClean="0"/>
              <a:t>D</a:t>
            </a:r>
            <a:r>
              <a:rPr lang="en-GB" baseline="-25000" dirty="0" smtClean="0"/>
              <a:t>A</a:t>
            </a:r>
            <a:r>
              <a:rPr lang="en-GB" dirty="0" smtClean="0"/>
              <a:t>=D</a:t>
            </a:r>
            <a:r>
              <a:rPr lang="en-GB" baseline="-25000" dirty="0" smtClean="0"/>
              <a:t>B</a:t>
            </a:r>
            <a:endParaRPr lang="en-GB" baseline="-25000" dirty="0"/>
          </a:p>
          <a:p>
            <a:pPr algn="ctr"/>
            <a:endParaRPr lang="en-GB" baseline="-25000" dirty="0"/>
          </a:p>
        </p:txBody>
      </p:sp>
      <p:sp>
        <p:nvSpPr>
          <p:cNvPr id="33" name="Ellipse 32"/>
          <p:cNvSpPr/>
          <p:nvPr/>
        </p:nvSpPr>
        <p:spPr>
          <a:xfrm>
            <a:off x="6869174" y="2689870"/>
            <a:ext cx="641505" cy="648072"/>
          </a:xfrm>
          <a:prstGeom prst="ellipse">
            <a:avLst/>
          </a:prstGeom>
          <a:noFill/>
          <a:ln>
            <a:solidFill>
              <a:srgbClr val="00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baseline="-25000" dirty="0">
              <a:solidFill>
                <a:schemeClr val="tx1"/>
              </a:solidFill>
            </a:endParaRPr>
          </a:p>
        </p:txBody>
      </p:sp>
      <p:sp>
        <p:nvSpPr>
          <p:cNvPr id="34" name="Ellipse 33"/>
          <p:cNvSpPr/>
          <p:nvPr/>
        </p:nvSpPr>
        <p:spPr>
          <a:xfrm>
            <a:off x="6533507" y="3681028"/>
            <a:ext cx="641505" cy="648072"/>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GB" dirty="0" smtClean="0">
                <a:solidFill>
                  <a:schemeClr val="tx1"/>
                </a:solidFill>
              </a:rPr>
              <a:t>D</a:t>
            </a:r>
            <a:r>
              <a:rPr lang="en-GB" baseline="-25000" dirty="0" smtClean="0">
                <a:solidFill>
                  <a:schemeClr val="tx1"/>
                </a:solidFill>
              </a:rPr>
              <a:t>A     </a:t>
            </a:r>
            <a:endParaRPr lang="en-GB" baseline="-25000" dirty="0">
              <a:solidFill>
                <a:schemeClr val="tx1"/>
              </a:solidFill>
            </a:endParaRPr>
          </a:p>
        </p:txBody>
      </p:sp>
      <p:sp>
        <p:nvSpPr>
          <p:cNvPr id="35" name="Ellipse 34"/>
          <p:cNvSpPr/>
          <p:nvPr/>
        </p:nvSpPr>
        <p:spPr>
          <a:xfrm>
            <a:off x="6947750" y="3681028"/>
            <a:ext cx="641505" cy="648072"/>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   D</a:t>
            </a:r>
            <a:r>
              <a:rPr lang="en-GB" baseline="-25000" dirty="0" smtClean="0">
                <a:solidFill>
                  <a:schemeClr val="tx1"/>
                </a:solidFill>
              </a:rPr>
              <a:t>B</a:t>
            </a:r>
            <a:endParaRPr lang="en-GB" baseline="-25000" dirty="0">
              <a:solidFill>
                <a:schemeClr val="tx1"/>
              </a:solidFill>
            </a:endParaRPr>
          </a:p>
        </p:txBody>
      </p:sp>
      <p:sp>
        <p:nvSpPr>
          <p:cNvPr id="36" name="Ellipse 35"/>
          <p:cNvSpPr/>
          <p:nvPr/>
        </p:nvSpPr>
        <p:spPr>
          <a:xfrm>
            <a:off x="6227669" y="4581128"/>
            <a:ext cx="641505" cy="648072"/>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r>
              <a:rPr lang="en-GB" baseline="-25000" dirty="0" smtClean="0">
                <a:solidFill>
                  <a:schemeClr val="tx1"/>
                </a:solidFill>
              </a:rPr>
              <a:t>A</a:t>
            </a:r>
            <a:endParaRPr lang="en-GB" baseline="-25000" dirty="0">
              <a:solidFill>
                <a:schemeClr val="tx1"/>
              </a:solidFill>
            </a:endParaRPr>
          </a:p>
        </p:txBody>
      </p:sp>
      <p:sp>
        <p:nvSpPr>
          <p:cNvPr id="37" name="Ellipse 36"/>
          <p:cNvSpPr/>
          <p:nvPr/>
        </p:nvSpPr>
        <p:spPr>
          <a:xfrm>
            <a:off x="7232498" y="4581128"/>
            <a:ext cx="641505" cy="648072"/>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D</a:t>
            </a:r>
            <a:r>
              <a:rPr lang="en-GB" baseline="-25000" dirty="0" smtClean="0">
                <a:solidFill>
                  <a:schemeClr val="tx1"/>
                </a:solidFill>
              </a:rPr>
              <a:t>B</a:t>
            </a:r>
            <a:endParaRPr lang="en-GB" baseline="-25000" dirty="0">
              <a:solidFill>
                <a:schemeClr val="tx1"/>
              </a:solidFill>
            </a:endParaRPr>
          </a:p>
        </p:txBody>
      </p:sp>
      <p:sp>
        <p:nvSpPr>
          <p:cNvPr id="22" name="Flussdiagramm: Dokument 21"/>
          <p:cNvSpPr/>
          <p:nvPr/>
        </p:nvSpPr>
        <p:spPr>
          <a:xfrm>
            <a:off x="1655810" y="3514273"/>
            <a:ext cx="1060708" cy="850832"/>
          </a:xfrm>
          <a:prstGeom prst="flowChartDocumen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GB" sz="500" dirty="0" smtClean="0">
                <a:solidFill>
                  <a:schemeClr val="tx1">
                    <a:lumMod val="65000"/>
                    <a:lumOff val="35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a:t>
            </a:r>
            <a:endParaRPr lang="en-GB" sz="500" dirty="0">
              <a:solidFill>
                <a:schemeClr val="tx1">
                  <a:lumMod val="65000"/>
                  <a:lumOff val="35000"/>
                </a:schemeClr>
              </a:solidFill>
            </a:endParaRPr>
          </a:p>
        </p:txBody>
      </p:sp>
      <p:sp>
        <p:nvSpPr>
          <p:cNvPr id="23" name="Ellipse 22"/>
          <p:cNvSpPr/>
          <p:nvPr/>
        </p:nvSpPr>
        <p:spPr>
          <a:xfrm>
            <a:off x="1141912" y="3868817"/>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9" name="Gerader Verbinder 28"/>
          <p:cNvCxnSpPr>
            <a:endCxn id="22" idx="1"/>
          </p:cNvCxnSpPr>
          <p:nvPr/>
        </p:nvCxnSpPr>
        <p:spPr>
          <a:xfrm flipV="1">
            <a:off x="1459742" y="3939689"/>
            <a:ext cx="196068" cy="98"/>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8" name="Gerader Verbinder 37"/>
          <p:cNvCxnSpPr>
            <a:stCxn id="22" idx="2"/>
            <a:endCxn id="21" idx="1"/>
          </p:cNvCxnSpPr>
          <p:nvPr/>
        </p:nvCxnSpPr>
        <p:spPr>
          <a:xfrm>
            <a:off x="2186164" y="4308856"/>
            <a:ext cx="944596" cy="488296"/>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9" name="Gerader Verbinder 38"/>
          <p:cNvCxnSpPr>
            <a:stCxn id="22" idx="0"/>
            <a:endCxn id="19" idx="1"/>
          </p:cNvCxnSpPr>
          <p:nvPr/>
        </p:nvCxnSpPr>
        <p:spPr>
          <a:xfrm flipV="1">
            <a:off x="2186164" y="2997050"/>
            <a:ext cx="945527" cy="517223"/>
          </a:xfrm>
          <a:prstGeom prst="line">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0" name="Rechteck 39"/>
          <p:cNvSpPr/>
          <p:nvPr/>
        </p:nvSpPr>
        <p:spPr>
          <a:xfrm>
            <a:off x="1500684" y="1484784"/>
            <a:ext cx="1598130" cy="646331"/>
          </a:xfrm>
          <a:prstGeom prst="rect">
            <a:avLst/>
          </a:prstGeom>
        </p:spPr>
        <p:txBody>
          <a:bodyPr wrap="none">
            <a:spAutoFit/>
          </a:bodyPr>
          <a:lstStyle/>
          <a:p>
            <a:r>
              <a:rPr lang="en-GB" b="1" dirty="0" smtClean="0"/>
              <a:t>unstructured</a:t>
            </a:r>
            <a:br>
              <a:rPr lang="en-GB" b="1" dirty="0" smtClean="0"/>
            </a:br>
            <a:r>
              <a:rPr lang="en-GB" b="1" dirty="0" smtClean="0"/>
              <a:t>representation</a:t>
            </a:r>
            <a:endParaRPr lang="en-GB" b="1" dirty="0"/>
          </a:p>
        </p:txBody>
      </p:sp>
      <p:sp>
        <p:nvSpPr>
          <p:cNvPr id="41" name="Rechteck 40"/>
          <p:cNvSpPr/>
          <p:nvPr/>
        </p:nvSpPr>
        <p:spPr>
          <a:xfrm>
            <a:off x="4270014" y="1484784"/>
            <a:ext cx="1598130" cy="646331"/>
          </a:xfrm>
          <a:prstGeom prst="rect">
            <a:avLst/>
          </a:prstGeom>
        </p:spPr>
        <p:txBody>
          <a:bodyPr wrap="none">
            <a:spAutoFit/>
          </a:bodyPr>
          <a:lstStyle/>
          <a:p>
            <a:r>
              <a:rPr lang="en-GB" b="1" dirty="0" smtClean="0"/>
              <a:t>structured</a:t>
            </a:r>
            <a:br>
              <a:rPr lang="en-GB" b="1" dirty="0" smtClean="0"/>
            </a:br>
            <a:r>
              <a:rPr lang="en-GB" b="1" dirty="0" smtClean="0"/>
              <a:t>representation</a:t>
            </a:r>
            <a:endParaRPr lang="en-GB" b="1" dirty="0"/>
          </a:p>
        </p:txBody>
      </p:sp>
    </p:spTree>
    <p:extLst>
      <p:ext uri="{BB962C8B-B14F-4D97-AF65-F5344CB8AC3E}">
        <p14:creationId xmlns:p14="http://schemas.microsoft.com/office/powerpoint/2010/main" val="3263903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332656"/>
            <a:ext cx="9144000" cy="553219"/>
          </a:xfrm>
        </p:spPr>
        <p:txBody>
          <a:bodyPr>
            <a:normAutofit fontScale="90000"/>
          </a:bodyPr>
          <a:lstStyle/>
          <a:p>
            <a:r>
              <a:rPr lang="en-GB" dirty="0" smtClean="0"/>
              <a:t>Focus of the talk</a:t>
            </a:r>
            <a:endParaRPr lang="en-GB" dirty="0"/>
          </a:p>
        </p:txBody>
      </p:sp>
      <p:sp>
        <p:nvSpPr>
          <p:cNvPr id="3" name="Platshållare för innehåll 2"/>
          <p:cNvSpPr>
            <a:spLocks noGrp="1"/>
          </p:cNvSpPr>
          <p:nvPr>
            <p:ph idx="1"/>
          </p:nvPr>
        </p:nvSpPr>
        <p:spPr>
          <a:xfrm>
            <a:off x="323528" y="1484784"/>
            <a:ext cx="8640960" cy="2839566"/>
          </a:xfrm>
        </p:spPr>
        <p:txBody>
          <a:bodyPr>
            <a:normAutofit fontScale="92500" lnSpcReduction="10000"/>
          </a:bodyPr>
          <a:lstStyle/>
          <a:p>
            <a:r>
              <a:rPr lang="en-GB" dirty="0" smtClean="0"/>
              <a:t>Structured </a:t>
            </a:r>
            <a:r>
              <a:rPr lang="en-GB" dirty="0"/>
              <a:t>extracts from unstructured clinical </a:t>
            </a:r>
            <a:r>
              <a:rPr lang="en-GB" dirty="0" smtClean="0"/>
              <a:t>data: </a:t>
            </a:r>
            <a:r>
              <a:rPr lang="en-GB" dirty="0" smtClean="0"/>
              <a:t>reliability </a:t>
            </a:r>
            <a:r>
              <a:rPr lang="en-GB" dirty="0" smtClean="0"/>
              <a:t>and </a:t>
            </a:r>
            <a:r>
              <a:rPr lang="en-GB" dirty="0" smtClean="0"/>
              <a:t>interoperability</a:t>
            </a:r>
            <a:endParaRPr lang="en-GB" dirty="0" smtClean="0"/>
          </a:p>
          <a:p>
            <a:r>
              <a:rPr lang="en-GB" dirty="0" smtClean="0"/>
              <a:t>Empirical study on inter-annotator agreement</a:t>
            </a:r>
          </a:p>
          <a:p>
            <a:r>
              <a:rPr lang="en-GB" dirty="0" smtClean="0"/>
              <a:t>Analysis </a:t>
            </a:r>
            <a:r>
              <a:rPr lang="en-GB" dirty="0" smtClean="0"/>
              <a:t>of examples </a:t>
            </a:r>
            <a:r>
              <a:rPr lang="en-GB" dirty="0" smtClean="0"/>
              <a:t>for </a:t>
            </a:r>
            <a:r>
              <a:rPr lang="en-GB" dirty="0" smtClean="0"/>
              <a:t>inter-annotator disagreement</a:t>
            </a:r>
            <a:endParaRPr lang="en-GB" dirty="0" smtClean="0"/>
          </a:p>
          <a:p>
            <a:r>
              <a:rPr lang="en-GB" dirty="0" smtClean="0"/>
              <a:t>Mechanisms to improve agreement</a:t>
            </a:r>
          </a:p>
          <a:p>
            <a:endParaRPr lang="en-GB" dirty="0"/>
          </a:p>
          <a:p>
            <a:endParaRPr lang="en-GB" dirty="0" smtClean="0"/>
          </a:p>
          <a:p>
            <a:endParaRPr lang="en-GB" dirty="0" smtClean="0"/>
          </a:p>
        </p:txBody>
      </p:sp>
      <p:sp>
        <p:nvSpPr>
          <p:cNvPr id="5" name="Flussdiagramm: Prozess 4"/>
          <p:cNvSpPr/>
          <p:nvPr/>
        </p:nvSpPr>
        <p:spPr>
          <a:xfrm>
            <a:off x="730544" y="4437112"/>
            <a:ext cx="7801896" cy="22009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ym typeface="Wingdings" panose="05000000000000000000" pitchFamily="2" charset="2"/>
            </a:endParaRPr>
          </a:p>
          <a:p>
            <a:pPr marL="268288" lvl="1" indent="-268288">
              <a:buFont typeface="Arial" panose="020B0604020202020204" pitchFamily="34" charset="0"/>
              <a:buChar char="•"/>
            </a:pPr>
            <a:r>
              <a:rPr lang="en-GB" sz="2800" dirty="0"/>
              <a:t>better data reliability </a:t>
            </a:r>
          </a:p>
          <a:p>
            <a:pPr marL="268288" lvl="1" indent="-268288">
              <a:buFont typeface="Arial" panose="020B0604020202020204" pitchFamily="34" charset="0"/>
              <a:buChar char="•"/>
            </a:pPr>
            <a:r>
              <a:rPr lang="en-GB" sz="2800" dirty="0"/>
              <a:t>better interoperability  </a:t>
            </a:r>
          </a:p>
          <a:p>
            <a:pPr marL="268288" lvl="1" indent="-268288">
              <a:buFont typeface="Arial" panose="020B0604020202020204" pitchFamily="34" charset="0"/>
              <a:buChar char="•"/>
            </a:pPr>
            <a:r>
              <a:rPr lang="en-GB" sz="2800" dirty="0"/>
              <a:t>better training data </a:t>
            </a:r>
          </a:p>
          <a:p>
            <a:pPr marL="268288" lvl="1" indent="-268288">
              <a:buFont typeface="Arial" panose="020B0604020202020204" pitchFamily="34" charset="0"/>
              <a:buChar char="•"/>
            </a:pPr>
            <a:r>
              <a:rPr lang="en-GB" sz="2800" dirty="0"/>
              <a:t>better gold standards</a:t>
            </a:r>
          </a:p>
          <a:p>
            <a:r>
              <a:rPr lang="en-GB" sz="2000" dirty="0" smtClean="0"/>
              <a:t> </a:t>
            </a:r>
          </a:p>
        </p:txBody>
      </p:sp>
    </p:spTree>
    <p:extLst>
      <p:ext uri="{BB962C8B-B14F-4D97-AF65-F5344CB8AC3E}">
        <p14:creationId xmlns:p14="http://schemas.microsoft.com/office/powerpoint/2010/main" val="2399233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en-GB" dirty="0" smtClean="0"/>
              <a:t>Annotating clinical narratives with SNOMED CT</a:t>
            </a:r>
            <a:endParaRPr lang="en-GB" dirty="0"/>
          </a:p>
        </p:txBody>
      </p:sp>
      <p:sp>
        <p:nvSpPr>
          <p:cNvPr id="5" name="Rechteck 4"/>
          <p:cNvSpPr/>
          <p:nvPr/>
        </p:nvSpPr>
        <p:spPr>
          <a:xfrm>
            <a:off x="0" y="1052736"/>
            <a:ext cx="9144000" cy="5805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49881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2114</Words>
  <Application>Microsoft Office PowerPoint</Application>
  <PresentationFormat>Bildschirmpräsentation (4:3)</PresentationFormat>
  <Paragraphs>505</Paragraphs>
  <Slides>41</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41</vt:i4>
      </vt:variant>
    </vt:vector>
  </HeadingPairs>
  <TitlesOfParts>
    <vt:vector size="48" baseType="lpstr">
      <vt:lpstr>Arial Unicode MS</vt:lpstr>
      <vt:lpstr>SimSun</vt:lpstr>
      <vt:lpstr>Arial</vt:lpstr>
      <vt:lpstr>Calibri</vt:lpstr>
      <vt:lpstr>Times New Roman</vt:lpstr>
      <vt:lpstr>Wingdings</vt:lpstr>
      <vt:lpstr>Larissa</vt:lpstr>
      <vt:lpstr> Keynote address:  Annotating clinical narratives with SNOMED CT:  The thorny way towards interoperability of  clinical routine data </vt:lpstr>
      <vt:lpstr>"Classical" AI workflow</vt:lpstr>
      <vt:lpstr>"Classical" AI workflow</vt:lpstr>
      <vt:lpstr>"Classical" AI workflow</vt:lpstr>
      <vt:lpstr>"Classical" AI workflow</vt:lpstr>
      <vt:lpstr>Data reliability  Data interoperability</vt:lpstr>
      <vt:lpstr>Data reliability  Data interoperability</vt:lpstr>
      <vt:lpstr>Focus of the talk</vt:lpstr>
      <vt:lpstr>Annotating clinical narratives with SNOMED CT</vt:lpstr>
      <vt:lpstr>PowerPoint-Präsentation</vt:lpstr>
      <vt:lpstr>Annotating clinical narratives with SNOMED CT</vt:lpstr>
      <vt:lpstr>Annotation: Sources of complexity</vt:lpstr>
      <vt:lpstr>Examples</vt:lpstr>
      <vt:lpstr>Coding / Annotation guidelines</vt:lpstr>
      <vt:lpstr>Annotation experiments in ASSESS-CT</vt:lpstr>
      <vt:lpstr>Annotation experiments in ASSESS-CT</vt:lpstr>
      <vt:lpstr>Annotation of clinical narratives</vt:lpstr>
      <vt:lpstr>Principal quantitative results (English)  </vt:lpstr>
      <vt:lpstr>Agreement map: text annotations (English)</vt:lpstr>
      <vt:lpstr>Systematic error analysis</vt:lpstr>
      <vt:lpstr>Reasons for disagreement</vt:lpstr>
      <vt:lpstr>Human issues</vt:lpstr>
      <vt:lpstr>Ontology issues (I)</vt:lpstr>
      <vt:lpstr>Ontology issues (I)</vt:lpstr>
      <vt:lpstr>Ontological issues (II)</vt:lpstr>
      <vt:lpstr>Ontological issues (II)</vt:lpstr>
      <vt:lpstr>Interface term (synonym) issues</vt:lpstr>
      <vt:lpstr>Interface term (synonym) issues</vt:lpstr>
      <vt:lpstr>Language issues</vt:lpstr>
      <vt:lpstr>Prevention and remediation of annotation disagreements</vt:lpstr>
      <vt:lpstr>Prevention: annotation processes</vt:lpstr>
      <vt:lpstr>Prevention: improve terminology structure </vt:lpstr>
      <vt:lpstr>Prevention: improve content maintenance</vt:lpstr>
      <vt:lpstr>Remediation of annotation disagreements</vt:lpstr>
      <vt:lpstr>Remediation of annotation disagreements</vt:lpstr>
      <vt:lpstr>Experiment</vt:lpstr>
      <vt:lpstr>Conclusion (I)</vt:lpstr>
      <vt:lpstr>Conclusion (II)</vt:lpstr>
      <vt:lpstr>Conclusion (III)</vt:lpstr>
      <vt:lpstr>Thanks for your attention</vt:lpstr>
      <vt:lpstr>PowerPoint-Präsentation</vt:lpstr>
    </vt:vector>
  </TitlesOfParts>
  <Company>Institut für Medizinische Biometrie und Statistik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Extração de Informação e Processamento de Linguagem Natural em Medicina</dc:title>
  <dc:creator>Stefan Schulz</dc:creator>
  <cp:lastModifiedBy>Stefan Schulz</cp:lastModifiedBy>
  <cp:revision>951</cp:revision>
  <dcterms:created xsi:type="dcterms:W3CDTF">2014-12-02T13:28:47Z</dcterms:created>
  <dcterms:modified xsi:type="dcterms:W3CDTF">2017-06-22T06:55:51Z</dcterms:modified>
</cp:coreProperties>
</file>