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05" r:id="rId2"/>
    <p:sldId id="918" r:id="rId3"/>
    <p:sldId id="914" r:id="rId4"/>
    <p:sldId id="917" r:id="rId5"/>
    <p:sldId id="925" r:id="rId6"/>
    <p:sldId id="913" r:id="rId7"/>
    <p:sldId id="920" r:id="rId8"/>
    <p:sldId id="892" r:id="rId9"/>
    <p:sldId id="922" r:id="rId10"/>
    <p:sldId id="923" r:id="rId11"/>
    <p:sldId id="924" r:id="rId12"/>
    <p:sldId id="92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6600"/>
    <a:srgbClr val="CCFFCC"/>
    <a:srgbClr val="FFFF99"/>
    <a:srgbClr val="FFFFFF"/>
    <a:srgbClr val="FF9900"/>
    <a:srgbClr val="0066FF"/>
    <a:srgbClr val="FF0000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79" autoAdjust="0"/>
  </p:normalViewPr>
  <p:slideViewPr>
    <p:cSldViewPr showGuides="1">
      <p:cViewPr varScale="1">
        <p:scale>
          <a:sx n="97" d="100"/>
          <a:sy n="97" d="100"/>
        </p:scale>
        <p:origin x="1902" y="102"/>
      </p:cViewPr>
      <p:guideLst>
        <p:guide pos="2880"/>
        <p:guide orient="horz"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59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FF98-B388-4DBD-B5C0-78EC082AEDBA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A09A-1B8A-44B0-BA9A-5FE5E833DE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4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08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5613"/>
            <a:ext cx="9144000" cy="936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747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52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9154"/>
            <a:ext cx="9144000" cy="913582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13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107504" y="1196752"/>
            <a:ext cx="8928992" cy="5616624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-Dok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-Dokument3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-Dok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107504" y="1033686"/>
            <a:ext cx="8928992" cy="2088232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13601" b="61199"/>
          <a:stretch/>
        </p:blipFill>
        <p:spPr>
          <a:xfrm>
            <a:off x="-1" y="-8386"/>
            <a:ext cx="9237603" cy="130941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23528" y="44719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Stefan </a:t>
            </a:r>
            <a:r>
              <a:rPr lang="en-GB" sz="2400" dirty="0" smtClean="0"/>
              <a:t>Schulz	</a:t>
            </a:r>
            <a:r>
              <a:rPr lang="en-GB" dirty="0" smtClean="0"/>
              <a:t>	</a:t>
            </a:r>
            <a:endParaRPr lang="en-GB" dirty="0"/>
          </a:p>
          <a:p>
            <a:r>
              <a:rPr lang="en-GB" sz="2400" dirty="0" smtClean="0"/>
              <a:t>Catalina Martínez-Costa </a:t>
            </a:r>
            <a:r>
              <a:rPr lang="en-GB" dirty="0" smtClean="0"/>
              <a:t>	</a:t>
            </a:r>
            <a:endParaRPr lang="en-GB" dirty="0"/>
          </a:p>
          <a:p>
            <a:r>
              <a:rPr lang="en-GB" sz="2400" dirty="0"/>
              <a:t>Jose Antonio Miñarro-Giménez </a:t>
            </a:r>
            <a:r>
              <a:rPr lang="en-GB" dirty="0" smtClean="0"/>
              <a:t>	 </a:t>
            </a:r>
            <a:endParaRPr lang="en-GB" dirty="0"/>
          </a:p>
          <a:p>
            <a:endParaRPr lang="en-GB" dirty="0"/>
          </a:p>
        </p:txBody>
      </p:sp>
      <p:sp>
        <p:nvSpPr>
          <p:cNvPr id="14" name="Rechteck 13"/>
          <p:cNvSpPr/>
          <p:nvPr/>
        </p:nvSpPr>
        <p:spPr>
          <a:xfrm>
            <a:off x="-1" y="1124744"/>
            <a:ext cx="9144001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hteck 16"/>
          <p:cNvSpPr/>
          <p:nvPr/>
        </p:nvSpPr>
        <p:spPr>
          <a:xfrm>
            <a:off x="-2432" y="1412776"/>
            <a:ext cx="9144000" cy="975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bgerundetes Rechteck 14"/>
          <p:cNvSpPr/>
          <p:nvPr/>
        </p:nvSpPr>
        <p:spPr>
          <a:xfrm>
            <a:off x="98323" y="2100176"/>
            <a:ext cx="8952807" cy="432048"/>
          </a:xfrm>
          <a:prstGeom prst="roundRect">
            <a:avLst>
              <a:gd name="adj" fmla="val 348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139192" y="2637016"/>
            <a:ext cx="6889192" cy="93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Lexical ambiguity in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SNOMED </a:t>
            </a:r>
            <a:r>
              <a:rPr lang="en-US" b="1" dirty="0">
                <a:solidFill>
                  <a:schemeClr val="tx1"/>
                </a:solidFill>
              </a:rPr>
              <a:t>CT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-3832" y="1340768"/>
            <a:ext cx="914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ODLS 2017 Ontologies &amp; Data in Life Sciences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878288" y="4568353"/>
            <a:ext cx="40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Institute for Medical Informatics, Statistics and </a:t>
            </a:r>
            <a:r>
              <a:rPr lang="en-GB" dirty="0" smtClean="0"/>
              <a:t>Documentation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Medical </a:t>
            </a:r>
            <a:r>
              <a:rPr lang="en-GB" dirty="0"/>
              <a:t>University of Graz, Austria</a:t>
            </a:r>
          </a:p>
        </p:txBody>
      </p:sp>
    </p:spTree>
    <p:extLst>
      <p:ext uri="{BB962C8B-B14F-4D97-AF65-F5344CB8AC3E}">
        <p14:creationId xmlns:p14="http://schemas.microsoft.com/office/powerpoint/2010/main" val="3689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8041457" y="3212976"/>
            <a:ext cx="851023" cy="301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6372200" y="3473722"/>
            <a:ext cx="851023" cy="301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6372200" y="2623269"/>
            <a:ext cx="851023" cy="5897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72008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107504" y="4653135"/>
            <a:ext cx="8928992" cy="1667217"/>
          </a:xfrm>
          <a:prstGeom prst="roundRect">
            <a:avLst>
              <a:gd name="adj" fmla="val 10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D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78078"/>
              </p:ext>
            </p:extLst>
          </p:nvPr>
        </p:nvGraphicFramePr>
        <p:xfrm>
          <a:off x="251520" y="2060848"/>
          <a:ext cx="858202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Dokument" r:id="rId4" imgW="4552764" imgH="1402870" progId="Word.Document.12">
                  <p:embed/>
                </p:oleObj>
              </mc:Choice>
              <mc:Fallback>
                <p:oleObj name="Dokument" r:id="rId4" imgW="4552764" imgH="1402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060848"/>
                        <a:ext cx="8582025" cy="259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/>
        </p:nvSpPr>
        <p:spPr>
          <a:xfrm>
            <a:off x="0" y="5527850"/>
            <a:ext cx="9144000" cy="1357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bgerundetes Rechteck 13"/>
          <p:cNvSpPr/>
          <p:nvPr/>
        </p:nvSpPr>
        <p:spPr>
          <a:xfrm>
            <a:off x="107504" y="4653135"/>
            <a:ext cx="8928992" cy="1667217"/>
          </a:xfrm>
          <a:prstGeom prst="roundRect">
            <a:avLst>
              <a:gd name="adj" fmla="val 10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hteck 14"/>
          <p:cNvSpPr/>
          <p:nvPr/>
        </p:nvSpPr>
        <p:spPr>
          <a:xfrm>
            <a:off x="179512" y="6536377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dirty="0" smtClean="0">
                <a:solidFill>
                  <a:schemeClr val="bg1"/>
                </a:solidFill>
              </a:rPr>
              <a:t>Arapinis </a:t>
            </a:r>
            <a:r>
              <a:rPr lang="sv-SE" sz="1200" dirty="0">
                <a:solidFill>
                  <a:schemeClr val="bg1"/>
                </a:solidFill>
              </a:rPr>
              <a:t>A,Vieu L (2015). A plea for complex categories in ontologies. Applied Ontology, 10(3-4), 285-296.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184576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Leading </a:t>
            </a:r>
            <a:r>
              <a:rPr lang="en-GB" sz="2400" b="1" dirty="0"/>
              <a:t>patterns of concept tuples connected by the same SNOMED CT (non-acronym) </a:t>
            </a:r>
            <a:r>
              <a:rPr lang="en-GB" sz="2400" b="1" dirty="0" smtClean="0"/>
              <a:t>term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1400" b="1" dirty="0" smtClean="0"/>
          </a:p>
          <a:p>
            <a:r>
              <a:rPr lang="en-GB" sz="2400" dirty="0" smtClean="0"/>
              <a:t>Strict implications, e.g.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1800" dirty="0" smtClean="0"/>
              <a:t>'</a:t>
            </a:r>
            <a:r>
              <a:rPr lang="en-GB" sz="1800" i="1" dirty="0" err="1" smtClean="0"/>
              <a:t>Folinic</a:t>
            </a:r>
            <a:r>
              <a:rPr lang="en-GB" sz="1800" i="1" dirty="0" smtClean="0"/>
              <a:t> </a:t>
            </a:r>
            <a:r>
              <a:rPr lang="en-GB" sz="1800" i="1" dirty="0"/>
              <a:t>acid (product</a:t>
            </a:r>
            <a:r>
              <a:rPr lang="en-GB" sz="1800" i="1" dirty="0" smtClean="0"/>
              <a:t>)</a:t>
            </a:r>
            <a:r>
              <a:rPr lang="en-GB" sz="1800" dirty="0" smtClean="0"/>
              <a:t>' subclassOf  '</a:t>
            </a:r>
            <a:r>
              <a:rPr lang="en-GB" sz="1800" b="1" dirty="0" smtClean="0"/>
              <a:t>Has </a:t>
            </a:r>
            <a:r>
              <a:rPr lang="en-GB" sz="1800" b="1" dirty="0"/>
              <a:t>active </a:t>
            </a:r>
            <a:r>
              <a:rPr lang="en-GB" sz="1800" b="1" dirty="0" smtClean="0"/>
              <a:t>ingredient' </a:t>
            </a:r>
            <a:r>
              <a:rPr lang="en-GB" sz="1800" dirty="0" smtClean="0"/>
              <a:t>some  '</a:t>
            </a:r>
            <a:r>
              <a:rPr lang="en-GB" sz="1800" i="1" dirty="0" err="1" smtClean="0"/>
              <a:t>Folinic</a:t>
            </a:r>
            <a:r>
              <a:rPr lang="en-GB" sz="1800" i="1" dirty="0" smtClean="0"/>
              <a:t> </a:t>
            </a:r>
            <a:r>
              <a:rPr lang="en-GB" sz="1800" i="1" dirty="0"/>
              <a:t>acid (substance</a:t>
            </a:r>
            <a:r>
              <a:rPr lang="en-GB" sz="1800" i="1" dirty="0" smtClean="0"/>
              <a:t>)</a:t>
            </a:r>
            <a:r>
              <a:rPr lang="en-GB" sz="1800" dirty="0" smtClean="0"/>
              <a:t>'</a:t>
            </a:r>
            <a:endParaRPr lang="en-GB" sz="2400" dirty="0" smtClean="0"/>
          </a:p>
          <a:p>
            <a:r>
              <a:rPr lang="en-GB" sz="2400" dirty="0" smtClean="0"/>
              <a:t>"Dot types" (logical polysemy)</a:t>
            </a:r>
            <a:br>
              <a:rPr lang="en-GB" sz="2400" dirty="0" smtClean="0"/>
            </a:b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'</a:t>
            </a:r>
            <a:r>
              <a:rPr lang="en-GB" sz="1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Solar keratosis (disorder)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'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subclassOf  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'</a:t>
            </a:r>
            <a:r>
              <a:rPr lang="en-GB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Associated morphology' </a:t>
            </a:r>
            <a:br>
              <a:rPr lang="en-GB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GB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some  '</a:t>
            </a:r>
            <a:r>
              <a:rPr lang="en-GB" sz="1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Solar keratosis </a:t>
            </a:r>
            <a:r>
              <a:rPr lang="en-GB" sz="18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(morphologic abnormality)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'</a:t>
            </a:r>
            <a:endParaRPr lang="de-DE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87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2310256" y="4717869"/>
            <a:ext cx="504056" cy="301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72008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Leading patterns of concept tuples linked by the same acronym extracted from SNOMED CT </a:t>
            </a:r>
            <a:r>
              <a:rPr lang="en-GB" sz="2400" b="1" dirty="0" smtClean="0"/>
              <a:t>terms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Distribution of patterns much more </a:t>
            </a:r>
            <a:r>
              <a:rPr lang="en-GB" sz="2400" b="1" dirty="0" err="1" smtClean="0"/>
              <a:t>evely</a:t>
            </a:r>
            <a:endParaRPr lang="en-GB" sz="2400" b="1" dirty="0" smtClean="0"/>
          </a:p>
          <a:p>
            <a:r>
              <a:rPr lang="en-GB" sz="2400" b="1" dirty="0" smtClean="0"/>
              <a:t>Acronym naming pattern not specific:</a:t>
            </a:r>
            <a:br>
              <a:rPr lang="en-GB" sz="2400" b="1" dirty="0" smtClean="0"/>
            </a:br>
            <a:r>
              <a:rPr lang="en-GB" sz="2000" b="1" i="1" dirty="0" smtClean="0"/>
              <a:t>e.g., </a:t>
            </a:r>
            <a:r>
              <a:rPr lang="en-GB" sz="2000" i="1" dirty="0" smtClean="0"/>
              <a:t>O/E – eye, </a:t>
            </a:r>
            <a:r>
              <a:rPr lang="en-GB" sz="2000" i="1" dirty="0"/>
              <a:t>O/E </a:t>
            </a:r>
            <a:r>
              <a:rPr lang="en-GB" sz="2000" i="1" dirty="0" smtClean="0"/>
              <a:t>– nose, </a:t>
            </a:r>
            <a:r>
              <a:rPr lang="en-GB" sz="2000" i="1" dirty="0"/>
              <a:t>O/E </a:t>
            </a:r>
            <a:r>
              <a:rPr lang="en-GB" sz="2000" i="1" dirty="0" smtClean="0"/>
              <a:t>– mouth, </a:t>
            </a:r>
            <a:r>
              <a:rPr lang="en-GB" sz="2000" i="1" dirty="0"/>
              <a:t>O/E </a:t>
            </a:r>
            <a:r>
              <a:rPr lang="en-GB" sz="2000" i="1" dirty="0" smtClean="0"/>
              <a:t>– heart etc.</a:t>
            </a:r>
            <a:endParaRPr lang="de-DE" sz="2400" i="1" dirty="0"/>
          </a:p>
          <a:p>
            <a:endParaRPr lang="en-GB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9347"/>
              </p:ext>
            </p:extLst>
          </p:nvPr>
        </p:nvGraphicFramePr>
        <p:xfrm>
          <a:off x="251520" y="2722563"/>
          <a:ext cx="86248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Dokument" r:id="rId4" imgW="4633370" imgH="1465508" progId="Word.Document.12">
                  <p:embed/>
                </p:oleObj>
              </mc:Choice>
              <mc:Fallback>
                <p:oleObj name="Dokument" r:id="rId4" imgW="4633370" imgH="1465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722563"/>
                        <a:ext cx="8624887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0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Degree of Lexical ambiguity in SNOMED CT moderate</a:t>
            </a:r>
          </a:p>
          <a:p>
            <a:r>
              <a:rPr lang="en-GB" dirty="0" smtClean="0"/>
              <a:t>Ontological aspect:</a:t>
            </a:r>
          </a:p>
          <a:p>
            <a:pPr lvl="1"/>
            <a:r>
              <a:rPr lang="en-GB" dirty="0" smtClean="0"/>
              <a:t>ontologically dependent concepts, partly interpretable as complex categories (dot types)</a:t>
            </a:r>
          </a:p>
          <a:p>
            <a:r>
              <a:rPr lang="en-GB" dirty="0" smtClean="0"/>
              <a:t>Lexical aspect:</a:t>
            </a:r>
          </a:p>
          <a:p>
            <a:pPr lvl="1"/>
            <a:r>
              <a:rPr lang="en-GB" dirty="0" smtClean="0"/>
              <a:t>Amount of ambiguous acronyms lower than expected  </a:t>
            </a:r>
            <a:r>
              <a:rPr lang="en-GB" dirty="0" smtClean="0">
                <a:sym typeface="Wingdings" panose="05000000000000000000" pitchFamily="2" charset="2"/>
              </a:rPr>
              <a:t> risk of wrong mappings</a:t>
            </a:r>
            <a:endParaRPr lang="en-GB" dirty="0" smtClean="0"/>
          </a:p>
          <a:p>
            <a:r>
              <a:rPr lang="en-GB" dirty="0" smtClean="0"/>
              <a:t>Naming aspect</a:t>
            </a:r>
            <a:r>
              <a:rPr lang="en-GB" dirty="0"/>
              <a:t>:</a:t>
            </a:r>
            <a:endParaRPr lang="en-GB" dirty="0" smtClean="0"/>
          </a:p>
          <a:p>
            <a:pPr lvl="1"/>
            <a:r>
              <a:rPr lang="en-GB" dirty="0" smtClean="0"/>
              <a:t>Acronym – expansion patterns not specific: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 wrong expansions</a:t>
            </a:r>
          </a:p>
          <a:p>
            <a:r>
              <a:rPr lang="en-GB" b="1" dirty="0" smtClean="0">
                <a:sym typeface="Wingdings" panose="05000000000000000000" pitchFamily="2" charset="2"/>
              </a:rPr>
              <a:t>Should interface terms (synonyms) be managed by the ontology curators?</a:t>
            </a:r>
            <a:endParaRPr lang="en-GB" b="1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0" y="139154"/>
            <a:ext cx="9144000" cy="9135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72008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Background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5527850"/>
            <a:ext cx="9144000" cy="1357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107504" y="4797152"/>
            <a:ext cx="8928992" cy="1440160"/>
          </a:xfrm>
          <a:prstGeom prst="roundRect">
            <a:avLst>
              <a:gd name="adj" fmla="val 10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179512" y="6392361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SNOMED </a:t>
            </a:r>
            <a:r>
              <a:rPr lang="sv-SE" sz="1600" dirty="0">
                <a:solidFill>
                  <a:schemeClr val="bg1"/>
                </a:solidFill>
              </a:rPr>
              <a:t>International </a:t>
            </a:r>
            <a:r>
              <a:rPr lang="sv-SE" sz="1600" dirty="0" smtClean="0">
                <a:solidFill>
                  <a:schemeClr val="bg1"/>
                </a:solidFill>
              </a:rPr>
              <a:t>(aka IHTSDO). SNOMED CT http</a:t>
            </a:r>
            <a:r>
              <a:rPr lang="sv-SE" sz="1600" dirty="0">
                <a:solidFill>
                  <a:schemeClr val="bg1"/>
                </a:solidFill>
              </a:rPr>
              <a:t>://www.snomed.org/snomed-ct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968552"/>
          </a:xfrm>
        </p:spPr>
        <p:txBody>
          <a:bodyPr>
            <a:normAutofit/>
          </a:bodyPr>
          <a:lstStyle/>
          <a:p>
            <a:r>
              <a:rPr lang="en-GB" dirty="0"/>
              <a:t>SNOMED CT: largest clinical terminology / ontology (English: 300 k concepts, 750k terms)</a:t>
            </a:r>
          </a:p>
          <a:p>
            <a:r>
              <a:rPr lang="en-GB" dirty="0"/>
              <a:t>Two aspects:</a:t>
            </a:r>
          </a:p>
          <a:p>
            <a:pPr lvl="1"/>
            <a:r>
              <a:rPr lang="en-GB" dirty="0"/>
              <a:t>SNOMED CT as a domain ontology: Labels (FSNs), tentatively self-explaining; formal descriptions and definitions (EL++), still few free text elucidations</a:t>
            </a:r>
          </a:p>
          <a:p>
            <a:pPr lvl="1"/>
            <a:r>
              <a:rPr lang="en-GB" dirty="0"/>
              <a:t>SNOMED CT as a domain terminology: at least for English, enrichment with quasi-synonyms ("interface terms")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5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 labels vs. Interface terms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Labels 	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Self-explaining</a:t>
            </a:r>
          </a:p>
          <a:p>
            <a:r>
              <a:rPr lang="en-GB" dirty="0" smtClean="0"/>
              <a:t>Univocal</a:t>
            </a:r>
          </a:p>
          <a:p>
            <a:r>
              <a:rPr lang="en-GB" dirty="0" smtClean="0"/>
              <a:t>Long</a:t>
            </a:r>
          </a:p>
          <a:p>
            <a:r>
              <a:rPr lang="en-GB" dirty="0" smtClean="0"/>
              <a:t>Unabridged</a:t>
            </a:r>
          </a:p>
          <a:p>
            <a:r>
              <a:rPr lang="en-GB" dirty="0" smtClean="0"/>
              <a:t>Unpopular</a:t>
            </a:r>
          </a:p>
          <a:p>
            <a:r>
              <a:rPr lang="en-GB" dirty="0" smtClean="0"/>
              <a:t>Should be understandable independent of </a:t>
            </a:r>
            <a:r>
              <a:rPr lang="en-GB" dirty="0" err="1" smtClean="0"/>
              <a:t>contex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Interface terms</a:t>
            </a:r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Not self-explaining</a:t>
            </a:r>
          </a:p>
          <a:p>
            <a:r>
              <a:rPr lang="en-GB" dirty="0" smtClean="0"/>
              <a:t>Ambiguous</a:t>
            </a:r>
          </a:p>
          <a:p>
            <a:r>
              <a:rPr lang="en-GB" dirty="0" smtClean="0"/>
              <a:t>Short </a:t>
            </a:r>
          </a:p>
          <a:p>
            <a:r>
              <a:rPr lang="en-GB" dirty="0" smtClean="0"/>
              <a:t>Abridged (Acronyms)</a:t>
            </a:r>
          </a:p>
          <a:p>
            <a:r>
              <a:rPr lang="en-GB" dirty="0" smtClean="0"/>
              <a:t>Popular</a:t>
            </a:r>
          </a:p>
          <a:p>
            <a:r>
              <a:rPr lang="en-GB" dirty="0" smtClean="0"/>
              <a:t>Depend on user groups, by specialty, institution, dialect</a:t>
            </a:r>
          </a:p>
        </p:txBody>
      </p:sp>
      <p:sp>
        <p:nvSpPr>
          <p:cNvPr id="8" name="Rechteck 7"/>
          <p:cNvSpPr/>
          <p:nvPr/>
        </p:nvSpPr>
        <p:spPr>
          <a:xfrm>
            <a:off x="457200" y="5457998"/>
            <a:ext cx="39707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i="1" dirty="0"/>
              <a:t>"Primary malignant neoplasm of lung"</a:t>
            </a:r>
          </a:p>
          <a:p>
            <a:r>
              <a:rPr lang="en-GB" i="1" dirty="0"/>
              <a:t>"</a:t>
            </a:r>
            <a:r>
              <a:rPr lang="en-GB" i="1" dirty="0" err="1"/>
              <a:t>Leishmania</a:t>
            </a:r>
            <a:r>
              <a:rPr lang="en-GB" i="1" dirty="0"/>
              <a:t> </a:t>
            </a:r>
            <a:r>
              <a:rPr lang="en-GB" i="1" dirty="0" err="1"/>
              <a:t>tropica</a:t>
            </a:r>
            <a:r>
              <a:rPr lang="en-GB" i="1" dirty="0" smtClean="0"/>
              <a:t>"</a:t>
            </a:r>
          </a:p>
          <a:p>
            <a:r>
              <a:rPr lang="en-GB" i="1" dirty="0" smtClean="0"/>
              <a:t>"Electrocardiogram"</a:t>
            </a:r>
          </a:p>
          <a:p>
            <a:r>
              <a:rPr lang="en-GB" i="1" dirty="0" smtClean="0"/>
              <a:t>"Diagnosis"</a:t>
            </a:r>
            <a:endParaRPr lang="en-GB" i="1" dirty="0"/>
          </a:p>
        </p:txBody>
      </p:sp>
      <p:sp>
        <p:nvSpPr>
          <p:cNvPr id="9" name="Rechteck 8"/>
          <p:cNvSpPr/>
          <p:nvPr/>
        </p:nvSpPr>
        <p:spPr>
          <a:xfrm>
            <a:off x="5020365" y="5457998"/>
            <a:ext cx="322404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i="1" dirty="0" smtClean="0"/>
              <a:t>"Ca Lung "</a:t>
            </a:r>
            <a:endParaRPr lang="en-GB" i="1" dirty="0"/>
          </a:p>
          <a:p>
            <a:r>
              <a:rPr lang="en-GB" i="1" dirty="0" smtClean="0"/>
              <a:t>"LT"</a:t>
            </a:r>
          </a:p>
          <a:p>
            <a:r>
              <a:rPr lang="en-GB" i="1" dirty="0" smtClean="0"/>
              <a:t>"ECG"</a:t>
            </a:r>
          </a:p>
          <a:p>
            <a:r>
              <a:rPr lang="en-GB" i="1" dirty="0" smtClean="0"/>
              <a:t>"</a:t>
            </a:r>
            <a:r>
              <a:rPr lang="en-GB" i="1" dirty="0" err="1" smtClean="0"/>
              <a:t>Dx</a:t>
            </a:r>
            <a:r>
              <a:rPr lang="en-GB" i="1" dirty="0" smtClean="0"/>
              <a:t>"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449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Popularity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Pubmed</a:t>
            </a:r>
            <a:r>
              <a:rPr lang="de-DE" dirty="0" smtClean="0"/>
              <a:t> </a:t>
            </a:r>
            <a:r>
              <a:rPr lang="de-DE" dirty="0" err="1" smtClean="0"/>
              <a:t>titles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abstracts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15811"/>
              </p:ext>
            </p:extLst>
          </p:nvPr>
        </p:nvGraphicFramePr>
        <p:xfrm>
          <a:off x="251519" y="1346618"/>
          <a:ext cx="8712970" cy="4762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7"/>
                <a:gridCol w="1080120"/>
                <a:gridCol w="288032"/>
                <a:gridCol w="3193062"/>
                <a:gridCol w="1127419"/>
              </a:tblGrid>
              <a:tr h="648072">
                <a:tc>
                  <a:txBody>
                    <a:bodyPr/>
                    <a:lstStyle/>
                    <a:p>
                      <a:r>
                        <a:rPr lang="de-DE" sz="2000" b="1" noProof="0" dirty="0" smtClean="0"/>
                        <a:t>FSN (SNOMED CT)</a:t>
                      </a:r>
                      <a:endParaRPr lang="de-DE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1" noProof="0" dirty="0" smtClean="0"/>
                        <a:t>Count</a:t>
                      </a:r>
                      <a:endParaRPr lang="de-DE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SNOMED CT </a:t>
                      </a:r>
                      <a:r>
                        <a:rPr lang="de-DE" sz="2000" b="1" noProof="0" dirty="0" err="1" smtClean="0"/>
                        <a:t>synonyms</a:t>
                      </a:r>
                      <a:endParaRPr lang="de-DE" sz="2000" b="1" noProof="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1" noProof="0" dirty="0" smtClean="0"/>
                        <a:t>Count</a:t>
                      </a:r>
                      <a:endParaRPr lang="de-DE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16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Primary malignant neoplasm of lung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0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Lung cancer</a:t>
                      </a:r>
                    </a:p>
                    <a:p>
                      <a:r>
                        <a:rPr lang="en-GB" b="0" dirty="0" smtClean="0"/>
                        <a:t>Bronchial carcinoma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120682</a:t>
                      </a:r>
                      <a:b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r>
                        <a:rPr lang="de-DE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Cerebrovascular</a:t>
                      </a: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accident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Stroke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191559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dissection of cervical lymph nodes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Neck dissection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7512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Electrocardiographic</a:t>
                      </a: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1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Electrocardiogram</a:t>
                      </a:r>
                    </a:p>
                    <a:p>
                      <a:r>
                        <a:rPr lang="en-GB" b="0" dirty="0" smtClean="0"/>
                        <a:t>ECG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33670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55120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r>
                        <a:rPr lang="en-GB" b="0" dirty="0" smtClean="0"/>
                        <a:t>Backache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Back pain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Capillary blood specimens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32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Capillary blood samples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/>
                        <a:t>574</a:t>
                      </a:r>
                      <a:endParaRPr lang="en-GB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9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"Term" and "concept" are two fundamentally different things:</a:t>
            </a:r>
          </a:p>
          <a:p>
            <a:pPr lvl="1"/>
            <a:r>
              <a:rPr lang="en-GB" dirty="0" smtClean="0"/>
              <a:t>Concepts/classes/types/categories: units of language-independent meaning</a:t>
            </a:r>
          </a:p>
          <a:p>
            <a:pPr lvl="1"/>
            <a:r>
              <a:rPr lang="en-GB" dirty="0" smtClean="0"/>
              <a:t>(Natural language) Terms: units of language, connected to concepts</a:t>
            </a:r>
            <a:endParaRPr lang="en-GB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332656"/>
            <a:ext cx="9144000" cy="5532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Lexical ambiguity in a nutshell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1115616" y="4293096"/>
            <a:ext cx="2160240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6156176" y="4293096"/>
            <a:ext cx="2160240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3389662" y="4809926"/>
            <a:ext cx="2403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"financial institution"</a:t>
            </a:r>
          </a:p>
          <a:p>
            <a:pPr algn="ctr"/>
            <a:r>
              <a:rPr lang="en-GB" sz="2000" dirty="0" smtClean="0"/>
              <a:t>"bank"</a:t>
            </a:r>
          </a:p>
          <a:p>
            <a:pPr algn="ctr"/>
            <a:r>
              <a:rPr lang="en-GB" sz="2000" smtClean="0"/>
              <a:t>"</a:t>
            </a:r>
            <a:r>
              <a:rPr lang="en-GB" sz="2000" dirty="0" smtClean="0"/>
              <a:t>riverside"</a:t>
            </a:r>
            <a:endParaRPr lang="en-GB" sz="2000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677831" y="5012985"/>
            <a:ext cx="543545" cy="19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004048" y="5288052"/>
            <a:ext cx="1116124" cy="575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299703" y="5552218"/>
            <a:ext cx="768241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3299703" y="5288052"/>
            <a:ext cx="768241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Bildergebnis für b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7" y="4725144"/>
            <a:ext cx="1296145" cy="10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ildergebnis für fluss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" b="14757"/>
          <a:stretch/>
        </p:blipFill>
        <p:spPr bwMode="auto">
          <a:xfrm>
            <a:off x="1497675" y="4885293"/>
            <a:ext cx="1440160" cy="10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619672" y="5906768"/>
            <a:ext cx="11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Concept 1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6823758" y="5906768"/>
            <a:ext cx="11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Concept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1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Why should ontologies care about ambiguity aspects at all when studying ontology?</a:t>
            </a:r>
          </a:p>
          <a:p>
            <a:pPr lvl="1"/>
            <a:r>
              <a:rPr lang="en-GB" dirty="0" smtClean="0"/>
              <a:t>User acceptance of ontology-based systems</a:t>
            </a:r>
          </a:p>
          <a:p>
            <a:pPr lvl="1"/>
            <a:r>
              <a:rPr lang="en-GB" dirty="0" smtClean="0"/>
              <a:t>Quality of structured data entry</a:t>
            </a:r>
          </a:p>
          <a:p>
            <a:pPr lvl="1"/>
            <a:r>
              <a:rPr lang="en-GB" dirty="0" smtClean="0"/>
              <a:t>Use of ontology in NLP scenarios</a:t>
            </a:r>
          </a:p>
          <a:p>
            <a:r>
              <a:rPr lang="en-GB" dirty="0" smtClean="0"/>
              <a:t>How is lexical ambiguity related to the ontology issues proper?</a:t>
            </a:r>
          </a:p>
          <a:p>
            <a:pPr lvl="1"/>
            <a:r>
              <a:rPr lang="en-GB" dirty="0" smtClean="0"/>
              <a:t>Completeness and quality of ontology content</a:t>
            </a:r>
          </a:p>
          <a:p>
            <a:pPr lvl="1"/>
            <a:r>
              <a:rPr lang="en-GB" dirty="0" smtClean="0"/>
              <a:t>Complex categories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0" y="332656"/>
            <a:ext cx="9144000" cy="5532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Main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6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72008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Understanding better SNOMED CT naming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07504" y="4797152"/>
            <a:ext cx="8928992" cy="1440160"/>
          </a:xfrm>
          <a:prstGeom prst="roundRect">
            <a:avLst>
              <a:gd name="adj" fmla="val 10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Autofit/>
          </a:bodyPr>
          <a:lstStyle/>
          <a:p>
            <a:r>
              <a:rPr lang="en-GB" sz="2800" dirty="0" smtClean="0"/>
              <a:t>Fully specified names</a:t>
            </a:r>
          </a:p>
          <a:p>
            <a:pPr lvl="1"/>
            <a:r>
              <a:rPr lang="en-GB" sz="2400" dirty="0" smtClean="0"/>
              <a:t>Unique – 1 : 1 relation with codes</a:t>
            </a:r>
          </a:p>
          <a:p>
            <a:pPr lvl="1"/>
            <a:r>
              <a:rPr lang="en-GB" sz="2400" dirty="0" smtClean="0"/>
              <a:t>Carry a "hierarchy tag"</a:t>
            </a:r>
          </a:p>
          <a:p>
            <a:pPr lvl="1"/>
            <a:r>
              <a:rPr lang="en-GB" sz="2400" dirty="0" smtClean="0"/>
              <a:t>Without hierarchy tag (e.g. for term matching in texts), ambiguity may arise: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i="1" dirty="0" smtClean="0"/>
              <a:t>Lymphoma (disorder) vs. Lymphoma (morphology)</a:t>
            </a:r>
          </a:p>
          <a:p>
            <a:r>
              <a:rPr lang="en-GB" sz="2800" dirty="0" smtClean="0"/>
              <a:t>Synonyms</a:t>
            </a:r>
          </a:p>
          <a:p>
            <a:pPr lvl="1"/>
            <a:r>
              <a:rPr lang="en-GB" sz="2400" dirty="0" smtClean="0"/>
              <a:t>May be ambiguous</a:t>
            </a:r>
            <a:endParaRPr lang="en-GB" sz="2400" dirty="0"/>
          </a:p>
          <a:p>
            <a:r>
              <a:rPr lang="en-GB" sz="2800" dirty="0" smtClean="0"/>
              <a:t>Short forms</a:t>
            </a:r>
          </a:p>
          <a:p>
            <a:pPr lvl="1"/>
            <a:r>
              <a:rPr lang="en-GB" sz="2400" dirty="0" smtClean="0"/>
              <a:t>Entries not ambiguous because accompanied by </a:t>
            </a:r>
            <a:br>
              <a:rPr lang="en-GB" sz="2400" dirty="0" smtClean="0"/>
            </a:br>
            <a:r>
              <a:rPr lang="en-GB" sz="2400" dirty="0" smtClean="0"/>
              <a:t>expanded form, e.g.</a:t>
            </a:r>
            <a:br>
              <a:rPr lang="en-GB" sz="2400" dirty="0" smtClean="0"/>
            </a:br>
            <a:r>
              <a:rPr lang="en-GB" sz="2400" i="1" dirty="0"/>
              <a:t>PIN - Prostatic intraepithelial </a:t>
            </a:r>
            <a:r>
              <a:rPr lang="en-GB" sz="2400" i="1" dirty="0" smtClean="0"/>
              <a:t>neoplasia</a:t>
            </a:r>
            <a:br>
              <a:rPr lang="en-GB" sz="2400" i="1" dirty="0" smtClean="0"/>
            </a:br>
            <a:r>
              <a:rPr lang="en-GB" sz="2400" i="1" dirty="0"/>
              <a:t>Pressure-induced nystagmus</a:t>
            </a:r>
            <a:endParaRPr lang="en-GB" sz="2400" i="1" dirty="0" smtClean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00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72008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Scrutiny of ambiguous terms in SNOMED </a:t>
            </a:r>
            <a:r>
              <a:rPr lang="en-GB" dirty="0" smtClean="0"/>
              <a:t>CT</a:t>
            </a:r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107504" y="4797152"/>
            <a:ext cx="8928992" cy="1440160"/>
          </a:xfrm>
          <a:prstGeom prst="roundRect">
            <a:avLst>
              <a:gd name="adj" fmla="val 10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Autofit/>
          </a:bodyPr>
          <a:lstStyle/>
          <a:p>
            <a:r>
              <a:rPr lang="en-GB" sz="2800" dirty="0" smtClean="0"/>
              <a:t>SNOMED CT January </a:t>
            </a:r>
            <a:r>
              <a:rPr lang="en-GB" sz="2800" dirty="0"/>
              <a:t>2017 </a:t>
            </a:r>
            <a:r>
              <a:rPr lang="en-GB" sz="2800" dirty="0" smtClean="0"/>
              <a:t>release: Extract ambiguous entries </a:t>
            </a:r>
          </a:p>
          <a:p>
            <a:pPr lvl="1"/>
            <a:r>
              <a:rPr lang="en-GB" sz="2400" dirty="0" smtClean="0"/>
              <a:t>Full terms (without hierarchy tags) </a:t>
            </a:r>
            <a:r>
              <a:rPr lang="en-GB" sz="2400" dirty="0" smtClean="0">
                <a:sym typeface="Wingdings" panose="05000000000000000000" pitchFamily="2" charset="2"/>
              </a:rPr>
              <a:t>D</a:t>
            </a:r>
            <a:r>
              <a:rPr lang="en-GB" sz="2400" baseline="-25000" dirty="0" smtClean="0">
                <a:sym typeface="Wingdings" panose="05000000000000000000" pitchFamily="2" charset="2"/>
              </a:rPr>
              <a:t>1</a:t>
            </a:r>
            <a:endParaRPr lang="en-GB" sz="2400" dirty="0" smtClean="0"/>
          </a:p>
          <a:p>
            <a:pPr lvl="1"/>
            <a:r>
              <a:rPr lang="en-GB" sz="2400" dirty="0" smtClean="0"/>
              <a:t>Acronyms (without abbreviations) </a:t>
            </a:r>
            <a:r>
              <a:rPr lang="en-GB" sz="2400" dirty="0" smtClean="0">
                <a:sym typeface="Wingdings" panose="05000000000000000000" pitchFamily="2" charset="2"/>
              </a:rPr>
              <a:t> D</a:t>
            </a:r>
            <a:r>
              <a:rPr lang="en-GB" sz="2400" baseline="-25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en-GB" sz="2800" dirty="0" smtClean="0"/>
              <a:t>Analysis:</a:t>
            </a:r>
          </a:p>
          <a:p>
            <a:pPr lvl="1"/>
            <a:r>
              <a:rPr lang="en-GB" sz="2400" dirty="0" smtClean="0">
                <a:sym typeface="Wingdings" panose="05000000000000000000" pitchFamily="2" charset="2"/>
              </a:rPr>
              <a:t>Count ambiguities and their cardinality</a:t>
            </a:r>
          </a:p>
          <a:p>
            <a:pPr lvl="1"/>
            <a:r>
              <a:rPr lang="en-GB" sz="2400" dirty="0" smtClean="0">
                <a:sym typeface="Wingdings" panose="05000000000000000000" pitchFamily="2" charset="2"/>
              </a:rPr>
              <a:t>SNOMED CT hierarchies to which ambiguous terms belong</a:t>
            </a:r>
          </a:p>
          <a:p>
            <a:pPr lvl="1"/>
            <a:r>
              <a:rPr lang="en-GB" sz="2400" dirty="0" smtClean="0">
                <a:sym typeface="Wingdings" panose="05000000000000000000" pitchFamily="2" charset="2"/>
              </a:rPr>
              <a:t>Ambiguous </a:t>
            </a:r>
            <a:r>
              <a:rPr lang="en-GB" sz="2400" dirty="0">
                <a:sym typeface="Wingdings" panose="05000000000000000000" pitchFamily="2" charset="2"/>
              </a:rPr>
              <a:t>terms that are related via </a:t>
            </a:r>
            <a:r>
              <a:rPr lang="en-GB" sz="2400" dirty="0" smtClean="0">
                <a:sym typeface="Wingdings" panose="05000000000000000000" pitchFamily="2" charset="2"/>
              </a:rPr>
              <a:t>non-taxonomic links (e.g. </a:t>
            </a:r>
            <a:r>
              <a:rPr lang="en-GB" sz="2400" b="1" dirty="0"/>
              <a:t>Associated morphology</a:t>
            </a:r>
            <a:r>
              <a:rPr lang="en-GB" sz="2400" dirty="0"/>
              <a:t> or </a:t>
            </a:r>
            <a:r>
              <a:rPr lang="en-GB" sz="2400" b="1" dirty="0"/>
              <a:t>Has active </a:t>
            </a:r>
            <a:r>
              <a:rPr lang="en-GB" sz="2400" b="1" dirty="0" smtClean="0"/>
              <a:t>Ingredient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Ambiguous terms that are related via taxonomic links (</a:t>
            </a:r>
            <a:r>
              <a:rPr lang="en-GB" sz="2400" b="1" dirty="0">
                <a:sym typeface="Wingdings" panose="05000000000000000000" pitchFamily="2" charset="2"/>
              </a:rPr>
              <a:t>is-a</a:t>
            </a:r>
            <a:r>
              <a:rPr lang="en-GB" sz="2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GB" sz="2800" dirty="0">
                <a:sym typeface="Wingdings" panose="05000000000000000000" pitchFamily="2" charset="2"/>
              </a:rPr>
              <a:t>Purpose: </a:t>
            </a:r>
            <a:r>
              <a:rPr lang="en-GB" sz="2800" dirty="0" smtClean="0">
                <a:sym typeface="Wingdings" panose="05000000000000000000" pitchFamily="2" charset="2"/>
              </a:rPr>
              <a:t>Detect regularities, spot errors, derive recommendations to SNOMED Intl.</a:t>
            </a:r>
            <a:endParaRPr lang="en-GB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925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378592" y="3903386"/>
            <a:ext cx="504056" cy="301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72008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107504" y="4797152"/>
            <a:ext cx="8928992" cy="1440160"/>
          </a:xfrm>
          <a:prstGeom prst="roundRect">
            <a:avLst>
              <a:gd name="adj" fmla="val 10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56777"/>
              </p:ext>
            </p:extLst>
          </p:nvPr>
        </p:nvGraphicFramePr>
        <p:xfrm>
          <a:off x="243815" y="3054349"/>
          <a:ext cx="8720673" cy="143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kument" r:id="rId4" imgW="4589828" imgH="754173" progId="Word.Document.12">
                  <p:embed/>
                </p:oleObj>
              </mc:Choice>
              <mc:Fallback>
                <p:oleObj name="Dokument" r:id="rId4" imgW="4589828" imgH="754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15" y="3054349"/>
                        <a:ext cx="8720673" cy="1432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Frequency and Distribution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Frequency and distribution of ambiguous readings of SNOMED CT terms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48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599</Words>
  <Application>Microsoft Office PowerPoint</Application>
  <PresentationFormat>Bildschirmpräsentation (4:3)</PresentationFormat>
  <Paragraphs>142</Paragraphs>
  <Slides>12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Larissa</vt:lpstr>
      <vt:lpstr>Dokument</vt:lpstr>
      <vt:lpstr>Lexical ambiguity in  SNOMED CT</vt:lpstr>
      <vt:lpstr>PowerPoint-Präsentation</vt:lpstr>
      <vt:lpstr>Ontology labels vs. Interface terms</vt:lpstr>
      <vt:lpstr>Popularity of terms  (Pubmed titles and abstracts)</vt:lpstr>
      <vt:lpstr>PowerPoint-Präsentation</vt:lpstr>
      <vt:lpstr>PowerPoint-Präsentation</vt:lpstr>
      <vt:lpstr>PowerPoint-Präsentation</vt:lpstr>
      <vt:lpstr>PowerPoint-Präsentation</vt:lpstr>
      <vt:lpstr>Results: Frequency and Distribution</vt:lpstr>
      <vt:lpstr>Results D1</vt:lpstr>
      <vt:lpstr>Results D2</vt:lpstr>
      <vt:lpstr>PowerPoint-Präsentation</vt:lpstr>
    </vt:vector>
  </TitlesOfParts>
  <Company>Institut für Medizinische Biometrie und Statistik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Extração de Informação e Processamento de Linguagem Natural em Medicina</dc:title>
  <dc:creator>Stefan Schulz</dc:creator>
  <cp:lastModifiedBy>Stefan Schulz</cp:lastModifiedBy>
  <cp:revision>1040</cp:revision>
  <dcterms:created xsi:type="dcterms:W3CDTF">2014-12-02T13:28:47Z</dcterms:created>
  <dcterms:modified xsi:type="dcterms:W3CDTF">2017-09-22T12:03:28Z</dcterms:modified>
</cp:coreProperties>
</file>