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705" r:id="rId2"/>
    <p:sldId id="963" r:id="rId3"/>
    <p:sldId id="964" r:id="rId4"/>
    <p:sldId id="937" r:id="rId5"/>
    <p:sldId id="917" r:id="rId6"/>
    <p:sldId id="970" r:id="rId7"/>
    <p:sldId id="975" r:id="rId8"/>
    <p:sldId id="966" r:id="rId9"/>
    <p:sldId id="965" r:id="rId10"/>
    <p:sldId id="969" r:id="rId11"/>
    <p:sldId id="897" r:id="rId12"/>
    <p:sldId id="938" r:id="rId13"/>
    <p:sldId id="939" r:id="rId14"/>
    <p:sldId id="940" r:id="rId15"/>
    <p:sldId id="967" r:id="rId16"/>
    <p:sldId id="945" r:id="rId17"/>
    <p:sldId id="949" r:id="rId18"/>
    <p:sldId id="950" r:id="rId19"/>
    <p:sldId id="952" r:id="rId20"/>
    <p:sldId id="95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CCFFFF"/>
    <a:srgbClr val="66CCFF"/>
    <a:srgbClr val="910977"/>
    <a:srgbClr val="008000"/>
    <a:srgbClr val="FFFFFF"/>
    <a:srgbClr val="FFFF99"/>
    <a:srgbClr val="FF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833" autoAdjust="0"/>
  </p:normalViewPr>
  <p:slideViewPr>
    <p:cSldViewPr showGuides="1">
      <p:cViewPr varScale="1">
        <p:scale>
          <a:sx n="106" d="100"/>
          <a:sy n="106" d="100"/>
        </p:scale>
        <p:origin x="1662" y="114"/>
      </p:cViewPr>
      <p:guideLst>
        <p:guide pos="2880"/>
        <p:guide orient="horz"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59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FF98-B388-4DBD-B5C0-78EC082AEDBA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A09A-1B8A-44B0-BA9A-5FE5E833DE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4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08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ID Management</a:t>
            </a:r>
          </a:p>
          <a:p>
            <a:r>
              <a:rPr lang="en-GB" dirty="0" err="1" smtClean="0"/>
              <a:t>Forschungskontext</a:t>
            </a:r>
            <a:endParaRPr lang="en-GB" dirty="0" smtClean="0"/>
          </a:p>
          <a:p>
            <a:r>
              <a:rPr lang="en-GB" dirty="0" err="1" smtClean="0"/>
              <a:t>Behandlungskontext</a:t>
            </a:r>
            <a:endParaRPr lang="en-GB" dirty="0" smtClean="0"/>
          </a:p>
          <a:p>
            <a:r>
              <a:rPr lang="en-GB" dirty="0" smtClean="0"/>
              <a:t>Business</a:t>
            </a:r>
            <a:r>
              <a:rPr lang="en-GB" baseline="0" dirty="0" smtClean="0"/>
              <a:t> Intelligence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Verwertung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3A09A-1B8A-44B0-BA9A-5FE5E833DE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0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ID Management</a:t>
            </a:r>
          </a:p>
          <a:p>
            <a:r>
              <a:rPr lang="en-GB" dirty="0" err="1" smtClean="0"/>
              <a:t>Forschungskontext</a:t>
            </a:r>
            <a:endParaRPr lang="en-GB" dirty="0" smtClean="0"/>
          </a:p>
          <a:p>
            <a:r>
              <a:rPr lang="en-GB" dirty="0" err="1" smtClean="0"/>
              <a:t>Behandlungskontext</a:t>
            </a:r>
            <a:endParaRPr lang="en-GB" dirty="0" smtClean="0"/>
          </a:p>
          <a:p>
            <a:r>
              <a:rPr lang="en-GB" dirty="0" smtClean="0"/>
              <a:t>Business</a:t>
            </a:r>
            <a:r>
              <a:rPr lang="en-GB" baseline="0" dirty="0" smtClean="0"/>
              <a:t> Intelligence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Verwertung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3A09A-1B8A-44B0-BA9A-5FE5E833DE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6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baseline="0" dirty="0" smtClean="0"/>
              <a:t>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3A09A-1B8A-44B0-BA9A-5FE5E833DE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1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3A09A-1B8A-44B0-BA9A-5FE5E833DE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77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3A09A-1B8A-44B0-BA9A-5FE5E833DE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3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5613"/>
            <a:ext cx="9144000" cy="936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747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25658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52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9154"/>
            <a:ext cx="9144000" cy="913582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6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13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96E6E-033A-4D60-9ED9-11596A845729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4969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7" name="Abgerundetes Rechteck 6"/>
          <p:cNvSpPr/>
          <p:nvPr/>
        </p:nvSpPr>
        <p:spPr>
          <a:xfrm>
            <a:off x="107504" y="1196752"/>
            <a:ext cx="8928992" cy="5616624"/>
          </a:xfrm>
          <a:prstGeom prst="roundRect">
            <a:avLst>
              <a:gd name="adj" fmla="val 26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emf"/><Relationship Id="rId10" Type="http://schemas.openxmlformats.org/officeDocument/2006/relationships/image" Target="../media/image25.png"/><Relationship Id="rId19" Type="http://schemas.openxmlformats.org/officeDocument/2006/relationships/image" Target="../media/image34.emf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107504" y="1033686"/>
            <a:ext cx="8928992" cy="2088232"/>
          </a:xfrm>
          <a:prstGeom prst="roundRect">
            <a:avLst>
              <a:gd name="adj" fmla="val 26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2147304" y="2781032"/>
            <a:ext cx="6889192" cy="93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GB" sz="4400" dirty="0" smtClean="0"/>
              <a:t>Building an experimental German user interface terminology linked to SNOMED CT </a:t>
            </a:r>
            <a:endParaRPr lang="en-GB" sz="4400" dirty="0"/>
          </a:p>
        </p:txBody>
      </p:sp>
      <p:sp>
        <p:nvSpPr>
          <p:cNvPr id="4" name="Rechteck 3"/>
          <p:cNvSpPr/>
          <p:nvPr/>
        </p:nvSpPr>
        <p:spPr>
          <a:xfrm>
            <a:off x="179512" y="2566352"/>
            <a:ext cx="21602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b="1" dirty="0" smtClean="0">
                <a:latin typeface="Calibri"/>
              </a:rPr>
              <a:t>Stefan Schulz</a:t>
            </a:r>
            <a:br>
              <a:rPr lang="en-GB" sz="2800" b="1" dirty="0" smtClean="0">
                <a:latin typeface="Calibri"/>
              </a:rPr>
            </a:br>
            <a:r>
              <a:rPr lang="en-GB" sz="1600" b="1" dirty="0" smtClean="0"/>
              <a:t>Medical University </a:t>
            </a:r>
            <a:br>
              <a:rPr lang="en-GB" sz="1600" b="1" dirty="0" smtClean="0"/>
            </a:br>
            <a:r>
              <a:rPr lang="en-GB" sz="1600" b="1" dirty="0" smtClean="0"/>
              <a:t>of Graz (Austria)</a:t>
            </a:r>
          </a:p>
          <a:p>
            <a:pPr algn="l"/>
            <a:endParaRPr lang="en-GB" sz="1200" b="1" dirty="0" smtClean="0"/>
          </a:p>
          <a:p>
            <a:pPr algn="l"/>
            <a:endParaRPr lang="en-GB" sz="1200" b="1" dirty="0" smtClean="0"/>
          </a:p>
          <a:p>
            <a:pPr algn="l"/>
            <a:endParaRPr lang="en-GB" sz="1200" b="1" dirty="0" smtClean="0"/>
          </a:p>
          <a:p>
            <a:pPr algn="l"/>
            <a:endParaRPr lang="en-GB" sz="1200" b="1" dirty="0" smtClean="0"/>
          </a:p>
          <a:p>
            <a:pPr algn="l"/>
            <a:endParaRPr lang="en-GB" sz="1200" b="1" dirty="0" smtClean="0"/>
          </a:p>
          <a:p>
            <a:pPr algn="l"/>
            <a:endParaRPr lang="en-GB" sz="1200" b="1" dirty="0" smtClean="0"/>
          </a:p>
          <a:p>
            <a:pPr algn="l"/>
            <a:endParaRPr lang="en-GB" sz="1200" b="1" dirty="0" smtClean="0"/>
          </a:p>
          <a:p>
            <a:pPr algn="l"/>
            <a:endParaRPr lang="en-GB" sz="1200" b="1" dirty="0" smtClean="0"/>
          </a:p>
          <a:p>
            <a:pPr algn="l"/>
            <a:endParaRPr lang="en-GB" sz="1200" b="1" dirty="0" smtClean="0"/>
          </a:p>
          <a:p>
            <a:pPr algn="l"/>
            <a:endParaRPr lang="en-GB" sz="1200" b="1" dirty="0" smtClean="0"/>
          </a:p>
          <a:p>
            <a:pPr algn="l"/>
            <a:r>
              <a:rPr lang="en-GB" sz="1200" b="1" dirty="0" smtClean="0"/>
              <a:t>http://purl.org/steschu</a:t>
            </a:r>
            <a:endParaRPr lang="en-GB" sz="1800" b="1" dirty="0" smtClean="0"/>
          </a:p>
          <a:p>
            <a:pPr algn="l"/>
            <a:endParaRPr lang="en-GB" dirty="0"/>
          </a:p>
        </p:txBody>
      </p:sp>
      <p:cxnSp>
        <p:nvCxnSpPr>
          <p:cNvPr id="5" name="Gerade Verbindung 9"/>
          <p:cNvCxnSpPr/>
          <p:nvPr/>
        </p:nvCxnSpPr>
        <p:spPr bwMode="auto">
          <a:xfrm flipV="1">
            <a:off x="2339752" y="1052736"/>
            <a:ext cx="0" cy="58052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52000" contrast="66000"/>
          </a:blip>
          <a:srcRect b="17073"/>
          <a:stretch>
            <a:fillRect/>
          </a:stretch>
        </p:blipFill>
        <p:spPr bwMode="auto">
          <a:xfrm flipH="1">
            <a:off x="683568" y="1340768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si0.twimg.com/profile_images/1260548181/Round_Logo__Transparent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33" y="3855146"/>
            <a:ext cx="1238521" cy="1230038"/>
          </a:xfrm>
          <a:prstGeom prst="rect">
            <a:avLst/>
          </a:prstGeom>
          <a:noFill/>
        </p:spPr>
      </p:pic>
      <p:pic>
        <p:nvPicPr>
          <p:cNvPr id="1026" name="Picture 2" descr="https://dbijapkm3o6fj.cloudfront.net/resources/10369,4,1,9,4,0/-2347-/20170317124024/snomed-internationa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13" y="1331715"/>
            <a:ext cx="42862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655467" y="3077597"/>
            <a:ext cx="2862211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4518101" y="3073722"/>
            <a:ext cx="773979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hteck 9"/>
          <p:cNvSpPr/>
          <p:nvPr/>
        </p:nvSpPr>
        <p:spPr>
          <a:xfrm>
            <a:off x="5292080" y="3071341"/>
            <a:ext cx="1296144" cy="2880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study: German interface </a:t>
            </a:r>
            <a:br>
              <a:rPr lang="en-GB" dirty="0" smtClean="0"/>
            </a:br>
            <a:r>
              <a:rPr lang="en-GB" dirty="0" smtClean="0"/>
              <a:t>terminology for SNOMED CT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0" y="6381328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bgerundetes Rechteck 6"/>
          <p:cNvSpPr/>
          <p:nvPr/>
        </p:nvSpPr>
        <p:spPr>
          <a:xfrm>
            <a:off x="107504" y="6320352"/>
            <a:ext cx="8928992" cy="2049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179512" y="6543699"/>
            <a:ext cx="87849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</a:rPr>
              <a:t>*Schulz S. Innovative </a:t>
            </a:r>
            <a:r>
              <a:rPr lang="en-GB" sz="1300" dirty="0" err="1" smtClean="0">
                <a:solidFill>
                  <a:schemeClr val="bg1"/>
                </a:solidFill>
              </a:rPr>
              <a:t>Nutzung</a:t>
            </a:r>
            <a:r>
              <a:rPr lang="en-GB" sz="1300" dirty="0" smtClean="0">
                <a:solidFill>
                  <a:schemeClr val="bg1"/>
                </a:solidFill>
              </a:rPr>
              <a:t> von </a:t>
            </a:r>
            <a:r>
              <a:rPr lang="en-GB" sz="1300" dirty="0" err="1" smtClean="0">
                <a:solidFill>
                  <a:schemeClr val="bg1"/>
                </a:solidFill>
              </a:rPr>
              <a:t>Informationen</a:t>
            </a:r>
            <a:r>
              <a:rPr lang="en-GB" sz="1300" dirty="0" smtClean="0">
                <a:solidFill>
                  <a:schemeClr val="bg1"/>
                </a:solidFill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</a:rPr>
              <a:t>für</a:t>
            </a:r>
            <a:r>
              <a:rPr lang="en-GB" sz="1300" dirty="0" smtClean="0">
                <a:solidFill>
                  <a:schemeClr val="bg1"/>
                </a:solidFill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</a:rPr>
              <a:t>klinische</a:t>
            </a:r>
            <a:r>
              <a:rPr lang="en-GB" sz="1300" dirty="0" smtClean="0">
                <a:solidFill>
                  <a:schemeClr val="bg1"/>
                </a:solidFill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</a:rPr>
              <a:t>Versorgung</a:t>
            </a:r>
            <a:r>
              <a:rPr lang="en-GB" sz="1300" dirty="0" smtClean="0">
                <a:solidFill>
                  <a:schemeClr val="bg1"/>
                </a:solidFill>
              </a:rPr>
              <a:t> und </a:t>
            </a:r>
            <a:r>
              <a:rPr lang="en-GB" sz="1300" dirty="0" err="1" smtClean="0">
                <a:solidFill>
                  <a:schemeClr val="bg1"/>
                </a:solidFill>
              </a:rPr>
              <a:t>Biomarkerforschung</a:t>
            </a:r>
            <a:r>
              <a:rPr lang="en-GB" sz="1300" dirty="0" smtClean="0">
                <a:solidFill>
                  <a:schemeClr val="bg1"/>
                </a:solidFill>
              </a:rPr>
              <a:t>. http://goo.gl/wHMedz 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3092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Context: </a:t>
            </a:r>
            <a:r>
              <a:rPr lang="en-GB" sz="2800" dirty="0" smtClean="0">
                <a:sym typeface="Wingdings" panose="05000000000000000000" pitchFamily="2" charset="2"/>
              </a:rPr>
              <a:t>CBmed </a:t>
            </a:r>
            <a:r>
              <a:rPr lang="en-GB" sz="2800" dirty="0" smtClean="0"/>
              <a:t>IICCAB*  (see poster)</a:t>
            </a:r>
          </a:p>
          <a:p>
            <a:r>
              <a:rPr lang="en-GB" sz="2800" dirty="0" smtClean="0"/>
              <a:t>Limited resources, incremental approach</a:t>
            </a:r>
          </a:p>
          <a:p>
            <a:r>
              <a:rPr lang="en-GB" sz="2800" dirty="0" smtClean="0"/>
              <a:t>Top-down:</a:t>
            </a:r>
          </a:p>
          <a:p>
            <a:pPr lvl="1"/>
            <a:r>
              <a:rPr lang="en-GB" sz="2400" dirty="0" smtClean="0"/>
              <a:t>Modularization of original terms (split into </a:t>
            </a:r>
            <a:r>
              <a:rPr lang="en-GB" sz="2400" dirty="0" err="1" smtClean="0"/>
              <a:t>ngrams</a:t>
            </a:r>
            <a:r>
              <a:rPr lang="en-GB" sz="2400" dirty="0" smtClean="0"/>
              <a:t>): </a:t>
            </a:r>
          </a:p>
          <a:p>
            <a:pPr lvl="2"/>
            <a:r>
              <a:rPr lang="en-GB" sz="2000" dirty="0" smtClean="0"/>
              <a:t>"</a:t>
            </a:r>
            <a:r>
              <a:rPr lang="en-GB" sz="2000" i="1" dirty="0" smtClean="0"/>
              <a:t>Magnetic resonance imaging of neck with contrast"</a:t>
            </a:r>
          </a:p>
          <a:p>
            <a:pPr lvl="1"/>
            <a:r>
              <a:rPr lang="en-GB" sz="2400" dirty="0" smtClean="0"/>
              <a:t>Translating / finding synonyms of derived, highly repetitive phrases:</a:t>
            </a:r>
          </a:p>
          <a:p>
            <a:pPr lvl="2"/>
            <a:r>
              <a:rPr lang="en-GB" sz="2000" dirty="0" smtClean="0"/>
              <a:t>"</a:t>
            </a:r>
            <a:r>
              <a:rPr lang="en-GB" sz="2000" i="1" dirty="0" smtClean="0"/>
              <a:t>Magnetic resonance imaging</a:t>
            </a:r>
            <a:r>
              <a:rPr lang="en-GB" sz="2000" dirty="0" smtClean="0"/>
              <a:t>" in 627 SNOMED terms</a:t>
            </a:r>
          </a:p>
          <a:p>
            <a:pPr lvl="2"/>
            <a:r>
              <a:rPr lang="en-GB" sz="2000" dirty="0" smtClean="0"/>
              <a:t>"</a:t>
            </a:r>
            <a:r>
              <a:rPr lang="en-GB" sz="2000" i="1" dirty="0" smtClean="0"/>
              <a:t>Second degree burn</a:t>
            </a:r>
            <a:r>
              <a:rPr lang="en-GB" sz="2000" dirty="0" smtClean="0"/>
              <a:t>" in 166 SNOMED terms</a:t>
            </a:r>
          </a:p>
          <a:p>
            <a:pPr lvl="1"/>
            <a:r>
              <a:rPr lang="en-GB" sz="2200" dirty="0" smtClean="0"/>
              <a:t>Acquisition of translations and synonyms by decreasing frequency (machine translation, automated synonym acquisition)</a:t>
            </a:r>
          </a:p>
          <a:p>
            <a:pPr lvl="1"/>
            <a:r>
              <a:rPr lang="en-GB" sz="2200" dirty="0" smtClean="0"/>
              <a:t>Manual revision</a:t>
            </a:r>
            <a:endParaRPr lang="en-GB" dirty="0" smtClean="0"/>
          </a:p>
          <a:p>
            <a:r>
              <a:rPr lang="en-GB" sz="2600" dirty="0" smtClean="0"/>
              <a:t>Bottom-up: </a:t>
            </a:r>
          </a:p>
          <a:p>
            <a:pPr lvl="1"/>
            <a:r>
              <a:rPr lang="en-GB" sz="2400" dirty="0" smtClean="0"/>
              <a:t>Collection of popular interface terms from n-gram frequency lists extracted for clinical corpora</a:t>
            </a:r>
          </a:p>
        </p:txBody>
      </p:sp>
    </p:spTree>
    <p:extLst>
      <p:ext uri="{BB962C8B-B14F-4D97-AF65-F5344CB8AC3E}">
        <p14:creationId xmlns:p14="http://schemas.microsoft.com/office/powerpoint/2010/main" val="42620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winkelte Verbindung 4"/>
          <p:cNvCxnSpPr>
            <a:endCxn id="3108" idx="24"/>
          </p:cNvCxnSpPr>
          <p:nvPr/>
        </p:nvCxnSpPr>
        <p:spPr>
          <a:xfrm flipV="1">
            <a:off x="3511675" y="4597400"/>
            <a:ext cx="4136770" cy="1820144"/>
          </a:xfrm>
          <a:prstGeom prst="bentConnector3">
            <a:avLst>
              <a:gd name="adj1" fmla="val 100099"/>
            </a:avLst>
          </a:prstGeom>
          <a:ln w="28575">
            <a:solidFill>
              <a:srgbClr val="008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>
            <a:spLocks/>
          </p:cNvSpPr>
          <p:nvPr/>
        </p:nvSpPr>
        <p:spPr bwMode="auto">
          <a:xfrm>
            <a:off x="1506662" y="5350718"/>
            <a:ext cx="1973263" cy="1390650"/>
          </a:xfrm>
          <a:custGeom>
            <a:avLst/>
            <a:gdLst>
              <a:gd name="T0" fmla="*/ 1 w 4973"/>
              <a:gd name="T1" fmla="*/ 220 h 3503"/>
              <a:gd name="T2" fmla="*/ 11 w 4973"/>
              <a:gd name="T3" fmla="*/ 172 h 3503"/>
              <a:gd name="T4" fmla="*/ 29 w 4973"/>
              <a:gd name="T5" fmla="*/ 128 h 3503"/>
              <a:gd name="T6" fmla="*/ 55 w 4973"/>
              <a:gd name="T7" fmla="*/ 90 h 3503"/>
              <a:gd name="T8" fmla="*/ 89 w 4973"/>
              <a:gd name="T9" fmla="*/ 55 h 3503"/>
              <a:gd name="T10" fmla="*/ 128 w 4973"/>
              <a:gd name="T11" fmla="*/ 30 h 3503"/>
              <a:gd name="T12" fmla="*/ 172 w 4973"/>
              <a:gd name="T13" fmla="*/ 10 h 3503"/>
              <a:gd name="T14" fmla="*/ 219 w 4973"/>
              <a:gd name="T15" fmla="*/ 1 h 3503"/>
              <a:gd name="T16" fmla="*/ 4729 w 4973"/>
              <a:gd name="T17" fmla="*/ 0 h 3503"/>
              <a:gd name="T18" fmla="*/ 4779 w 4973"/>
              <a:gd name="T19" fmla="*/ 5 h 3503"/>
              <a:gd name="T20" fmla="*/ 4824 w 4973"/>
              <a:gd name="T21" fmla="*/ 19 h 3503"/>
              <a:gd name="T22" fmla="*/ 4866 w 4973"/>
              <a:gd name="T23" fmla="*/ 42 h 3503"/>
              <a:gd name="T24" fmla="*/ 4901 w 4973"/>
              <a:gd name="T25" fmla="*/ 72 h 3503"/>
              <a:gd name="T26" fmla="*/ 4931 w 4973"/>
              <a:gd name="T27" fmla="*/ 108 h 3503"/>
              <a:gd name="T28" fmla="*/ 4954 w 4973"/>
              <a:gd name="T29" fmla="*/ 149 h 3503"/>
              <a:gd name="T30" fmla="*/ 4969 w 4973"/>
              <a:gd name="T31" fmla="*/ 195 h 3503"/>
              <a:gd name="T32" fmla="*/ 4973 w 4973"/>
              <a:gd name="T33" fmla="*/ 245 h 3503"/>
              <a:gd name="T34" fmla="*/ 4972 w 4973"/>
              <a:gd name="T35" fmla="*/ 3284 h 3503"/>
              <a:gd name="T36" fmla="*/ 4963 w 4973"/>
              <a:gd name="T37" fmla="*/ 3331 h 3503"/>
              <a:gd name="T38" fmla="*/ 4944 w 4973"/>
              <a:gd name="T39" fmla="*/ 3376 h 3503"/>
              <a:gd name="T40" fmla="*/ 4918 w 4973"/>
              <a:gd name="T41" fmla="*/ 3415 h 3503"/>
              <a:gd name="T42" fmla="*/ 4884 w 4973"/>
              <a:gd name="T43" fmla="*/ 3448 h 3503"/>
              <a:gd name="T44" fmla="*/ 4846 w 4973"/>
              <a:gd name="T45" fmla="*/ 3474 h 3503"/>
              <a:gd name="T46" fmla="*/ 4801 w 4973"/>
              <a:gd name="T47" fmla="*/ 3493 h 3503"/>
              <a:gd name="T48" fmla="*/ 4754 w 4973"/>
              <a:gd name="T49" fmla="*/ 3502 h 3503"/>
              <a:gd name="T50" fmla="*/ 245 w 4973"/>
              <a:gd name="T51" fmla="*/ 3503 h 3503"/>
              <a:gd name="T52" fmla="*/ 195 w 4973"/>
              <a:gd name="T53" fmla="*/ 3498 h 3503"/>
              <a:gd name="T54" fmla="*/ 149 w 4973"/>
              <a:gd name="T55" fmla="*/ 3484 h 3503"/>
              <a:gd name="T56" fmla="*/ 108 w 4973"/>
              <a:gd name="T57" fmla="*/ 3462 h 3503"/>
              <a:gd name="T58" fmla="*/ 71 w 4973"/>
              <a:gd name="T59" fmla="*/ 3431 h 3503"/>
              <a:gd name="T60" fmla="*/ 42 w 4973"/>
              <a:gd name="T61" fmla="*/ 3396 h 3503"/>
              <a:gd name="T62" fmla="*/ 19 w 4973"/>
              <a:gd name="T63" fmla="*/ 3354 h 3503"/>
              <a:gd name="T64" fmla="*/ 5 w 4973"/>
              <a:gd name="T65" fmla="*/ 3308 h 3503"/>
              <a:gd name="T66" fmla="*/ 0 w 4973"/>
              <a:gd name="T67" fmla="*/ 3259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3" h="3503">
                <a:moveTo>
                  <a:pt x="0" y="245"/>
                </a:moveTo>
                <a:lnTo>
                  <a:pt x="1" y="220"/>
                </a:lnTo>
                <a:lnTo>
                  <a:pt x="5" y="195"/>
                </a:lnTo>
                <a:lnTo>
                  <a:pt x="11" y="172"/>
                </a:lnTo>
                <a:lnTo>
                  <a:pt x="19" y="149"/>
                </a:lnTo>
                <a:lnTo>
                  <a:pt x="29" y="128"/>
                </a:lnTo>
                <a:lnTo>
                  <a:pt x="42" y="108"/>
                </a:lnTo>
                <a:lnTo>
                  <a:pt x="55" y="90"/>
                </a:lnTo>
                <a:lnTo>
                  <a:pt x="71" y="72"/>
                </a:lnTo>
                <a:lnTo>
                  <a:pt x="89" y="55"/>
                </a:lnTo>
                <a:lnTo>
                  <a:pt x="108" y="42"/>
                </a:lnTo>
                <a:lnTo>
                  <a:pt x="128" y="30"/>
                </a:lnTo>
                <a:lnTo>
                  <a:pt x="149" y="19"/>
                </a:lnTo>
                <a:lnTo>
                  <a:pt x="172" y="10"/>
                </a:lnTo>
                <a:lnTo>
                  <a:pt x="195" y="5"/>
                </a:lnTo>
                <a:lnTo>
                  <a:pt x="219" y="1"/>
                </a:lnTo>
                <a:lnTo>
                  <a:pt x="245" y="0"/>
                </a:lnTo>
                <a:lnTo>
                  <a:pt x="4729" y="0"/>
                </a:lnTo>
                <a:lnTo>
                  <a:pt x="4754" y="1"/>
                </a:lnTo>
                <a:lnTo>
                  <a:pt x="4779" y="5"/>
                </a:lnTo>
                <a:lnTo>
                  <a:pt x="4801" y="10"/>
                </a:lnTo>
                <a:lnTo>
                  <a:pt x="4824" y="19"/>
                </a:lnTo>
                <a:lnTo>
                  <a:pt x="4846" y="30"/>
                </a:lnTo>
                <a:lnTo>
                  <a:pt x="4866" y="42"/>
                </a:lnTo>
                <a:lnTo>
                  <a:pt x="4884" y="55"/>
                </a:lnTo>
                <a:lnTo>
                  <a:pt x="4901" y="72"/>
                </a:lnTo>
                <a:lnTo>
                  <a:pt x="4918" y="90"/>
                </a:lnTo>
                <a:lnTo>
                  <a:pt x="4931" y="108"/>
                </a:lnTo>
                <a:lnTo>
                  <a:pt x="4944" y="128"/>
                </a:lnTo>
                <a:lnTo>
                  <a:pt x="4954" y="149"/>
                </a:lnTo>
                <a:lnTo>
                  <a:pt x="4963" y="172"/>
                </a:lnTo>
                <a:lnTo>
                  <a:pt x="4969" y="195"/>
                </a:lnTo>
                <a:lnTo>
                  <a:pt x="4972" y="220"/>
                </a:lnTo>
                <a:lnTo>
                  <a:pt x="4973" y="245"/>
                </a:lnTo>
                <a:lnTo>
                  <a:pt x="4973" y="3259"/>
                </a:lnTo>
                <a:lnTo>
                  <a:pt x="4972" y="3284"/>
                </a:lnTo>
                <a:lnTo>
                  <a:pt x="4969" y="3308"/>
                </a:lnTo>
                <a:lnTo>
                  <a:pt x="4963" y="3331"/>
                </a:lnTo>
                <a:lnTo>
                  <a:pt x="4954" y="3354"/>
                </a:lnTo>
                <a:lnTo>
                  <a:pt x="4944" y="3376"/>
                </a:lnTo>
                <a:lnTo>
                  <a:pt x="4931" y="3396"/>
                </a:lnTo>
                <a:lnTo>
                  <a:pt x="4918" y="3415"/>
                </a:lnTo>
                <a:lnTo>
                  <a:pt x="4901" y="3431"/>
                </a:lnTo>
                <a:lnTo>
                  <a:pt x="4884" y="3448"/>
                </a:lnTo>
                <a:lnTo>
                  <a:pt x="4866" y="3462"/>
                </a:lnTo>
                <a:lnTo>
                  <a:pt x="4846" y="3474"/>
                </a:lnTo>
                <a:lnTo>
                  <a:pt x="4824" y="3484"/>
                </a:lnTo>
                <a:lnTo>
                  <a:pt x="4801" y="3493"/>
                </a:lnTo>
                <a:lnTo>
                  <a:pt x="4779" y="3498"/>
                </a:lnTo>
                <a:lnTo>
                  <a:pt x="4754" y="3502"/>
                </a:lnTo>
                <a:lnTo>
                  <a:pt x="4729" y="3503"/>
                </a:lnTo>
                <a:lnTo>
                  <a:pt x="245" y="3503"/>
                </a:lnTo>
                <a:lnTo>
                  <a:pt x="219" y="3502"/>
                </a:lnTo>
                <a:lnTo>
                  <a:pt x="195" y="3498"/>
                </a:lnTo>
                <a:lnTo>
                  <a:pt x="172" y="3493"/>
                </a:lnTo>
                <a:lnTo>
                  <a:pt x="149" y="3484"/>
                </a:lnTo>
                <a:lnTo>
                  <a:pt x="128" y="3474"/>
                </a:lnTo>
                <a:lnTo>
                  <a:pt x="108" y="3462"/>
                </a:lnTo>
                <a:lnTo>
                  <a:pt x="89" y="3448"/>
                </a:lnTo>
                <a:lnTo>
                  <a:pt x="71" y="3431"/>
                </a:lnTo>
                <a:lnTo>
                  <a:pt x="55" y="3415"/>
                </a:lnTo>
                <a:lnTo>
                  <a:pt x="42" y="3396"/>
                </a:lnTo>
                <a:lnTo>
                  <a:pt x="29" y="3376"/>
                </a:lnTo>
                <a:lnTo>
                  <a:pt x="19" y="3354"/>
                </a:lnTo>
                <a:lnTo>
                  <a:pt x="11" y="3331"/>
                </a:lnTo>
                <a:lnTo>
                  <a:pt x="5" y="3308"/>
                </a:lnTo>
                <a:lnTo>
                  <a:pt x="1" y="3284"/>
                </a:lnTo>
                <a:lnTo>
                  <a:pt x="0" y="3259"/>
                </a:lnTo>
                <a:lnTo>
                  <a:pt x="0" y="245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86062" y="5377731"/>
            <a:ext cx="141384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1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Human Validation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2" y="4597400"/>
            <a:ext cx="12176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5387" y="4513263"/>
            <a:ext cx="1244600" cy="1039813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44612" y="5256213"/>
            <a:ext cx="98905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Raw full terms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55762" y="5383213"/>
            <a:ext cx="2997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(DE)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1441575" y="5003800"/>
            <a:ext cx="3032125" cy="68263"/>
          </a:xfrm>
          <a:custGeom>
            <a:avLst/>
            <a:gdLst>
              <a:gd name="T0" fmla="*/ 7641 w 7641"/>
              <a:gd name="T1" fmla="*/ 30 h 174"/>
              <a:gd name="T2" fmla="*/ 145 w 7641"/>
              <a:gd name="T3" fmla="*/ 58 h 174"/>
              <a:gd name="T4" fmla="*/ 145 w 7641"/>
              <a:gd name="T5" fmla="*/ 116 h 174"/>
              <a:gd name="T6" fmla="*/ 7641 w 7641"/>
              <a:gd name="T7" fmla="*/ 89 h 174"/>
              <a:gd name="T8" fmla="*/ 7641 w 7641"/>
              <a:gd name="T9" fmla="*/ 30 h 174"/>
              <a:gd name="T10" fmla="*/ 175 w 7641"/>
              <a:gd name="T11" fmla="*/ 0 h 174"/>
              <a:gd name="T12" fmla="*/ 0 w 7641"/>
              <a:gd name="T13" fmla="*/ 88 h 174"/>
              <a:gd name="T14" fmla="*/ 175 w 7641"/>
              <a:gd name="T15" fmla="*/ 174 h 174"/>
              <a:gd name="T16" fmla="*/ 175 w 7641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41" h="174">
                <a:moveTo>
                  <a:pt x="7641" y="30"/>
                </a:moveTo>
                <a:lnTo>
                  <a:pt x="145" y="58"/>
                </a:lnTo>
                <a:lnTo>
                  <a:pt x="145" y="116"/>
                </a:lnTo>
                <a:lnTo>
                  <a:pt x="7641" y="89"/>
                </a:lnTo>
                <a:lnTo>
                  <a:pt x="7641" y="30"/>
                </a:lnTo>
                <a:close/>
                <a:moveTo>
                  <a:pt x="175" y="0"/>
                </a:moveTo>
                <a:lnTo>
                  <a:pt x="0" y="88"/>
                </a:lnTo>
                <a:lnTo>
                  <a:pt x="175" y="174"/>
                </a:lnTo>
                <a:lnTo>
                  <a:pt x="175" y="0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3540250" y="3935413"/>
            <a:ext cx="779463" cy="414338"/>
          </a:xfrm>
          <a:custGeom>
            <a:avLst/>
            <a:gdLst>
              <a:gd name="T0" fmla="*/ 1651 w 1968"/>
              <a:gd name="T1" fmla="*/ 0 h 1044"/>
              <a:gd name="T2" fmla="*/ 1684 w 1968"/>
              <a:gd name="T3" fmla="*/ 3 h 1044"/>
              <a:gd name="T4" fmla="*/ 1715 w 1968"/>
              <a:gd name="T5" fmla="*/ 11 h 1044"/>
              <a:gd name="T6" fmla="*/ 1746 w 1968"/>
              <a:gd name="T7" fmla="*/ 24 h 1044"/>
              <a:gd name="T8" fmla="*/ 1775 w 1968"/>
              <a:gd name="T9" fmla="*/ 42 h 1044"/>
              <a:gd name="T10" fmla="*/ 1802 w 1968"/>
              <a:gd name="T11" fmla="*/ 63 h 1044"/>
              <a:gd name="T12" fmla="*/ 1853 w 1968"/>
              <a:gd name="T13" fmla="*/ 119 h 1044"/>
              <a:gd name="T14" fmla="*/ 1896 w 1968"/>
              <a:gd name="T15" fmla="*/ 191 h 1044"/>
              <a:gd name="T16" fmla="*/ 1930 w 1968"/>
              <a:gd name="T17" fmla="*/ 273 h 1044"/>
              <a:gd name="T18" fmla="*/ 1954 w 1968"/>
              <a:gd name="T19" fmla="*/ 367 h 1044"/>
              <a:gd name="T20" fmla="*/ 1967 w 1968"/>
              <a:gd name="T21" fmla="*/ 469 h 1044"/>
              <a:gd name="T22" fmla="*/ 1967 w 1968"/>
              <a:gd name="T23" fmla="*/ 575 h 1044"/>
              <a:gd name="T24" fmla="*/ 1954 w 1968"/>
              <a:gd name="T25" fmla="*/ 677 h 1044"/>
              <a:gd name="T26" fmla="*/ 1930 w 1968"/>
              <a:gd name="T27" fmla="*/ 771 h 1044"/>
              <a:gd name="T28" fmla="*/ 1896 w 1968"/>
              <a:gd name="T29" fmla="*/ 853 h 1044"/>
              <a:gd name="T30" fmla="*/ 1853 w 1968"/>
              <a:gd name="T31" fmla="*/ 924 h 1044"/>
              <a:gd name="T32" fmla="*/ 1802 w 1968"/>
              <a:gd name="T33" fmla="*/ 981 h 1044"/>
              <a:gd name="T34" fmla="*/ 1775 w 1968"/>
              <a:gd name="T35" fmla="*/ 1002 h 1044"/>
              <a:gd name="T36" fmla="*/ 1746 w 1968"/>
              <a:gd name="T37" fmla="*/ 1020 h 1044"/>
              <a:gd name="T38" fmla="*/ 1715 w 1968"/>
              <a:gd name="T39" fmla="*/ 1033 h 1044"/>
              <a:gd name="T40" fmla="*/ 1684 w 1968"/>
              <a:gd name="T41" fmla="*/ 1041 h 1044"/>
              <a:gd name="T42" fmla="*/ 1651 w 1968"/>
              <a:gd name="T43" fmla="*/ 1044 h 1044"/>
              <a:gd name="T44" fmla="*/ 300 w 1968"/>
              <a:gd name="T45" fmla="*/ 1043 h 1044"/>
              <a:gd name="T46" fmla="*/ 269 w 1968"/>
              <a:gd name="T47" fmla="*/ 1038 h 1044"/>
              <a:gd name="T48" fmla="*/ 238 w 1968"/>
              <a:gd name="T49" fmla="*/ 1028 h 1044"/>
              <a:gd name="T50" fmla="*/ 207 w 1968"/>
              <a:gd name="T51" fmla="*/ 1012 h 1044"/>
              <a:gd name="T52" fmla="*/ 179 w 1968"/>
              <a:gd name="T53" fmla="*/ 992 h 1044"/>
              <a:gd name="T54" fmla="*/ 140 w 1968"/>
              <a:gd name="T55" fmla="*/ 955 h 1044"/>
              <a:gd name="T56" fmla="*/ 93 w 1968"/>
              <a:gd name="T57" fmla="*/ 891 h 1044"/>
              <a:gd name="T58" fmla="*/ 54 w 1968"/>
              <a:gd name="T59" fmla="*/ 814 h 1044"/>
              <a:gd name="T60" fmla="*/ 24 w 1968"/>
              <a:gd name="T61" fmla="*/ 725 h 1044"/>
              <a:gd name="T62" fmla="*/ 6 w 1968"/>
              <a:gd name="T63" fmla="*/ 627 h 1044"/>
              <a:gd name="T64" fmla="*/ 0 w 1968"/>
              <a:gd name="T65" fmla="*/ 522 h 1044"/>
              <a:gd name="T66" fmla="*/ 6 w 1968"/>
              <a:gd name="T67" fmla="*/ 417 h 1044"/>
              <a:gd name="T68" fmla="*/ 24 w 1968"/>
              <a:gd name="T69" fmla="*/ 319 h 1044"/>
              <a:gd name="T70" fmla="*/ 54 w 1968"/>
              <a:gd name="T71" fmla="*/ 230 h 1044"/>
              <a:gd name="T72" fmla="*/ 93 w 1968"/>
              <a:gd name="T73" fmla="*/ 153 h 1044"/>
              <a:gd name="T74" fmla="*/ 140 w 1968"/>
              <a:gd name="T75" fmla="*/ 89 h 1044"/>
              <a:gd name="T76" fmla="*/ 179 w 1968"/>
              <a:gd name="T77" fmla="*/ 52 h 1044"/>
              <a:gd name="T78" fmla="*/ 207 w 1968"/>
              <a:gd name="T79" fmla="*/ 32 h 1044"/>
              <a:gd name="T80" fmla="*/ 238 w 1968"/>
              <a:gd name="T81" fmla="*/ 16 h 1044"/>
              <a:gd name="T82" fmla="*/ 269 w 1968"/>
              <a:gd name="T83" fmla="*/ 6 h 1044"/>
              <a:gd name="T84" fmla="*/ 300 w 1968"/>
              <a:gd name="T85" fmla="*/ 1 h 1044"/>
              <a:gd name="T86" fmla="*/ 317 w 1968"/>
              <a:gd name="T87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68" h="1044">
                <a:moveTo>
                  <a:pt x="317" y="0"/>
                </a:moveTo>
                <a:lnTo>
                  <a:pt x="1651" y="0"/>
                </a:lnTo>
                <a:lnTo>
                  <a:pt x="1667" y="1"/>
                </a:lnTo>
                <a:lnTo>
                  <a:pt x="1684" y="3"/>
                </a:lnTo>
                <a:lnTo>
                  <a:pt x="1700" y="6"/>
                </a:lnTo>
                <a:lnTo>
                  <a:pt x="1715" y="11"/>
                </a:lnTo>
                <a:lnTo>
                  <a:pt x="1731" y="16"/>
                </a:lnTo>
                <a:lnTo>
                  <a:pt x="1746" y="24"/>
                </a:lnTo>
                <a:lnTo>
                  <a:pt x="1760" y="32"/>
                </a:lnTo>
                <a:lnTo>
                  <a:pt x="1775" y="42"/>
                </a:lnTo>
                <a:lnTo>
                  <a:pt x="1788" y="52"/>
                </a:lnTo>
                <a:lnTo>
                  <a:pt x="1802" y="63"/>
                </a:lnTo>
                <a:lnTo>
                  <a:pt x="1828" y="89"/>
                </a:lnTo>
                <a:lnTo>
                  <a:pt x="1853" y="119"/>
                </a:lnTo>
                <a:lnTo>
                  <a:pt x="1875" y="153"/>
                </a:lnTo>
                <a:lnTo>
                  <a:pt x="1896" y="191"/>
                </a:lnTo>
                <a:lnTo>
                  <a:pt x="1913" y="230"/>
                </a:lnTo>
                <a:lnTo>
                  <a:pt x="1930" y="273"/>
                </a:lnTo>
                <a:lnTo>
                  <a:pt x="1943" y="319"/>
                </a:lnTo>
                <a:lnTo>
                  <a:pt x="1954" y="367"/>
                </a:lnTo>
                <a:lnTo>
                  <a:pt x="1961" y="417"/>
                </a:lnTo>
                <a:lnTo>
                  <a:pt x="1967" y="469"/>
                </a:lnTo>
                <a:lnTo>
                  <a:pt x="1968" y="522"/>
                </a:lnTo>
                <a:lnTo>
                  <a:pt x="1967" y="575"/>
                </a:lnTo>
                <a:lnTo>
                  <a:pt x="1961" y="627"/>
                </a:lnTo>
                <a:lnTo>
                  <a:pt x="1954" y="677"/>
                </a:lnTo>
                <a:lnTo>
                  <a:pt x="1943" y="725"/>
                </a:lnTo>
                <a:lnTo>
                  <a:pt x="1930" y="771"/>
                </a:lnTo>
                <a:lnTo>
                  <a:pt x="1913" y="814"/>
                </a:lnTo>
                <a:lnTo>
                  <a:pt x="1896" y="853"/>
                </a:lnTo>
                <a:lnTo>
                  <a:pt x="1875" y="891"/>
                </a:lnTo>
                <a:lnTo>
                  <a:pt x="1853" y="924"/>
                </a:lnTo>
                <a:lnTo>
                  <a:pt x="1828" y="955"/>
                </a:lnTo>
                <a:lnTo>
                  <a:pt x="1802" y="981"/>
                </a:lnTo>
                <a:lnTo>
                  <a:pt x="1788" y="992"/>
                </a:lnTo>
                <a:lnTo>
                  <a:pt x="1775" y="1002"/>
                </a:lnTo>
                <a:lnTo>
                  <a:pt x="1760" y="1012"/>
                </a:lnTo>
                <a:lnTo>
                  <a:pt x="1746" y="1020"/>
                </a:lnTo>
                <a:lnTo>
                  <a:pt x="1731" y="1028"/>
                </a:lnTo>
                <a:lnTo>
                  <a:pt x="1715" y="1033"/>
                </a:lnTo>
                <a:lnTo>
                  <a:pt x="1700" y="1038"/>
                </a:lnTo>
                <a:lnTo>
                  <a:pt x="1684" y="1041"/>
                </a:lnTo>
                <a:lnTo>
                  <a:pt x="1667" y="1043"/>
                </a:lnTo>
                <a:lnTo>
                  <a:pt x="1651" y="1044"/>
                </a:lnTo>
                <a:lnTo>
                  <a:pt x="317" y="1044"/>
                </a:lnTo>
                <a:lnTo>
                  <a:pt x="300" y="1043"/>
                </a:lnTo>
                <a:lnTo>
                  <a:pt x="285" y="1041"/>
                </a:lnTo>
                <a:lnTo>
                  <a:pt x="269" y="1038"/>
                </a:lnTo>
                <a:lnTo>
                  <a:pt x="253" y="1033"/>
                </a:lnTo>
                <a:lnTo>
                  <a:pt x="238" y="1028"/>
                </a:lnTo>
                <a:lnTo>
                  <a:pt x="222" y="1020"/>
                </a:lnTo>
                <a:lnTo>
                  <a:pt x="207" y="1012"/>
                </a:lnTo>
                <a:lnTo>
                  <a:pt x="194" y="1002"/>
                </a:lnTo>
                <a:lnTo>
                  <a:pt x="179" y="992"/>
                </a:lnTo>
                <a:lnTo>
                  <a:pt x="166" y="981"/>
                </a:lnTo>
                <a:lnTo>
                  <a:pt x="140" y="955"/>
                </a:lnTo>
                <a:lnTo>
                  <a:pt x="116" y="924"/>
                </a:lnTo>
                <a:lnTo>
                  <a:pt x="93" y="891"/>
                </a:lnTo>
                <a:lnTo>
                  <a:pt x="72" y="853"/>
                </a:lnTo>
                <a:lnTo>
                  <a:pt x="54" y="814"/>
                </a:lnTo>
                <a:lnTo>
                  <a:pt x="38" y="771"/>
                </a:lnTo>
                <a:lnTo>
                  <a:pt x="24" y="725"/>
                </a:lnTo>
                <a:lnTo>
                  <a:pt x="14" y="677"/>
                </a:lnTo>
                <a:lnTo>
                  <a:pt x="6" y="627"/>
                </a:lnTo>
                <a:lnTo>
                  <a:pt x="1" y="575"/>
                </a:lnTo>
                <a:lnTo>
                  <a:pt x="0" y="522"/>
                </a:lnTo>
                <a:lnTo>
                  <a:pt x="1" y="469"/>
                </a:lnTo>
                <a:lnTo>
                  <a:pt x="6" y="417"/>
                </a:lnTo>
                <a:lnTo>
                  <a:pt x="14" y="367"/>
                </a:lnTo>
                <a:lnTo>
                  <a:pt x="24" y="319"/>
                </a:lnTo>
                <a:lnTo>
                  <a:pt x="38" y="273"/>
                </a:lnTo>
                <a:lnTo>
                  <a:pt x="54" y="230"/>
                </a:lnTo>
                <a:lnTo>
                  <a:pt x="72" y="191"/>
                </a:lnTo>
                <a:lnTo>
                  <a:pt x="93" y="153"/>
                </a:lnTo>
                <a:lnTo>
                  <a:pt x="116" y="119"/>
                </a:lnTo>
                <a:lnTo>
                  <a:pt x="140" y="89"/>
                </a:lnTo>
                <a:lnTo>
                  <a:pt x="166" y="63"/>
                </a:lnTo>
                <a:lnTo>
                  <a:pt x="179" y="52"/>
                </a:lnTo>
                <a:lnTo>
                  <a:pt x="194" y="42"/>
                </a:lnTo>
                <a:lnTo>
                  <a:pt x="207" y="32"/>
                </a:lnTo>
                <a:lnTo>
                  <a:pt x="222" y="24"/>
                </a:lnTo>
                <a:lnTo>
                  <a:pt x="238" y="16"/>
                </a:lnTo>
                <a:lnTo>
                  <a:pt x="253" y="11"/>
                </a:lnTo>
                <a:lnTo>
                  <a:pt x="269" y="6"/>
                </a:lnTo>
                <a:lnTo>
                  <a:pt x="285" y="3"/>
                </a:lnTo>
                <a:lnTo>
                  <a:pt x="300" y="1"/>
                </a:lnTo>
                <a:lnTo>
                  <a:pt x="317" y="0"/>
                </a:lnTo>
                <a:lnTo>
                  <a:pt x="317" y="0"/>
                </a:lnTo>
                <a:close/>
              </a:path>
            </a:pathLst>
          </a:custGeom>
          <a:solidFill>
            <a:srgbClr val="71B6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776787" y="3940175"/>
            <a:ext cx="31739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Phrase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83125" y="4073525"/>
            <a:ext cx="5386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generation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819650" y="4206875"/>
            <a:ext cx="2308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rules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1987675" y="1808163"/>
            <a:ext cx="652463" cy="196850"/>
          </a:xfrm>
          <a:custGeom>
            <a:avLst/>
            <a:gdLst>
              <a:gd name="T0" fmla="*/ 1378 w 1641"/>
              <a:gd name="T1" fmla="*/ 0 h 494"/>
              <a:gd name="T2" fmla="*/ 1431 w 1641"/>
              <a:gd name="T3" fmla="*/ 6 h 494"/>
              <a:gd name="T4" fmla="*/ 1480 w 1641"/>
              <a:gd name="T5" fmla="*/ 20 h 494"/>
              <a:gd name="T6" fmla="*/ 1525 w 1641"/>
              <a:gd name="T7" fmla="*/ 43 h 494"/>
              <a:gd name="T8" fmla="*/ 1564 w 1641"/>
              <a:gd name="T9" fmla="*/ 72 h 494"/>
              <a:gd name="T10" fmla="*/ 1597 w 1641"/>
              <a:gd name="T11" fmla="*/ 110 h 494"/>
              <a:gd name="T12" fmla="*/ 1621 w 1641"/>
              <a:gd name="T13" fmla="*/ 152 h 494"/>
              <a:gd name="T14" fmla="*/ 1636 w 1641"/>
              <a:gd name="T15" fmla="*/ 197 h 494"/>
              <a:gd name="T16" fmla="*/ 1641 w 1641"/>
              <a:gd name="T17" fmla="*/ 247 h 494"/>
              <a:gd name="T18" fmla="*/ 1636 w 1641"/>
              <a:gd name="T19" fmla="*/ 297 h 494"/>
              <a:gd name="T20" fmla="*/ 1621 w 1641"/>
              <a:gd name="T21" fmla="*/ 344 h 494"/>
              <a:gd name="T22" fmla="*/ 1597 w 1641"/>
              <a:gd name="T23" fmla="*/ 386 h 494"/>
              <a:gd name="T24" fmla="*/ 1564 w 1641"/>
              <a:gd name="T25" fmla="*/ 423 h 494"/>
              <a:gd name="T26" fmla="*/ 1525 w 1641"/>
              <a:gd name="T27" fmla="*/ 453 h 494"/>
              <a:gd name="T28" fmla="*/ 1480 w 1641"/>
              <a:gd name="T29" fmla="*/ 476 h 494"/>
              <a:gd name="T30" fmla="*/ 1431 w 1641"/>
              <a:gd name="T31" fmla="*/ 490 h 494"/>
              <a:gd name="T32" fmla="*/ 1378 w 1641"/>
              <a:gd name="T33" fmla="*/ 494 h 494"/>
              <a:gd name="T34" fmla="*/ 237 w 1641"/>
              <a:gd name="T35" fmla="*/ 493 h 494"/>
              <a:gd name="T36" fmla="*/ 186 w 1641"/>
              <a:gd name="T37" fmla="*/ 484 h 494"/>
              <a:gd name="T38" fmla="*/ 139 w 1641"/>
              <a:gd name="T39" fmla="*/ 465 h 494"/>
              <a:gd name="T40" fmla="*/ 96 w 1641"/>
              <a:gd name="T41" fmla="*/ 438 h 494"/>
              <a:gd name="T42" fmla="*/ 61 w 1641"/>
              <a:gd name="T43" fmla="*/ 405 h 494"/>
              <a:gd name="T44" fmla="*/ 31 w 1641"/>
              <a:gd name="T45" fmla="*/ 365 h 494"/>
              <a:gd name="T46" fmla="*/ 12 w 1641"/>
              <a:gd name="T47" fmla="*/ 321 h 494"/>
              <a:gd name="T48" fmla="*/ 1 w 1641"/>
              <a:gd name="T49" fmla="*/ 272 h 494"/>
              <a:gd name="T50" fmla="*/ 1 w 1641"/>
              <a:gd name="T51" fmla="*/ 222 h 494"/>
              <a:gd name="T52" fmla="*/ 12 w 1641"/>
              <a:gd name="T53" fmla="*/ 174 h 494"/>
              <a:gd name="T54" fmla="*/ 31 w 1641"/>
              <a:gd name="T55" fmla="*/ 130 h 494"/>
              <a:gd name="T56" fmla="*/ 61 w 1641"/>
              <a:gd name="T57" fmla="*/ 90 h 494"/>
              <a:gd name="T58" fmla="*/ 96 w 1641"/>
              <a:gd name="T59" fmla="*/ 57 h 494"/>
              <a:gd name="T60" fmla="*/ 139 w 1641"/>
              <a:gd name="T61" fmla="*/ 30 h 494"/>
              <a:gd name="T62" fmla="*/ 186 w 1641"/>
              <a:gd name="T63" fmla="*/ 12 h 494"/>
              <a:gd name="T64" fmla="*/ 237 w 1641"/>
              <a:gd name="T65" fmla="*/ 1 h 494"/>
              <a:gd name="T66" fmla="*/ 264 w 1641"/>
              <a:gd name="T67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41" h="494">
                <a:moveTo>
                  <a:pt x="264" y="0"/>
                </a:moveTo>
                <a:lnTo>
                  <a:pt x="1378" y="0"/>
                </a:lnTo>
                <a:lnTo>
                  <a:pt x="1405" y="1"/>
                </a:lnTo>
                <a:lnTo>
                  <a:pt x="1431" y="6"/>
                </a:lnTo>
                <a:lnTo>
                  <a:pt x="1456" y="12"/>
                </a:lnTo>
                <a:lnTo>
                  <a:pt x="1480" y="20"/>
                </a:lnTo>
                <a:lnTo>
                  <a:pt x="1504" y="30"/>
                </a:lnTo>
                <a:lnTo>
                  <a:pt x="1525" y="43"/>
                </a:lnTo>
                <a:lnTo>
                  <a:pt x="1546" y="57"/>
                </a:lnTo>
                <a:lnTo>
                  <a:pt x="1564" y="72"/>
                </a:lnTo>
                <a:lnTo>
                  <a:pt x="1581" y="90"/>
                </a:lnTo>
                <a:lnTo>
                  <a:pt x="1597" y="110"/>
                </a:lnTo>
                <a:lnTo>
                  <a:pt x="1610" y="130"/>
                </a:lnTo>
                <a:lnTo>
                  <a:pt x="1621" y="152"/>
                </a:lnTo>
                <a:lnTo>
                  <a:pt x="1630" y="174"/>
                </a:lnTo>
                <a:lnTo>
                  <a:pt x="1636" y="197"/>
                </a:lnTo>
                <a:lnTo>
                  <a:pt x="1640" y="222"/>
                </a:lnTo>
                <a:lnTo>
                  <a:pt x="1641" y="247"/>
                </a:lnTo>
                <a:lnTo>
                  <a:pt x="1640" y="272"/>
                </a:lnTo>
                <a:lnTo>
                  <a:pt x="1636" y="297"/>
                </a:lnTo>
                <a:lnTo>
                  <a:pt x="1630" y="321"/>
                </a:lnTo>
                <a:lnTo>
                  <a:pt x="1621" y="344"/>
                </a:lnTo>
                <a:lnTo>
                  <a:pt x="1610" y="365"/>
                </a:lnTo>
                <a:lnTo>
                  <a:pt x="1597" y="386"/>
                </a:lnTo>
                <a:lnTo>
                  <a:pt x="1581" y="405"/>
                </a:lnTo>
                <a:lnTo>
                  <a:pt x="1564" y="423"/>
                </a:lnTo>
                <a:lnTo>
                  <a:pt x="1546" y="438"/>
                </a:lnTo>
                <a:lnTo>
                  <a:pt x="1525" y="453"/>
                </a:lnTo>
                <a:lnTo>
                  <a:pt x="1504" y="465"/>
                </a:lnTo>
                <a:lnTo>
                  <a:pt x="1480" y="476"/>
                </a:lnTo>
                <a:lnTo>
                  <a:pt x="1456" y="484"/>
                </a:lnTo>
                <a:lnTo>
                  <a:pt x="1431" y="490"/>
                </a:lnTo>
                <a:lnTo>
                  <a:pt x="1405" y="493"/>
                </a:lnTo>
                <a:lnTo>
                  <a:pt x="1378" y="494"/>
                </a:lnTo>
                <a:lnTo>
                  <a:pt x="264" y="494"/>
                </a:lnTo>
                <a:lnTo>
                  <a:pt x="237" y="493"/>
                </a:lnTo>
                <a:lnTo>
                  <a:pt x="211" y="490"/>
                </a:lnTo>
                <a:lnTo>
                  <a:pt x="186" y="484"/>
                </a:lnTo>
                <a:lnTo>
                  <a:pt x="162" y="476"/>
                </a:lnTo>
                <a:lnTo>
                  <a:pt x="139" y="465"/>
                </a:lnTo>
                <a:lnTo>
                  <a:pt x="117" y="453"/>
                </a:lnTo>
                <a:lnTo>
                  <a:pt x="96" y="438"/>
                </a:lnTo>
                <a:lnTo>
                  <a:pt x="77" y="423"/>
                </a:lnTo>
                <a:lnTo>
                  <a:pt x="61" y="405"/>
                </a:lnTo>
                <a:lnTo>
                  <a:pt x="45" y="386"/>
                </a:lnTo>
                <a:lnTo>
                  <a:pt x="31" y="365"/>
                </a:lnTo>
                <a:lnTo>
                  <a:pt x="21" y="344"/>
                </a:lnTo>
                <a:lnTo>
                  <a:pt x="12" y="321"/>
                </a:lnTo>
                <a:lnTo>
                  <a:pt x="5" y="297"/>
                </a:lnTo>
                <a:lnTo>
                  <a:pt x="1" y="272"/>
                </a:lnTo>
                <a:lnTo>
                  <a:pt x="0" y="247"/>
                </a:lnTo>
                <a:lnTo>
                  <a:pt x="1" y="222"/>
                </a:lnTo>
                <a:lnTo>
                  <a:pt x="5" y="197"/>
                </a:lnTo>
                <a:lnTo>
                  <a:pt x="12" y="174"/>
                </a:lnTo>
                <a:lnTo>
                  <a:pt x="21" y="152"/>
                </a:lnTo>
                <a:lnTo>
                  <a:pt x="31" y="130"/>
                </a:lnTo>
                <a:lnTo>
                  <a:pt x="45" y="110"/>
                </a:lnTo>
                <a:lnTo>
                  <a:pt x="61" y="90"/>
                </a:lnTo>
                <a:lnTo>
                  <a:pt x="77" y="72"/>
                </a:lnTo>
                <a:lnTo>
                  <a:pt x="96" y="57"/>
                </a:lnTo>
                <a:lnTo>
                  <a:pt x="117" y="43"/>
                </a:lnTo>
                <a:lnTo>
                  <a:pt x="139" y="30"/>
                </a:lnTo>
                <a:lnTo>
                  <a:pt x="162" y="20"/>
                </a:lnTo>
                <a:lnTo>
                  <a:pt x="186" y="12"/>
                </a:lnTo>
                <a:lnTo>
                  <a:pt x="211" y="6"/>
                </a:lnTo>
                <a:lnTo>
                  <a:pt x="237" y="1"/>
                </a:lnTo>
                <a:lnTo>
                  <a:pt x="264" y="0"/>
                </a:lnTo>
                <a:lnTo>
                  <a:pt x="264" y="0"/>
                </a:lnTo>
                <a:close/>
              </a:path>
            </a:pathLst>
          </a:custGeom>
          <a:solidFill>
            <a:srgbClr val="71B6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159125" y="1819275"/>
            <a:ext cx="3077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Rules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178675" y="1514475"/>
            <a:ext cx="652463" cy="196850"/>
          </a:xfrm>
          <a:custGeom>
            <a:avLst/>
            <a:gdLst>
              <a:gd name="T0" fmla="*/ 1381 w 1644"/>
              <a:gd name="T1" fmla="*/ 0 h 496"/>
              <a:gd name="T2" fmla="*/ 1434 w 1644"/>
              <a:gd name="T3" fmla="*/ 7 h 496"/>
              <a:gd name="T4" fmla="*/ 1483 w 1644"/>
              <a:gd name="T5" fmla="*/ 20 h 496"/>
              <a:gd name="T6" fmla="*/ 1528 w 1644"/>
              <a:gd name="T7" fmla="*/ 43 h 496"/>
              <a:gd name="T8" fmla="*/ 1567 w 1644"/>
              <a:gd name="T9" fmla="*/ 73 h 496"/>
              <a:gd name="T10" fmla="*/ 1599 w 1644"/>
              <a:gd name="T11" fmla="*/ 110 h 496"/>
              <a:gd name="T12" fmla="*/ 1623 w 1644"/>
              <a:gd name="T13" fmla="*/ 152 h 496"/>
              <a:gd name="T14" fmla="*/ 1639 w 1644"/>
              <a:gd name="T15" fmla="*/ 198 h 496"/>
              <a:gd name="T16" fmla="*/ 1644 w 1644"/>
              <a:gd name="T17" fmla="*/ 249 h 496"/>
              <a:gd name="T18" fmla="*/ 1639 w 1644"/>
              <a:gd name="T19" fmla="*/ 297 h 496"/>
              <a:gd name="T20" fmla="*/ 1623 w 1644"/>
              <a:gd name="T21" fmla="*/ 344 h 496"/>
              <a:gd name="T22" fmla="*/ 1599 w 1644"/>
              <a:gd name="T23" fmla="*/ 386 h 496"/>
              <a:gd name="T24" fmla="*/ 1567 w 1644"/>
              <a:gd name="T25" fmla="*/ 423 h 496"/>
              <a:gd name="T26" fmla="*/ 1528 w 1644"/>
              <a:gd name="T27" fmla="*/ 453 h 496"/>
              <a:gd name="T28" fmla="*/ 1483 w 1644"/>
              <a:gd name="T29" fmla="*/ 476 h 496"/>
              <a:gd name="T30" fmla="*/ 1434 w 1644"/>
              <a:gd name="T31" fmla="*/ 490 h 496"/>
              <a:gd name="T32" fmla="*/ 1381 w 1644"/>
              <a:gd name="T33" fmla="*/ 496 h 496"/>
              <a:gd name="T34" fmla="*/ 237 w 1644"/>
              <a:gd name="T35" fmla="*/ 493 h 496"/>
              <a:gd name="T36" fmla="*/ 185 w 1644"/>
              <a:gd name="T37" fmla="*/ 484 h 496"/>
              <a:gd name="T38" fmla="*/ 138 w 1644"/>
              <a:gd name="T39" fmla="*/ 465 h 496"/>
              <a:gd name="T40" fmla="*/ 97 w 1644"/>
              <a:gd name="T41" fmla="*/ 439 h 496"/>
              <a:gd name="T42" fmla="*/ 60 w 1644"/>
              <a:gd name="T43" fmla="*/ 405 h 496"/>
              <a:gd name="T44" fmla="*/ 31 w 1644"/>
              <a:gd name="T45" fmla="*/ 365 h 496"/>
              <a:gd name="T46" fmla="*/ 11 w 1644"/>
              <a:gd name="T47" fmla="*/ 321 h 496"/>
              <a:gd name="T48" fmla="*/ 1 w 1644"/>
              <a:gd name="T49" fmla="*/ 274 h 496"/>
              <a:gd name="T50" fmla="*/ 1 w 1644"/>
              <a:gd name="T51" fmla="*/ 222 h 496"/>
              <a:gd name="T52" fmla="*/ 11 w 1644"/>
              <a:gd name="T53" fmla="*/ 175 h 496"/>
              <a:gd name="T54" fmla="*/ 31 w 1644"/>
              <a:gd name="T55" fmla="*/ 131 h 496"/>
              <a:gd name="T56" fmla="*/ 60 w 1644"/>
              <a:gd name="T57" fmla="*/ 91 h 496"/>
              <a:gd name="T58" fmla="*/ 97 w 1644"/>
              <a:gd name="T59" fmla="*/ 58 h 496"/>
              <a:gd name="T60" fmla="*/ 138 w 1644"/>
              <a:gd name="T61" fmla="*/ 31 h 496"/>
              <a:gd name="T62" fmla="*/ 185 w 1644"/>
              <a:gd name="T63" fmla="*/ 12 h 496"/>
              <a:gd name="T64" fmla="*/ 237 w 1644"/>
              <a:gd name="T65" fmla="*/ 3 h 496"/>
              <a:gd name="T66" fmla="*/ 264 w 1644"/>
              <a:gd name="T67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44" h="496">
                <a:moveTo>
                  <a:pt x="264" y="0"/>
                </a:moveTo>
                <a:lnTo>
                  <a:pt x="1381" y="0"/>
                </a:lnTo>
                <a:lnTo>
                  <a:pt x="1407" y="3"/>
                </a:lnTo>
                <a:lnTo>
                  <a:pt x="1434" y="7"/>
                </a:lnTo>
                <a:lnTo>
                  <a:pt x="1459" y="12"/>
                </a:lnTo>
                <a:lnTo>
                  <a:pt x="1483" y="20"/>
                </a:lnTo>
                <a:lnTo>
                  <a:pt x="1506" y="31"/>
                </a:lnTo>
                <a:lnTo>
                  <a:pt x="1528" y="43"/>
                </a:lnTo>
                <a:lnTo>
                  <a:pt x="1548" y="58"/>
                </a:lnTo>
                <a:lnTo>
                  <a:pt x="1567" y="73"/>
                </a:lnTo>
                <a:lnTo>
                  <a:pt x="1584" y="91"/>
                </a:lnTo>
                <a:lnTo>
                  <a:pt x="1599" y="110"/>
                </a:lnTo>
                <a:lnTo>
                  <a:pt x="1612" y="131"/>
                </a:lnTo>
                <a:lnTo>
                  <a:pt x="1623" y="152"/>
                </a:lnTo>
                <a:lnTo>
                  <a:pt x="1632" y="175"/>
                </a:lnTo>
                <a:lnTo>
                  <a:pt x="1639" y="198"/>
                </a:lnTo>
                <a:lnTo>
                  <a:pt x="1642" y="222"/>
                </a:lnTo>
                <a:lnTo>
                  <a:pt x="1644" y="249"/>
                </a:lnTo>
                <a:lnTo>
                  <a:pt x="1642" y="274"/>
                </a:lnTo>
                <a:lnTo>
                  <a:pt x="1639" y="297"/>
                </a:lnTo>
                <a:lnTo>
                  <a:pt x="1632" y="321"/>
                </a:lnTo>
                <a:lnTo>
                  <a:pt x="1623" y="344"/>
                </a:lnTo>
                <a:lnTo>
                  <a:pt x="1612" y="365"/>
                </a:lnTo>
                <a:lnTo>
                  <a:pt x="1599" y="386"/>
                </a:lnTo>
                <a:lnTo>
                  <a:pt x="1584" y="405"/>
                </a:lnTo>
                <a:lnTo>
                  <a:pt x="1567" y="423"/>
                </a:lnTo>
                <a:lnTo>
                  <a:pt x="1548" y="439"/>
                </a:lnTo>
                <a:lnTo>
                  <a:pt x="1528" y="453"/>
                </a:lnTo>
                <a:lnTo>
                  <a:pt x="1506" y="465"/>
                </a:lnTo>
                <a:lnTo>
                  <a:pt x="1483" y="476"/>
                </a:lnTo>
                <a:lnTo>
                  <a:pt x="1459" y="484"/>
                </a:lnTo>
                <a:lnTo>
                  <a:pt x="1434" y="490"/>
                </a:lnTo>
                <a:lnTo>
                  <a:pt x="1407" y="493"/>
                </a:lnTo>
                <a:lnTo>
                  <a:pt x="1381" y="496"/>
                </a:lnTo>
                <a:lnTo>
                  <a:pt x="264" y="496"/>
                </a:lnTo>
                <a:lnTo>
                  <a:pt x="237" y="493"/>
                </a:lnTo>
                <a:lnTo>
                  <a:pt x="210" y="490"/>
                </a:lnTo>
                <a:lnTo>
                  <a:pt x="185" y="484"/>
                </a:lnTo>
                <a:lnTo>
                  <a:pt x="161" y="476"/>
                </a:lnTo>
                <a:lnTo>
                  <a:pt x="138" y="465"/>
                </a:lnTo>
                <a:lnTo>
                  <a:pt x="116" y="453"/>
                </a:lnTo>
                <a:lnTo>
                  <a:pt x="97" y="439"/>
                </a:lnTo>
                <a:lnTo>
                  <a:pt x="77" y="423"/>
                </a:lnTo>
                <a:lnTo>
                  <a:pt x="60" y="405"/>
                </a:lnTo>
                <a:lnTo>
                  <a:pt x="45" y="386"/>
                </a:lnTo>
                <a:lnTo>
                  <a:pt x="31" y="365"/>
                </a:lnTo>
                <a:lnTo>
                  <a:pt x="20" y="344"/>
                </a:lnTo>
                <a:lnTo>
                  <a:pt x="11" y="321"/>
                </a:lnTo>
                <a:lnTo>
                  <a:pt x="5" y="297"/>
                </a:lnTo>
                <a:lnTo>
                  <a:pt x="1" y="274"/>
                </a:lnTo>
                <a:lnTo>
                  <a:pt x="0" y="249"/>
                </a:lnTo>
                <a:lnTo>
                  <a:pt x="1" y="222"/>
                </a:lnTo>
                <a:lnTo>
                  <a:pt x="5" y="198"/>
                </a:lnTo>
                <a:lnTo>
                  <a:pt x="11" y="175"/>
                </a:lnTo>
                <a:lnTo>
                  <a:pt x="20" y="152"/>
                </a:lnTo>
                <a:lnTo>
                  <a:pt x="31" y="131"/>
                </a:lnTo>
                <a:lnTo>
                  <a:pt x="45" y="110"/>
                </a:lnTo>
                <a:lnTo>
                  <a:pt x="60" y="91"/>
                </a:lnTo>
                <a:lnTo>
                  <a:pt x="77" y="73"/>
                </a:lnTo>
                <a:lnTo>
                  <a:pt x="97" y="58"/>
                </a:lnTo>
                <a:lnTo>
                  <a:pt x="116" y="43"/>
                </a:lnTo>
                <a:lnTo>
                  <a:pt x="138" y="31"/>
                </a:lnTo>
                <a:lnTo>
                  <a:pt x="161" y="20"/>
                </a:lnTo>
                <a:lnTo>
                  <a:pt x="185" y="12"/>
                </a:lnTo>
                <a:lnTo>
                  <a:pt x="210" y="7"/>
                </a:lnTo>
                <a:lnTo>
                  <a:pt x="237" y="3"/>
                </a:lnTo>
                <a:lnTo>
                  <a:pt x="264" y="0"/>
                </a:lnTo>
                <a:lnTo>
                  <a:pt x="264" y="0"/>
                </a:lnTo>
                <a:close/>
              </a:path>
            </a:pathLst>
          </a:custGeom>
          <a:solidFill>
            <a:srgbClr val="71B6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6350125" y="1527175"/>
            <a:ext cx="3077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Rules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5532562" y="2173288"/>
            <a:ext cx="404813" cy="1719263"/>
          </a:xfrm>
          <a:custGeom>
            <a:avLst/>
            <a:gdLst>
              <a:gd name="T0" fmla="*/ 0 w 1019"/>
              <a:gd name="T1" fmla="*/ 0 h 4335"/>
              <a:gd name="T2" fmla="*/ 539 w 1019"/>
              <a:gd name="T3" fmla="*/ 0 h 4335"/>
              <a:gd name="T4" fmla="*/ 539 w 1019"/>
              <a:gd name="T5" fmla="*/ 4248 h 4335"/>
              <a:gd name="T6" fmla="*/ 510 w 1019"/>
              <a:gd name="T7" fmla="*/ 4219 h 4335"/>
              <a:gd name="T8" fmla="*/ 874 w 1019"/>
              <a:gd name="T9" fmla="*/ 4219 h 4335"/>
              <a:gd name="T10" fmla="*/ 874 w 1019"/>
              <a:gd name="T11" fmla="*/ 4277 h 4335"/>
              <a:gd name="T12" fmla="*/ 481 w 1019"/>
              <a:gd name="T13" fmla="*/ 4277 h 4335"/>
              <a:gd name="T14" fmla="*/ 481 w 1019"/>
              <a:gd name="T15" fmla="*/ 29 h 4335"/>
              <a:gd name="T16" fmla="*/ 510 w 1019"/>
              <a:gd name="T17" fmla="*/ 58 h 4335"/>
              <a:gd name="T18" fmla="*/ 0 w 1019"/>
              <a:gd name="T19" fmla="*/ 58 h 4335"/>
              <a:gd name="T20" fmla="*/ 0 w 1019"/>
              <a:gd name="T21" fmla="*/ 0 h 4335"/>
              <a:gd name="T22" fmla="*/ 845 w 1019"/>
              <a:gd name="T23" fmla="*/ 4160 h 4335"/>
              <a:gd name="T24" fmla="*/ 1019 w 1019"/>
              <a:gd name="T25" fmla="*/ 4248 h 4335"/>
              <a:gd name="T26" fmla="*/ 845 w 1019"/>
              <a:gd name="T27" fmla="*/ 4335 h 4335"/>
              <a:gd name="T28" fmla="*/ 845 w 1019"/>
              <a:gd name="T29" fmla="*/ 4160 h 4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9" h="4335">
                <a:moveTo>
                  <a:pt x="0" y="0"/>
                </a:moveTo>
                <a:lnTo>
                  <a:pt x="539" y="0"/>
                </a:lnTo>
                <a:lnTo>
                  <a:pt x="539" y="4248"/>
                </a:lnTo>
                <a:lnTo>
                  <a:pt x="510" y="4219"/>
                </a:lnTo>
                <a:lnTo>
                  <a:pt x="874" y="4219"/>
                </a:lnTo>
                <a:lnTo>
                  <a:pt x="874" y="4277"/>
                </a:lnTo>
                <a:lnTo>
                  <a:pt x="481" y="4277"/>
                </a:lnTo>
                <a:lnTo>
                  <a:pt x="481" y="29"/>
                </a:lnTo>
                <a:lnTo>
                  <a:pt x="510" y="58"/>
                </a:lnTo>
                <a:lnTo>
                  <a:pt x="0" y="58"/>
                </a:lnTo>
                <a:lnTo>
                  <a:pt x="0" y="0"/>
                </a:lnTo>
                <a:close/>
                <a:moveTo>
                  <a:pt x="845" y="4160"/>
                </a:moveTo>
                <a:lnTo>
                  <a:pt x="1019" y="4248"/>
                </a:lnTo>
                <a:lnTo>
                  <a:pt x="845" y="4335"/>
                </a:lnTo>
                <a:lnTo>
                  <a:pt x="845" y="4160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Freeform 21"/>
          <p:cNvSpPr>
            <a:spLocks noEditPoints="1"/>
          </p:cNvSpPr>
          <p:nvPr/>
        </p:nvSpPr>
        <p:spPr bwMode="auto">
          <a:xfrm>
            <a:off x="5524625" y="2473325"/>
            <a:ext cx="411163" cy="1419225"/>
          </a:xfrm>
          <a:custGeom>
            <a:avLst/>
            <a:gdLst>
              <a:gd name="T0" fmla="*/ 0 w 1037"/>
              <a:gd name="T1" fmla="*/ 0 h 3579"/>
              <a:gd name="T2" fmla="*/ 548 w 1037"/>
              <a:gd name="T3" fmla="*/ 0 h 3579"/>
              <a:gd name="T4" fmla="*/ 548 w 1037"/>
              <a:gd name="T5" fmla="*/ 3492 h 3579"/>
              <a:gd name="T6" fmla="*/ 519 w 1037"/>
              <a:gd name="T7" fmla="*/ 3463 h 3579"/>
              <a:gd name="T8" fmla="*/ 892 w 1037"/>
              <a:gd name="T9" fmla="*/ 3463 h 3579"/>
              <a:gd name="T10" fmla="*/ 892 w 1037"/>
              <a:gd name="T11" fmla="*/ 3521 h 3579"/>
              <a:gd name="T12" fmla="*/ 490 w 1037"/>
              <a:gd name="T13" fmla="*/ 3521 h 3579"/>
              <a:gd name="T14" fmla="*/ 490 w 1037"/>
              <a:gd name="T15" fmla="*/ 30 h 3579"/>
              <a:gd name="T16" fmla="*/ 519 w 1037"/>
              <a:gd name="T17" fmla="*/ 59 h 3579"/>
              <a:gd name="T18" fmla="*/ 0 w 1037"/>
              <a:gd name="T19" fmla="*/ 59 h 3579"/>
              <a:gd name="T20" fmla="*/ 0 w 1037"/>
              <a:gd name="T21" fmla="*/ 0 h 3579"/>
              <a:gd name="T22" fmla="*/ 863 w 1037"/>
              <a:gd name="T23" fmla="*/ 3404 h 3579"/>
              <a:gd name="T24" fmla="*/ 1037 w 1037"/>
              <a:gd name="T25" fmla="*/ 3492 h 3579"/>
              <a:gd name="T26" fmla="*/ 863 w 1037"/>
              <a:gd name="T27" fmla="*/ 3579 h 3579"/>
              <a:gd name="T28" fmla="*/ 863 w 1037"/>
              <a:gd name="T29" fmla="*/ 3404 h 3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37" h="3579">
                <a:moveTo>
                  <a:pt x="0" y="0"/>
                </a:moveTo>
                <a:lnTo>
                  <a:pt x="548" y="0"/>
                </a:lnTo>
                <a:lnTo>
                  <a:pt x="548" y="3492"/>
                </a:lnTo>
                <a:lnTo>
                  <a:pt x="519" y="3463"/>
                </a:lnTo>
                <a:lnTo>
                  <a:pt x="892" y="3463"/>
                </a:lnTo>
                <a:lnTo>
                  <a:pt x="892" y="3521"/>
                </a:lnTo>
                <a:lnTo>
                  <a:pt x="490" y="3521"/>
                </a:lnTo>
                <a:lnTo>
                  <a:pt x="490" y="30"/>
                </a:lnTo>
                <a:lnTo>
                  <a:pt x="519" y="59"/>
                </a:lnTo>
                <a:lnTo>
                  <a:pt x="0" y="59"/>
                </a:lnTo>
                <a:lnTo>
                  <a:pt x="0" y="0"/>
                </a:lnTo>
                <a:close/>
                <a:moveTo>
                  <a:pt x="863" y="3404"/>
                </a:moveTo>
                <a:lnTo>
                  <a:pt x="1037" y="3492"/>
                </a:lnTo>
                <a:lnTo>
                  <a:pt x="863" y="3579"/>
                </a:lnTo>
                <a:lnTo>
                  <a:pt x="863" y="3404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22"/>
          <p:cNvSpPr>
            <a:spLocks noEditPoints="1"/>
          </p:cNvSpPr>
          <p:nvPr/>
        </p:nvSpPr>
        <p:spPr bwMode="auto">
          <a:xfrm>
            <a:off x="1627312" y="2276475"/>
            <a:ext cx="962025" cy="69850"/>
          </a:xfrm>
          <a:custGeom>
            <a:avLst/>
            <a:gdLst>
              <a:gd name="T0" fmla="*/ 0 w 2425"/>
              <a:gd name="T1" fmla="*/ 49 h 174"/>
              <a:gd name="T2" fmla="*/ 2280 w 2425"/>
              <a:gd name="T3" fmla="*/ 58 h 174"/>
              <a:gd name="T4" fmla="*/ 2280 w 2425"/>
              <a:gd name="T5" fmla="*/ 116 h 174"/>
              <a:gd name="T6" fmla="*/ 0 w 2425"/>
              <a:gd name="T7" fmla="*/ 108 h 174"/>
              <a:gd name="T8" fmla="*/ 0 w 2425"/>
              <a:gd name="T9" fmla="*/ 49 h 174"/>
              <a:gd name="T10" fmla="*/ 2251 w 2425"/>
              <a:gd name="T11" fmla="*/ 0 h 174"/>
              <a:gd name="T12" fmla="*/ 2425 w 2425"/>
              <a:gd name="T13" fmla="*/ 88 h 174"/>
              <a:gd name="T14" fmla="*/ 2251 w 2425"/>
              <a:gd name="T15" fmla="*/ 174 h 174"/>
              <a:gd name="T16" fmla="*/ 2251 w 2425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25" h="174">
                <a:moveTo>
                  <a:pt x="0" y="49"/>
                </a:moveTo>
                <a:lnTo>
                  <a:pt x="2280" y="58"/>
                </a:lnTo>
                <a:lnTo>
                  <a:pt x="2280" y="116"/>
                </a:lnTo>
                <a:lnTo>
                  <a:pt x="0" y="108"/>
                </a:lnTo>
                <a:lnTo>
                  <a:pt x="0" y="49"/>
                </a:lnTo>
                <a:close/>
                <a:moveTo>
                  <a:pt x="2251" y="0"/>
                </a:moveTo>
                <a:lnTo>
                  <a:pt x="2425" y="88"/>
                </a:lnTo>
                <a:lnTo>
                  <a:pt x="2251" y="174"/>
                </a:lnTo>
                <a:lnTo>
                  <a:pt x="2251" y="0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36662" y="4157663"/>
            <a:ext cx="125996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7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All SCT descriptions (EN)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2" y="3341688"/>
            <a:ext cx="12366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90625" y="3295650"/>
            <a:ext cx="1431925" cy="1041400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5" y="1857375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62062" y="2551113"/>
            <a:ext cx="11317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Translatable SCT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62062" y="2679700"/>
            <a:ext cx="113492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descriptions (EN)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93800" y="1789113"/>
            <a:ext cx="1433513" cy="1039813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874837" y="2828925"/>
            <a:ext cx="68263" cy="466725"/>
          </a:xfrm>
          <a:custGeom>
            <a:avLst/>
            <a:gdLst>
              <a:gd name="T0" fmla="*/ 108 w 174"/>
              <a:gd name="T1" fmla="*/ 1174 h 1174"/>
              <a:gd name="T2" fmla="*/ 117 w 174"/>
              <a:gd name="T3" fmla="*/ 145 h 1174"/>
              <a:gd name="T4" fmla="*/ 58 w 174"/>
              <a:gd name="T5" fmla="*/ 145 h 1174"/>
              <a:gd name="T6" fmla="*/ 50 w 174"/>
              <a:gd name="T7" fmla="*/ 1174 h 1174"/>
              <a:gd name="T8" fmla="*/ 108 w 174"/>
              <a:gd name="T9" fmla="*/ 1174 h 1174"/>
              <a:gd name="T10" fmla="*/ 174 w 174"/>
              <a:gd name="T11" fmla="*/ 174 h 1174"/>
              <a:gd name="T12" fmla="*/ 88 w 174"/>
              <a:gd name="T13" fmla="*/ 0 h 1174"/>
              <a:gd name="T14" fmla="*/ 0 w 174"/>
              <a:gd name="T15" fmla="*/ 173 h 1174"/>
              <a:gd name="T16" fmla="*/ 174 w 174"/>
              <a:gd name="T17" fmla="*/ 174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" h="1174">
                <a:moveTo>
                  <a:pt x="108" y="1174"/>
                </a:moveTo>
                <a:lnTo>
                  <a:pt x="117" y="145"/>
                </a:lnTo>
                <a:lnTo>
                  <a:pt x="58" y="145"/>
                </a:lnTo>
                <a:lnTo>
                  <a:pt x="50" y="1174"/>
                </a:lnTo>
                <a:lnTo>
                  <a:pt x="108" y="1174"/>
                </a:lnTo>
                <a:close/>
                <a:moveTo>
                  <a:pt x="174" y="174"/>
                </a:moveTo>
                <a:lnTo>
                  <a:pt x="88" y="0"/>
                </a:lnTo>
                <a:lnTo>
                  <a:pt x="0" y="173"/>
                </a:lnTo>
                <a:lnTo>
                  <a:pt x="174" y="174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72" name="Freeform 31"/>
          <p:cNvSpPr>
            <a:spLocks/>
          </p:cNvSpPr>
          <p:nvPr/>
        </p:nvSpPr>
        <p:spPr bwMode="auto">
          <a:xfrm>
            <a:off x="1727325" y="1892300"/>
            <a:ext cx="762000" cy="774700"/>
          </a:xfrm>
          <a:custGeom>
            <a:avLst/>
            <a:gdLst>
              <a:gd name="T0" fmla="*/ 1520 w 1920"/>
              <a:gd name="T1" fmla="*/ 181 h 1954"/>
              <a:gd name="T2" fmla="*/ 1539 w 1920"/>
              <a:gd name="T3" fmla="*/ 456 h 1954"/>
              <a:gd name="T4" fmla="*/ 1588 w 1920"/>
              <a:gd name="T5" fmla="*/ 520 h 1954"/>
              <a:gd name="T6" fmla="*/ 1631 w 1920"/>
              <a:gd name="T7" fmla="*/ 589 h 1954"/>
              <a:gd name="T8" fmla="*/ 1667 w 1920"/>
              <a:gd name="T9" fmla="*/ 662 h 1954"/>
              <a:gd name="T10" fmla="*/ 1695 w 1920"/>
              <a:gd name="T11" fmla="*/ 739 h 1954"/>
              <a:gd name="T12" fmla="*/ 1920 w 1920"/>
              <a:gd name="T13" fmla="*/ 905 h 1954"/>
              <a:gd name="T14" fmla="*/ 1735 w 1920"/>
              <a:gd name="T15" fmla="*/ 1011 h 1954"/>
              <a:gd name="T16" fmla="*/ 1728 w 1920"/>
              <a:gd name="T17" fmla="*/ 1093 h 1954"/>
              <a:gd name="T18" fmla="*/ 1715 w 1920"/>
              <a:gd name="T19" fmla="*/ 1174 h 1954"/>
              <a:gd name="T20" fmla="*/ 1694 w 1920"/>
              <a:gd name="T21" fmla="*/ 1253 h 1954"/>
              <a:gd name="T22" fmla="*/ 1833 w 1920"/>
              <a:gd name="T23" fmla="*/ 1415 h 1954"/>
              <a:gd name="T24" fmla="*/ 1567 w 1920"/>
              <a:gd name="T25" fmla="*/ 1496 h 1954"/>
              <a:gd name="T26" fmla="*/ 1516 w 1920"/>
              <a:gd name="T27" fmla="*/ 1557 h 1954"/>
              <a:gd name="T28" fmla="*/ 1458 w 1920"/>
              <a:gd name="T29" fmla="*/ 1613 h 1954"/>
              <a:gd name="T30" fmla="*/ 1395 w 1920"/>
              <a:gd name="T31" fmla="*/ 1662 h 1954"/>
              <a:gd name="T32" fmla="*/ 1328 w 1920"/>
              <a:gd name="T33" fmla="*/ 1705 h 1954"/>
              <a:gd name="T34" fmla="*/ 1217 w 1920"/>
              <a:gd name="T35" fmla="*/ 1954 h 1954"/>
              <a:gd name="T36" fmla="*/ 1077 w 1920"/>
              <a:gd name="T37" fmla="*/ 1793 h 1954"/>
              <a:gd name="T38" fmla="*/ 999 w 1920"/>
              <a:gd name="T39" fmla="*/ 1801 h 1954"/>
              <a:gd name="T40" fmla="*/ 921 w 1920"/>
              <a:gd name="T41" fmla="*/ 1801 h 1954"/>
              <a:gd name="T42" fmla="*/ 843 w 1920"/>
              <a:gd name="T43" fmla="*/ 1793 h 1954"/>
              <a:gd name="T44" fmla="*/ 703 w 1920"/>
              <a:gd name="T45" fmla="*/ 1954 h 1954"/>
              <a:gd name="T46" fmla="*/ 592 w 1920"/>
              <a:gd name="T47" fmla="*/ 1705 h 1954"/>
              <a:gd name="T48" fmla="*/ 524 w 1920"/>
              <a:gd name="T49" fmla="*/ 1662 h 1954"/>
              <a:gd name="T50" fmla="*/ 461 w 1920"/>
              <a:gd name="T51" fmla="*/ 1613 h 1954"/>
              <a:gd name="T52" fmla="*/ 404 w 1920"/>
              <a:gd name="T53" fmla="*/ 1557 h 1954"/>
              <a:gd name="T54" fmla="*/ 352 w 1920"/>
              <a:gd name="T55" fmla="*/ 1496 h 1954"/>
              <a:gd name="T56" fmla="*/ 86 w 1920"/>
              <a:gd name="T57" fmla="*/ 1415 h 1954"/>
              <a:gd name="T58" fmla="*/ 226 w 1920"/>
              <a:gd name="T59" fmla="*/ 1253 h 1954"/>
              <a:gd name="T60" fmla="*/ 204 w 1920"/>
              <a:gd name="T61" fmla="*/ 1174 h 1954"/>
              <a:gd name="T62" fmla="*/ 190 w 1920"/>
              <a:gd name="T63" fmla="*/ 1093 h 1954"/>
              <a:gd name="T64" fmla="*/ 185 w 1920"/>
              <a:gd name="T65" fmla="*/ 1011 h 1954"/>
              <a:gd name="T66" fmla="*/ 0 w 1920"/>
              <a:gd name="T67" fmla="*/ 905 h 1954"/>
              <a:gd name="T68" fmla="*/ 224 w 1920"/>
              <a:gd name="T69" fmla="*/ 739 h 1954"/>
              <a:gd name="T70" fmla="*/ 253 w 1920"/>
              <a:gd name="T71" fmla="*/ 662 h 1954"/>
              <a:gd name="T72" fmla="*/ 288 w 1920"/>
              <a:gd name="T73" fmla="*/ 589 h 1954"/>
              <a:gd name="T74" fmla="*/ 331 w 1920"/>
              <a:gd name="T75" fmla="*/ 520 h 1954"/>
              <a:gd name="T76" fmla="*/ 380 w 1920"/>
              <a:gd name="T77" fmla="*/ 456 h 1954"/>
              <a:gd name="T78" fmla="*/ 400 w 1920"/>
              <a:gd name="T79" fmla="*/ 181 h 1954"/>
              <a:gd name="T80" fmla="*/ 587 w 1920"/>
              <a:gd name="T81" fmla="*/ 285 h 1954"/>
              <a:gd name="T82" fmla="*/ 658 w 1920"/>
              <a:gd name="T83" fmla="*/ 248 h 1954"/>
              <a:gd name="T84" fmla="*/ 732 w 1920"/>
              <a:gd name="T85" fmla="*/ 221 h 1954"/>
              <a:gd name="T86" fmla="*/ 808 w 1920"/>
              <a:gd name="T87" fmla="*/ 200 h 1954"/>
              <a:gd name="T88" fmla="*/ 881 w 1920"/>
              <a:gd name="T89" fmla="*/ 0 h 1954"/>
              <a:gd name="T90" fmla="*/ 1073 w 1920"/>
              <a:gd name="T91" fmla="*/ 194 h 1954"/>
              <a:gd name="T92" fmla="*/ 1150 w 1920"/>
              <a:gd name="T93" fmla="*/ 209 h 1954"/>
              <a:gd name="T94" fmla="*/ 1225 w 1920"/>
              <a:gd name="T95" fmla="*/ 233 h 1954"/>
              <a:gd name="T96" fmla="*/ 1297 w 1920"/>
              <a:gd name="T97" fmla="*/ 266 h 1954"/>
              <a:gd name="T98" fmla="*/ 1366 w 1920"/>
              <a:gd name="T99" fmla="*/ 305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0" h="1954">
                <a:moveTo>
                  <a:pt x="1366" y="305"/>
                </a:moveTo>
                <a:lnTo>
                  <a:pt x="1520" y="181"/>
                </a:lnTo>
                <a:lnTo>
                  <a:pt x="1641" y="288"/>
                </a:lnTo>
                <a:lnTo>
                  <a:pt x="1539" y="456"/>
                </a:lnTo>
                <a:lnTo>
                  <a:pt x="1565" y="488"/>
                </a:lnTo>
                <a:lnTo>
                  <a:pt x="1588" y="520"/>
                </a:lnTo>
                <a:lnTo>
                  <a:pt x="1611" y="554"/>
                </a:lnTo>
                <a:lnTo>
                  <a:pt x="1631" y="589"/>
                </a:lnTo>
                <a:lnTo>
                  <a:pt x="1650" y="625"/>
                </a:lnTo>
                <a:lnTo>
                  <a:pt x="1667" y="662"/>
                </a:lnTo>
                <a:lnTo>
                  <a:pt x="1682" y="700"/>
                </a:lnTo>
                <a:lnTo>
                  <a:pt x="1695" y="739"/>
                </a:lnTo>
                <a:lnTo>
                  <a:pt x="1892" y="740"/>
                </a:lnTo>
                <a:lnTo>
                  <a:pt x="1920" y="905"/>
                </a:lnTo>
                <a:lnTo>
                  <a:pt x="1735" y="970"/>
                </a:lnTo>
                <a:lnTo>
                  <a:pt x="1735" y="1011"/>
                </a:lnTo>
                <a:lnTo>
                  <a:pt x="1733" y="1053"/>
                </a:lnTo>
                <a:lnTo>
                  <a:pt x="1728" y="1093"/>
                </a:lnTo>
                <a:lnTo>
                  <a:pt x="1723" y="1134"/>
                </a:lnTo>
                <a:lnTo>
                  <a:pt x="1715" y="1174"/>
                </a:lnTo>
                <a:lnTo>
                  <a:pt x="1706" y="1214"/>
                </a:lnTo>
                <a:lnTo>
                  <a:pt x="1694" y="1253"/>
                </a:lnTo>
                <a:lnTo>
                  <a:pt x="1681" y="1291"/>
                </a:lnTo>
                <a:lnTo>
                  <a:pt x="1833" y="1415"/>
                </a:lnTo>
                <a:lnTo>
                  <a:pt x="1753" y="1559"/>
                </a:lnTo>
                <a:lnTo>
                  <a:pt x="1567" y="1496"/>
                </a:lnTo>
                <a:lnTo>
                  <a:pt x="1542" y="1527"/>
                </a:lnTo>
                <a:lnTo>
                  <a:pt x="1516" y="1557"/>
                </a:lnTo>
                <a:lnTo>
                  <a:pt x="1488" y="1585"/>
                </a:lnTo>
                <a:lnTo>
                  <a:pt x="1458" y="1613"/>
                </a:lnTo>
                <a:lnTo>
                  <a:pt x="1427" y="1638"/>
                </a:lnTo>
                <a:lnTo>
                  <a:pt x="1395" y="1662"/>
                </a:lnTo>
                <a:lnTo>
                  <a:pt x="1362" y="1684"/>
                </a:lnTo>
                <a:lnTo>
                  <a:pt x="1328" y="1705"/>
                </a:lnTo>
                <a:lnTo>
                  <a:pt x="1365" y="1898"/>
                </a:lnTo>
                <a:lnTo>
                  <a:pt x="1217" y="1954"/>
                </a:lnTo>
                <a:lnTo>
                  <a:pt x="1116" y="1785"/>
                </a:lnTo>
                <a:lnTo>
                  <a:pt x="1077" y="1793"/>
                </a:lnTo>
                <a:lnTo>
                  <a:pt x="1039" y="1798"/>
                </a:lnTo>
                <a:lnTo>
                  <a:pt x="999" y="1801"/>
                </a:lnTo>
                <a:lnTo>
                  <a:pt x="959" y="1802"/>
                </a:lnTo>
                <a:lnTo>
                  <a:pt x="921" y="1801"/>
                </a:lnTo>
                <a:lnTo>
                  <a:pt x="881" y="1798"/>
                </a:lnTo>
                <a:lnTo>
                  <a:pt x="843" y="1793"/>
                </a:lnTo>
                <a:lnTo>
                  <a:pt x="803" y="1785"/>
                </a:lnTo>
                <a:lnTo>
                  <a:pt x="703" y="1954"/>
                </a:lnTo>
                <a:lnTo>
                  <a:pt x="555" y="1898"/>
                </a:lnTo>
                <a:lnTo>
                  <a:pt x="592" y="1705"/>
                </a:lnTo>
                <a:lnTo>
                  <a:pt x="557" y="1684"/>
                </a:lnTo>
                <a:lnTo>
                  <a:pt x="524" y="1662"/>
                </a:lnTo>
                <a:lnTo>
                  <a:pt x="493" y="1638"/>
                </a:lnTo>
                <a:lnTo>
                  <a:pt x="461" y="1613"/>
                </a:lnTo>
                <a:lnTo>
                  <a:pt x="432" y="1585"/>
                </a:lnTo>
                <a:lnTo>
                  <a:pt x="404" y="1557"/>
                </a:lnTo>
                <a:lnTo>
                  <a:pt x="378" y="1527"/>
                </a:lnTo>
                <a:lnTo>
                  <a:pt x="352" y="1496"/>
                </a:lnTo>
                <a:lnTo>
                  <a:pt x="166" y="1559"/>
                </a:lnTo>
                <a:lnTo>
                  <a:pt x="86" y="1415"/>
                </a:lnTo>
                <a:lnTo>
                  <a:pt x="239" y="1291"/>
                </a:lnTo>
                <a:lnTo>
                  <a:pt x="226" y="1253"/>
                </a:lnTo>
                <a:lnTo>
                  <a:pt x="214" y="1214"/>
                </a:lnTo>
                <a:lnTo>
                  <a:pt x="204" y="1174"/>
                </a:lnTo>
                <a:lnTo>
                  <a:pt x="197" y="1134"/>
                </a:lnTo>
                <a:lnTo>
                  <a:pt x="190" y="1093"/>
                </a:lnTo>
                <a:lnTo>
                  <a:pt x="187" y="1053"/>
                </a:lnTo>
                <a:lnTo>
                  <a:pt x="185" y="1011"/>
                </a:lnTo>
                <a:lnTo>
                  <a:pt x="185" y="970"/>
                </a:lnTo>
                <a:lnTo>
                  <a:pt x="0" y="905"/>
                </a:lnTo>
                <a:lnTo>
                  <a:pt x="28" y="740"/>
                </a:lnTo>
                <a:lnTo>
                  <a:pt x="224" y="739"/>
                </a:lnTo>
                <a:lnTo>
                  <a:pt x="237" y="700"/>
                </a:lnTo>
                <a:lnTo>
                  <a:pt x="253" y="662"/>
                </a:lnTo>
                <a:lnTo>
                  <a:pt x="270" y="625"/>
                </a:lnTo>
                <a:lnTo>
                  <a:pt x="288" y="589"/>
                </a:lnTo>
                <a:lnTo>
                  <a:pt x="309" y="554"/>
                </a:lnTo>
                <a:lnTo>
                  <a:pt x="331" y="520"/>
                </a:lnTo>
                <a:lnTo>
                  <a:pt x="355" y="488"/>
                </a:lnTo>
                <a:lnTo>
                  <a:pt x="380" y="456"/>
                </a:lnTo>
                <a:lnTo>
                  <a:pt x="279" y="288"/>
                </a:lnTo>
                <a:lnTo>
                  <a:pt x="400" y="181"/>
                </a:lnTo>
                <a:lnTo>
                  <a:pt x="553" y="305"/>
                </a:lnTo>
                <a:lnTo>
                  <a:pt x="587" y="285"/>
                </a:lnTo>
                <a:lnTo>
                  <a:pt x="623" y="266"/>
                </a:lnTo>
                <a:lnTo>
                  <a:pt x="658" y="248"/>
                </a:lnTo>
                <a:lnTo>
                  <a:pt x="695" y="233"/>
                </a:lnTo>
                <a:lnTo>
                  <a:pt x="732" y="221"/>
                </a:lnTo>
                <a:lnTo>
                  <a:pt x="770" y="209"/>
                </a:lnTo>
                <a:lnTo>
                  <a:pt x="808" y="200"/>
                </a:lnTo>
                <a:lnTo>
                  <a:pt x="847" y="194"/>
                </a:lnTo>
                <a:lnTo>
                  <a:pt x="881" y="0"/>
                </a:lnTo>
                <a:lnTo>
                  <a:pt x="1039" y="0"/>
                </a:lnTo>
                <a:lnTo>
                  <a:pt x="1073" y="194"/>
                </a:lnTo>
                <a:lnTo>
                  <a:pt x="1112" y="200"/>
                </a:lnTo>
                <a:lnTo>
                  <a:pt x="1150" y="209"/>
                </a:lnTo>
                <a:lnTo>
                  <a:pt x="1188" y="221"/>
                </a:lnTo>
                <a:lnTo>
                  <a:pt x="1225" y="233"/>
                </a:lnTo>
                <a:lnTo>
                  <a:pt x="1262" y="248"/>
                </a:lnTo>
                <a:lnTo>
                  <a:pt x="1297" y="266"/>
                </a:lnTo>
                <a:lnTo>
                  <a:pt x="1332" y="285"/>
                </a:lnTo>
                <a:lnTo>
                  <a:pt x="1366" y="305"/>
                </a:lnTo>
                <a:lnTo>
                  <a:pt x="1366" y="305"/>
                </a:lnTo>
                <a:close/>
              </a:path>
            </a:pathLst>
          </a:custGeom>
          <a:solidFill>
            <a:srgbClr val="007A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73" name="Freeform 32"/>
          <p:cNvSpPr>
            <a:spLocks/>
          </p:cNvSpPr>
          <p:nvPr/>
        </p:nvSpPr>
        <p:spPr bwMode="auto">
          <a:xfrm>
            <a:off x="1727325" y="1892300"/>
            <a:ext cx="762000" cy="774700"/>
          </a:xfrm>
          <a:custGeom>
            <a:avLst/>
            <a:gdLst>
              <a:gd name="T0" fmla="*/ 1520 w 1920"/>
              <a:gd name="T1" fmla="*/ 181 h 1954"/>
              <a:gd name="T2" fmla="*/ 1539 w 1920"/>
              <a:gd name="T3" fmla="*/ 456 h 1954"/>
              <a:gd name="T4" fmla="*/ 1588 w 1920"/>
              <a:gd name="T5" fmla="*/ 520 h 1954"/>
              <a:gd name="T6" fmla="*/ 1631 w 1920"/>
              <a:gd name="T7" fmla="*/ 589 h 1954"/>
              <a:gd name="T8" fmla="*/ 1667 w 1920"/>
              <a:gd name="T9" fmla="*/ 662 h 1954"/>
              <a:gd name="T10" fmla="*/ 1695 w 1920"/>
              <a:gd name="T11" fmla="*/ 739 h 1954"/>
              <a:gd name="T12" fmla="*/ 1920 w 1920"/>
              <a:gd name="T13" fmla="*/ 905 h 1954"/>
              <a:gd name="T14" fmla="*/ 1735 w 1920"/>
              <a:gd name="T15" fmla="*/ 1011 h 1954"/>
              <a:gd name="T16" fmla="*/ 1728 w 1920"/>
              <a:gd name="T17" fmla="*/ 1093 h 1954"/>
              <a:gd name="T18" fmla="*/ 1715 w 1920"/>
              <a:gd name="T19" fmla="*/ 1174 h 1954"/>
              <a:gd name="T20" fmla="*/ 1694 w 1920"/>
              <a:gd name="T21" fmla="*/ 1253 h 1954"/>
              <a:gd name="T22" fmla="*/ 1833 w 1920"/>
              <a:gd name="T23" fmla="*/ 1415 h 1954"/>
              <a:gd name="T24" fmla="*/ 1567 w 1920"/>
              <a:gd name="T25" fmla="*/ 1496 h 1954"/>
              <a:gd name="T26" fmla="*/ 1516 w 1920"/>
              <a:gd name="T27" fmla="*/ 1557 h 1954"/>
              <a:gd name="T28" fmla="*/ 1458 w 1920"/>
              <a:gd name="T29" fmla="*/ 1613 h 1954"/>
              <a:gd name="T30" fmla="*/ 1395 w 1920"/>
              <a:gd name="T31" fmla="*/ 1662 h 1954"/>
              <a:gd name="T32" fmla="*/ 1328 w 1920"/>
              <a:gd name="T33" fmla="*/ 1705 h 1954"/>
              <a:gd name="T34" fmla="*/ 1217 w 1920"/>
              <a:gd name="T35" fmla="*/ 1954 h 1954"/>
              <a:gd name="T36" fmla="*/ 1077 w 1920"/>
              <a:gd name="T37" fmla="*/ 1793 h 1954"/>
              <a:gd name="T38" fmla="*/ 999 w 1920"/>
              <a:gd name="T39" fmla="*/ 1801 h 1954"/>
              <a:gd name="T40" fmla="*/ 921 w 1920"/>
              <a:gd name="T41" fmla="*/ 1801 h 1954"/>
              <a:gd name="T42" fmla="*/ 843 w 1920"/>
              <a:gd name="T43" fmla="*/ 1793 h 1954"/>
              <a:gd name="T44" fmla="*/ 703 w 1920"/>
              <a:gd name="T45" fmla="*/ 1954 h 1954"/>
              <a:gd name="T46" fmla="*/ 592 w 1920"/>
              <a:gd name="T47" fmla="*/ 1705 h 1954"/>
              <a:gd name="T48" fmla="*/ 524 w 1920"/>
              <a:gd name="T49" fmla="*/ 1662 h 1954"/>
              <a:gd name="T50" fmla="*/ 461 w 1920"/>
              <a:gd name="T51" fmla="*/ 1613 h 1954"/>
              <a:gd name="T52" fmla="*/ 404 w 1920"/>
              <a:gd name="T53" fmla="*/ 1557 h 1954"/>
              <a:gd name="T54" fmla="*/ 352 w 1920"/>
              <a:gd name="T55" fmla="*/ 1496 h 1954"/>
              <a:gd name="T56" fmla="*/ 86 w 1920"/>
              <a:gd name="T57" fmla="*/ 1415 h 1954"/>
              <a:gd name="T58" fmla="*/ 226 w 1920"/>
              <a:gd name="T59" fmla="*/ 1253 h 1954"/>
              <a:gd name="T60" fmla="*/ 204 w 1920"/>
              <a:gd name="T61" fmla="*/ 1174 h 1954"/>
              <a:gd name="T62" fmla="*/ 190 w 1920"/>
              <a:gd name="T63" fmla="*/ 1093 h 1954"/>
              <a:gd name="T64" fmla="*/ 185 w 1920"/>
              <a:gd name="T65" fmla="*/ 1011 h 1954"/>
              <a:gd name="T66" fmla="*/ 0 w 1920"/>
              <a:gd name="T67" fmla="*/ 905 h 1954"/>
              <a:gd name="T68" fmla="*/ 224 w 1920"/>
              <a:gd name="T69" fmla="*/ 739 h 1954"/>
              <a:gd name="T70" fmla="*/ 253 w 1920"/>
              <a:gd name="T71" fmla="*/ 662 h 1954"/>
              <a:gd name="T72" fmla="*/ 288 w 1920"/>
              <a:gd name="T73" fmla="*/ 589 h 1954"/>
              <a:gd name="T74" fmla="*/ 331 w 1920"/>
              <a:gd name="T75" fmla="*/ 520 h 1954"/>
              <a:gd name="T76" fmla="*/ 380 w 1920"/>
              <a:gd name="T77" fmla="*/ 456 h 1954"/>
              <a:gd name="T78" fmla="*/ 400 w 1920"/>
              <a:gd name="T79" fmla="*/ 181 h 1954"/>
              <a:gd name="T80" fmla="*/ 587 w 1920"/>
              <a:gd name="T81" fmla="*/ 285 h 1954"/>
              <a:gd name="T82" fmla="*/ 658 w 1920"/>
              <a:gd name="T83" fmla="*/ 248 h 1954"/>
              <a:gd name="T84" fmla="*/ 732 w 1920"/>
              <a:gd name="T85" fmla="*/ 221 h 1954"/>
              <a:gd name="T86" fmla="*/ 808 w 1920"/>
              <a:gd name="T87" fmla="*/ 200 h 1954"/>
              <a:gd name="T88" fmla="*/ 881 w 1920"/>
              <a:gd name="T89" fmla="*/ 0 h 1954"/>
              <a:gd name="T90" fmla="*/ 1073 w 1920"/>
              <a:gd name="T91" fmla="*/ 194 h 1954"/>
              <a:gd name="T92" fmla="*/ 1150 w 1920"/>
              <a:gd name="T93" fmla="*/ 209 h 1954"/>
              <a:gd name="T94" fmla="*/ 1225 w 1920"/>
              <a:gd name="T95" fmla="*/ 233 h 1954"/>
              <a:gd name="T96" fmla="*/ 1297 w 1920"/>
              <a:gd name="T97" fmla="*/ 266 h 1954"/>
              <a:gd name="T98" fmla="*/ 1366 w 1920"/>
              <a:gd name="T99" fmla="*/ 305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0" h="1954">
                <a:moveTo>
                  <a:pt x="1366" y="305"/>
                </a:moveTo>
                <a:lnTo>
                  <a:pt x="1520" y="181"/>
                </a:lnTo>
                <a:lnTo>
                  <a:pt x="1641" y="288"/>
                </a:lnTo>
                <a:lnTo>
                  <a:pt x="1539" y="456"/>
                </a:lnTo>
                <a:lnTo>
                  <a:pt x="1565" y="488"/>
                </a:lnTo>
                <a:lnTo>
                  <a:pt x="1588" y="520"/>
                </a:lnTo>
                <a:lnTo>
                  <a:pt x="1611" y="554"/>
                </a:lnTo>
                <a:lnTo>
                  <a:pt x="1631" y="589"/>
                </a:lnTo>
                <a:lnTo>
                  <a:pt x="1650" y="625"/>
                </a:lnTo>
                <a:lnTo>
                  <a:pt x="1667" y="662"/>
                </a:lnTo>
                <a:lnTo>
                  <a:pt x="1682" y="700"/>
                </a:lnTo>
                <a:lnTo>
                  <a:pt x="1695" y="739"/>
                </a:lnTo>
                <a:lnTo>
                  <a:pt x="1892" y="740"/>
                </a:lnTo>
                <a:lnTo>
                  <a:pt x="1920" y="905"/>
                </a:lnTo>
                <a:lnTo>
                  <a:pt x="1735" y="970"/>
                </a:lnTo>
                <a:lnTo>
                  <a:pt x="1735" y="1011"/>
                </a:lnTo>
                <a:lnTo>
                  <a:pt x="1733" y="1053"/>
                </a:lnTo>
                <a:lnTo>
                  <a:pt x="1728" y="1093"/>
                </a:lnTo>
                <a:lnTo>
                  <a:pt x="1723" y="1134"/>
                </a:lnTo>
                <a:lnTo>
                  <a:pt x="1715" y="1174"/>
                </a:lnTo>
                <a:lnTo>
                  <a:pt x="1706" y="1214"/>
                </a:lnTo>
                <a:lnTo>
                  <a:pt x="1694" y="1253"/>
                </a:lnTo>
                <a:lnTo>
                  <a:pt x="1681" y="1291"/>
                </a:lnTo>
                <a:lnTo>
                  <a:pt x="1833" y="1415"/>
                </a:lnTo>
                <a:lnTo>
                  <a:pt x="1753" y="1559"/>
                </a:lnTo>
                <a:lnTo>
                  <a:pt x="1567" y="1496"/>
                </a:lnTo>
                <a:lnTo>
                  <a:pt x="1542" y="1527"/>
                </a:lnTo>
                <a:lnTo>
                  <a:pt x="1516" y="1557"/>
                </a:lnTo>
                <a:lnTo>
                  <a:pt x="1488" y="1585"/>
                </a:lnTo>
                <a:lnTo>
                  <a:pt x="1458" y="1613"/>
                </a:lnTo>
                <a:lnTo>
                  <a:pt x="1427" y="1638"/>
                </a:lnTo>
                <a:lnTo>
                  <a:pt x="1395" y="1662"/>
                </a:lnTo>
                <a:lnTo>
                  <a:pt x="1362" y="1684"/>
                </a:lnTo>
                <a:lnTo>
                  <a:pt x="1328" y="1705"/>
                </a:lnTo>
                <a:lnTo>
                  <a:pt x="1365" y="1898"/>
                </a:lnTo>
                <a:lnTo>
                  <a:pt x="1217" y="1954"/>
                </a:lnTo>
                <a:lnTo>
                  <a:pt x="1116" y="1785"/>
                </a:lnTo>
                <a:lnTo>
                  <a:pt x="1077" y="1793"/>
                </a:lnTo>
                <a:lnTo>
                  <a:pt x="1039" y="1798"/>
                </a:lnTo>
                <a:lnTo>
                  <a:pt x="999" y="1801"/>
                </a:lnTo>
                <a:lnTo>
                  <a:pt x="959" y="1802"/>
                </a:lnTo>
                <a:lnTo>
                  <a:pt x="921" y="1801"/>
                </a:lnTo>
                <a:lnTo>
                  <a:pt x="881" y="1798"/>
                </a:lnTo>
                <a:lnTo>
                  <a:pt x="843" y="1793"/>
                </a:lnTo>
                <a:lnTo>
                  <a:pt x="803" y="1785"/>
                </a:lnTo>
                <a:lnTo>
                  <a:pt x="703" y="1954"/>
                </a:lnTo>
                <a:lnTo>
                  <a:pt x="555" y="1898"/>
                </a:lnTo>
                <a:lnTo>
                  <a:pt x="592" y="1705"/>
                </a:lnTo>
                <a:lnTo>
                  <a:pt x="557" y="1684"/>
                </a:lnTo>
                <a:lnTo>
                  <a:pt x="524" y="1662"/>
                </a:lnTo>
                <a:lnTo>
                  <a:pt x="493" y="1638"/>
                </a:lnTo>
                <a:lnTo>
                  <a:pt x="461" y="1613"/>
                </a:lnTo>
                <a:lnTo>
                  <a:pt x="432" y="1585"/>
                </a:lnTo>
                <a:lnTo>
                  <a:pt x="404" y="1557"/>
                </a:lnTo>
                <a:lnTo>
                  <a:pt x="378" y="1527"/>
                </a:lnTo>
                <a:lnTo>
                  <a:pt x="352" y="1496"/>
                </a:lnTo>
                <a:lnTo>
                  <a:pt x="166" y="1559"/>
                </a:lnTo>
                <a:lnTo>
                  <a:pt x="86" y="1415"/>
                </a:lnTo>
                <a:lnTo>
                  <a:pt x="239" y="1291"/>
                </a:lnTo>
                <a:lnTo>
                  <a:pt x="226" y="1253"/>
                </a:lnTo>
                <a:lnTo>
                  <a:pt x="214" y="1214"/>
                </a:lnTo>
                <a:lnTo>
                  <a:pt x="204" y="1174"/>
                </a:lnTo>
                <a:lnTo>
                  <a:pt x="197" y="1134"/>
                </a:lnTo>
                <a:lnTo>
                  <a:pt x="190" y="1093"/>
                </a:lnTo>
                <a:lnTo>
                  <a:pt x="187" y="1053"/>
                </a:lnTo>
                <a:lnTo>
                  <a:pt x="185" y="1011"/>
                </a:lnTo>
                <a:lnTo>
                  <a:pt x="185" y="970"/>
                </a:lnTo>
                <a:lnTo>
                  <a:pt x="0" y="905"/>
                </a:lnTo>
                <a:lnTo>
                  <a:pt x="28" y="740"/>
                </a:lnTo>
                <a:lnTo>
                  <a:pt x="224" y="739"/>
                </a:lnTo>
                <a:lnTo>
                  <a:pt x="237" y="700"/>
                </a:lnTo>
                <a:lnTo>
                  <a:pt x="253" y="662"/>
                </a:lnTo>
                <a:lnTo>
                  <a:pt x="270" y="625"/>
                </a:lnTo>
                <a:lnTo>
                  <a:pt x="288" y="589"/>
                </a:lnTo>
                <a:lnTo>
                  <a:pt x="309" y="554"/>
                </a:lnTo>
                <a:lnTo>
                  <a:pt x="331" y="520"/>
                </a:lnTo>
                <a:lnTo>
                  <a:pt x="355" y="488"/>
                </a:lnTo>
                <a:lnTo>
                  <a:pt x="380" y="456"/>
                </a:lnTo>
                <a:lnTo>
                  <a:pt x="279" y="288"/>
                </a:lnTo>
                <a:lnTo>
                  <a:pt x="400" y="181"/>
                </a:lnTo>
                <a:lnTo>
                  <a:pt x="553" y="305"/>
                </a:lnTo>
                <a:lnTo>
                  <a:pt x="587" y="285"/>
                </a:lnTo>
                <a:lnTo>
                  <a:pt x="623" y="266"/>
                </a:lnTo>
                <a:lnTo>
                  <a:pt x="658" y="248"/>
                </a:lnTo>
                <a:lnTo>
                  <a:pt x="695" y="233"/>
                </a:lnTo>
                <a:lnTo>
                  <a:pt x="732" y="221"/>
                </a:lnTo>
                <a:lnTo>
                  <a:pt x="770" y="209"/>
                </a:lnTo>
                <a:lnTo>
                  <a:pt x="808" y="200"/>
                </a:lnTo>
                <a:lnTo>
                  <a:pt x="847" y="194"/>
                </a:lnTo>
                <a:lnTo>
                  <a:pt x="881" y="0"/>
                </a:lnTo>
                <a:lnTo>
                  <a:pt x="1039" y="0"/>
                </a:lnTo>
                <a:lnTo>
                  <a:pt x="1073" y="194"/>
                </a:lnTo>
                <a:lnTo>
                  <a:pt x="1112" y="200"/>
                </a:lnTo>
                <a:lnTo>
                  <a:pt x="1150" y="209"/>
                </a:lnTo>
                <a:lnTo>
                  <a:pt x="1188" y="221"/>
                </a:lnTo>
                <a:lnTo>
                  <a:pt x="1225" y="233"/>
                </a:lnTo>
                <a:lnTo>
                  <a:pt x="1262" y="248"/>
                </a:lnTo>
                <a:lnTo>
                  <a:pt x="1297" y="266"/>
                </a:lnTo>
                <a:lnTo>
                  <a:pt x="1332" y="285"/>
                </a:lnTo>
                <a:lnTo>
                  <a:pt x="1366" y="305"/>
                </a:lnTo>
                <a:lnTo>
                  <a:pt x="1366" y="305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74" name="Rectangle 33"/>
          <p:cNvSpPr>
            <a:spLocks noChangeArrowheads="1"/>
          </p:cNvSpPr>
          <p:nvPr/>
        </p:nvSpPr>
        <p:spPr bwMode="auto">
          <a:xfrm>
            <a:off x="1878137" y="2074863"/>
            <a:ext cx="460375" cy="409575"/>
          </a:xfrm>
          <a:prstGeom prst="rect">
            <a:avLst/>
          </a:prstGeom>
          <a:solidFill>
            <a:srgbClr val="007A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75" name="Rectangle 34"/>
          <p:cNvSpPr>
            <a:spLocks noChangeArrowheads="1"/>
          </p:cNvSpPr>
          <p:nvPr/>
        </p:nvSpPr>
        <p:spPr bwMode="auto">
          <a:xfrm>
            <a:off x="1903537" y="2198688"/>
            <a:ext cx="4376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Chunker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75" y="3657600"/>
            <a:ext cx="10826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6"/>
          <p:cNvSpPr>
            <a:spLocks noChangeArrowheads="1"/>
          </p:cNvSpPr>
          <p:nvPr/>
        </p:nvSpPr>
        <p:spPr bwMode="auto">
          <a:xfrm>
            <a:off x="1914650" y="3938588"/>
            <a:ext cx="25808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Non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77" name="Rectangle 37"/>
          <p:cNvSpPr>
            <a:spLocks noChangeArrowheads="1"/>
          </p:cNvSpPr>
          <p:nvPr/>
        </p:nvSpPr>
        <p:spPr bwMode="auto">
          <a:xfrm>
            <a:off x="2165475" y="3938588"/>
            <a:ext cx="561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-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78" name="Rectangle 38"/>
          <p:cNvSpPr>
            <a:spLocks noChangeArrowheads="1"/>
          </p:cNvSpPr>
          <p:nvPr/>
        </p:nvSpPr>
        <p:spPr bwMode="auto">
          <a:xfrm>
            <a:off x="2254375" y="3938588"/>
            <a:ext cx="8479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Translatable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80" name="Rectangle 39"/>
          <p:cNvSpPr>
            <a:spLocks noChangeArrowheads="1"/>
          </p:cNvSpPr>
          <p:nvPr/>
        </p:nvSpPr>
        <p:spPr bwMode="auto">
          <a:xfrm>
            <a:off x="1914650" y="4067175"/>
            <a:ext cx="107721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SCT descriptions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81" name="Rectangle 40"/>
          <p:cNvSpPr>
            <a:spLocks noChangeArrowheads="1"/>
          </p:cNvSpPr>
          <p:nvPr/>
        </p:nvSpPr>
        <p:spPr bwMode="auto">
          <a:xfrm>
            <a:off x="1846387" y="3597275"/>
            <a:ext cx="1241425" cy="617538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82" name="Freeform 41"/>
          <p:cNvSpPr>
            <a:spLocks noEditPoints="1"/>
          </p:cNvSpPr>
          <p:nvPr/>
        </p:nvSpPr>
        <p:spPr bwMode="auto">
          <a:xfrm>
            <a:off x="920875" y="3067050"/>
            <a:ext cx="1581150" cy="531813"/>
          </a:xfrm>
          <a:custGeom>
            <a:avLst/>
            <a:gdLst>
              <a:gd name="T0" fmla="*/ 0 w 3984"/>
              <a:gd name="T1" fmla="*/ 0 h 1339"/>
              <a:gd name="T2" fmla="*/ 3926 w 3984"/>
              <a:gd name="T3" fmla="*/ 0 h 1339"/>
              <a:gd name="T4" fmla="*/ 3926 w 3984"/>
              <a:gd name="T5" fmla="*/ 1195 h 1339"/>
              <a:gd name="T6" fmla="*/ 3869 w 3984"/>
              <a:gd name="T7" fmla="*/ 1195 h 1339"/>
              <a:gd name="T8" fmla="*/ 3869 w 3984"/>
              <a:gd name="T9" fmla="*/ 29 h 1339"/>
              <a:gd name="T10" fmla="*/ 3898 w 3984"/>
              <a:gd name="T11" fmla="*/ 58 h 1339"/>
              <a:gd name="T12" fmla="*/ 0 w 3984"/>
              <a:gd name="T13" fmla="*/ 58 h 1339"/>
              <a:gd name="T14" fmla="*/ 0 w 3984"/>
              <a:gd name="T15" fmla="*/ 0 h 1339"/>
              <a:gd name="T16" fmla="*/ 3984 w 3984"/>
              <a:gd name="T17" fmla="*/ 1165 h 1339"/>
              <a:gd name="T18" fmla="*/ 3898 w 3984"/>
              <a:gd name="T19" fmla="*/ 1339 h 1339"/>
              <a:gd name="T20" fmla="*/ 3810 w 3984"/>
              <a:gd name="T21" fmla="*/ 1165 h 1339"/>
              <a:gd name="T22" fmla="*/ 3984 w 3984"/>
              <a:gd name="T23" fmla="*/ 1165 h 1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84" h="1339">
                <a:moveTo>
                  <a:pt x="0" y="0"/>
                </a:moveTo>
                <a:lnTo>
                  <a:pt x="3926" y="0"/>
                </a:lnTo>
                <a:lnTo>
                  <a:pt x="3926" y="1195"/>
                </a:lnTo>
                <a:lnTo>
                  <a:pt x="3869" y="1195"/>
                </a:lnTo>
                <a:lnTo>
                  <a:pt x="3869" y="29"/>
                </a:lnTo>
                <a:lnTo>
                  <a:pt x="3898" y="58"/>
                </a:lnTo>
                <a:lnTo>
                  <a:pt x="0" y="58"/>
                </a:lnTo>
                <a:lnTo>
                  <a:pt x="0" y="0"/>
                </a:lnTo>
                <a:close/>
                <a:moveTo>
                  <a:pt x="3984" y="1165"/>
                </a:moveTo>
                <a:lnTo>
                  <a:pt x="3898" y="1339"/>
                </a:lnTo>
                <a:lnTo>
                  <a:pt x="3810" y="1165"/>
                </a:lnTo>
                <a:lnTo>
                  <a:pt x="3984" y="1165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7" y="2957513"/>
            <a:ext cx="20161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7" y="2957513"/>
            <a:ext cx="20161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44"/>
          <p:cNvSpPr>
            <a:spLocks noChangeArrowheads="1"/>
          </p:cNvSpPr>
          <p:nvPr/>
        </p:nvSpPr>
        <p:spPr bwMode="auto">
          <a:xfrm>
            <a:off x="1757487" y="3087688"/>
            <a:ext cx="7341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6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filter concepts with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84" name="Rectangle 45"/>
          <p:cNvSpPr>
            <a:spLocks noChangeArrowheads="1"/>
          </p:cNvSpPr>
          <p:nvPr/>
        </p:nvSpPr>
        <p:spPr bwMode="auto">
          <a:xfrm>
            <a:off x="1757487" y="3171825"/>
            <a:ext cx="6011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6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identical terms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85" name="Rectangle 46"/>
          <p:cNvSpPr>
            <a:spLocks noChangeArrowheads="1"/>
          </p:cNvSpPr>
          <p:nvPr/>
        </p:nvSpPr>
        <p:spPr bwMode="auto">
          <a:xfrm>
            <a:off x="1757487" y="3255963"/>
            <a:ext cx="72295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6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across translations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50" y="1782763"/>
            <a:ext cx="7937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48"/>
          <p:cNvSpPr>
            <a:spLocks noChangeArrowheads="1"/>
          </p:cNvSpPr>
          <p:nvPr/>
        </p:nvSpPr>
        <p:spPr bwMode="auto">
          <a:xfrm>
            <a:off x="2627437" y="2996952"/>
            <a:ext cx="8175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n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87" name="Rectangle 49"/>
          <p:cNvSpPr>
            <a:spLocks noChangeArrowheads="1"/>
          </p:cNvSpPr>
          <p:nvPr/>
        </p:nvSpPr>
        <p:spPr bwMode="auto">
          <a:xfrm>
            <a:off x="2706812" y="2996952"/>
            <a:ext cx="561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-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88" name="Rectangle 50"/>
          <p:cNvSpPr>
            <a:spLocks noChangeArrowheads="1"/>
          </p:cNvSpPr>
          <p:nvPr/>
        </p:nvSpPr>
        <p:spPr bwMode="auto">
          <a:xfrm>
            <a:off x="2760787" y="2996952"/>
            <a:ext cx="74699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grams (EN)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92" name="Rectangle 54"/>
          <p:cNvSpPr>
            <a:spLocks noChangeArrowheads="1"/>
          </p:cNvSpPr>
          <p:nvPr/>
        </p:nvSpPr>
        <p:spPr bwMode="auto">
          <a:xfrm>
            <a:off x="2589337" y="1712913"/>
            <a:ext cx="922338" cy="1525588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127" name="Picture 5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87" y="1504950"/>
            <a:ext cx="5635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Rectangle 56"/>
          <p:cNvSpPr>
            <a:spLocks noChangeArrowheads="1"/>
          </p:cNvSpPr>
          <p:nvPr/>
        </p:nvSpPr>
        <p:spPr bwMode="auto">
          <a:xfrm>
            <a:off x="4795962" y="3281363"/>
            <a:ext cx="8175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n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94" name="Rectangle 57"/>
          <p:cNvSpPr>
            <a:spLocks noChangeArrowheads="1"/>
          </p:cNvSpPr>
          <p:nvPr/>
        </p:nvSpPr>
        <p:spPr bwMode="auto">
          <a:xfrm>
            <a:off x="4875337" y="3281363"/>
            <a:ext cx="561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-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95" name="Rectangle 58"/>
          <p:cNvSpPr>
            <a:spLocks noChangeArrowheads="1"/>
          </p:cNvSpPr>
          <p:nvPr/>
        </p:nvSpPr>
        <p:spPr bwMode="auto">
          <a:xfrm>
            <a:off x="4929312" y="3281363"/>
            <a:ext cx="3767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gram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97" name="Rectangle 59"/>
          <p:cNvSpPr>
            <a:spLocks noChangeArrowheads="1"/>
          </p:cNvSpPr>
          <p:nvPr/>
        </p:nvSpPr>
        <p:spPr bwMode="auto">
          <a:xfrm>
            <a:off x="4649912" y="3409950"/>
            <a:ext cx="77745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translations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99" name="Rectangle 60"/>
          <p:cNvSpPr>
            <a:spLocks noChangeArrowheads="1"/>
          </p:cNvSpPr>
          <p:nvPr/>
        </p:nvSpPr>
        <p:spPr bwMode="auto">
          <a:xfrm>
            <a:off x="5048375" y="1698625"/>
            <a:ext cx="39273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Token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00" name="Rectangle 61"/>
          <p:cNvSpPr>
            <a:spLocks noChangeArrowheads="1"/>
          </p:cNvSpPr>
          <p:nvPr/>
        </p:nvSpPr>
        <p:spPr bwMode="auto">
          <a:xfrm>
            <a:off x="5048375" y="1831975"/>
            <a:ext cx="33823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trans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01" name="Rectangle 62"/>
          <p:cNvSpPr>
            <a:spLocks noChangeArrowheads="1"/>
          </p:cNvSpPr>
          <p:nvPr/>
        </p:nvSpPr>
        <p:spPr bwMode="auto">
          <a:xfrm>
            <a:off x="5376987" y="1831975"/>
            <a:ext cx="561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-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02" name="Rectangle 63"/>
          <p:cNvSpPr>
            <a:spLocks noChangeArrowheads="1"/>
          </p:cNvSpPr>
          <p:nvPr/>
        </p:nvSpPr>
        <p:spPr bwMode="auto">
          <a:xfrm>
            <a:off x="5029325" y="1960563"/>
            <a:ext cx="43922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err="1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lations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03" name="Rectangle 64"/>
          <p:cNvSpPr>
            <a:spLocks noChangeArrowheads="1"/>
          </p:cNvSpPr>
          <p:nvPr/>
        </p:nvSpPr>
        <p:spPr bwMode="auto">
          <a:xfrm>
            <a:off x="4522912" y="1452563"/>
            <a:ext cx="1001713" cy="815975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137" name="Picture 6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25" y="2732088"/>
            <a:ext cx="9366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6" name="Rectangle 66"/>
          <p:cNvSpPr>
            <a:spLocks noChangeArrowheads="1"/>
          </p:cNvSpPr>
          <p:nvPr/>
        </p:nvSpPr>
        <p:spPr bwMode="auto">
          <a:xfrm>
            <a:off x="4526087" y="2697163"/>
            <a:ext cx="1001713" cy="890588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38" name="Rectangle 67"/>
          <p:cNvSpPr>
            <a:spLocks noChangeArrowheads="1"/>
          </p:cNvSpPr>
          <p:nvPr/>
        </p:nvSpPr>
        <p:spPr bwMode="auto">
          <a:xfrm>
            <a:off x="3695825" y="2255838"/>
            <a:ext cx="665163" cy="452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39" name="Rectangle 68"/>
          <p:cNvSpPr>
            <a:spLocks noChangeArrowheads="1"/>
          </p:cNvSpPr>
          <p:nvPr/>
        </p:nvSpPr>
        <p:spPr bwMode="auto">
          <a:xfrm>
            <a:off x="3695825" y="2255838"/>
            <a:ext cx="665163" cy="452438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40" name="Rectangle 69"/>
          <p:cNvSpPr>
            <a:spLocks noChangeArrowheads="1"/>
          </p:cNvSpPr>
          <p:nvPr/>
        </p:nvSpPr>
        <p:spPr bwMode="auto">
          <a:xfrm>
            <a:off x="3721225" y="2451100"/>
            <a:ext cx="569913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25" y="2452688"/>
            <a:ext cx="5699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1" name="Rectangle 71"/>
          <p:cNvSpPr>
            <a:spLocks noChangeArrowheads="1"/>
          </p:cNvSpPr>
          <p:nvPr/>
        </p:nvSpPr>
        <p:spPr bwMode="auto">
          <a:xfrm>
            <a:off x="3719637" y="2278063"/>
            <a:ext cx="577850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37" y="2278063"/>
            <a:ext cx="5778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" name="Freeform 73"/>
          <p:cNvSpPr>
            <a:spLocks noEditPoints="1"/>
          </p:cNvSpPr>
          <p:nvPr/>
        </p:nvSpPr>
        <p:spPr bwMode="auto">
          <a:xfrm>
            <a:off x="3511675" y="2444750"/>
            <a:ext cx="185738" cy="69850"/>
          </a:xfrm>
          <a:custGeom>
            <a:avLst/>
            <a:gdLst>
              <a:gd name="T0" fmla="*/ 2 w 467"/>
              <a:gd name="T1" fmla="*/ 49 h 174"/>
              <a:gd name="T2" fmla="*/ 323 w 467"/>
              <a:gd name="T3" fmla="*/ 59 h 174"/>
              <a:gd name="T4" fmla="*/ 321 w 467"/>
              <a:gd name="T5" fmla="*/ 117 h 174"/>
              <a:gd name="T6" fmla="*/ 0 w 467"/>
              <a:gd name="T7" fmla="*/ 106 h 174"/>
              <a:gd name="T8" fmla="*/ 2 w 467"/>
              <a:gd name="T9" fmla="*/ 49 h 174"/>
              <a:gd name="T10" fmla="*/ 296 w 467"/>
              <a:gd name="T11" fmla="*/ 0 h 174"/>
              <a:gd name="T12" fmla="*/ 467 w 467"/>
              <a:gd name="T13" fmla="*/ 92 h 174"/>
              <a:gd name="T14" fmla="*/ 291 w 467"/>
              <a:gd name="T15" fmla="*/ 174 h 174"/>
              <a:gd name="T16" fmla="*/ 296 w 467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7" h="174">
                <a:moveTo>
                  <a:pt x="2" y="49"/>
                </a:moveTo>
                <a:lnTo>
                  <a:pt x="323" y="59"/>
                </a:lnTo>
                <a:lnTo>
                  <a:pt x="321" y="117"/>
                </a:lnTo>
                <a:lnTo>
                  <a:pt x="0" y="106"/>
                </a:lnTo>
                <a:lnTo>
                  <a:pt x="2" y="49"/>
                </a:lnTo>
                <a:close/>
                <a:moveTo>
                  <a:pt x="296" y="0"/>
                </a:moveTo>
                <a:lnTo>
                  <a:pt x="467" y="92"/>
                </a:lnTo>
                <a:lnTo>
                  <a:pt x="291" y="174"/>
                </a:lnTo>
                <a:lnTo>
                  <a:pt x="296" y="0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45" name="Rectangle 74"/>
          <p:cNvSpPr>
            <a:spLocks noChangeArrowheads="1"/>
          </p:cNvSpPr>
          <p:nvPr/>
        </p:nvSpPr>
        <p:spPr bwMode="auto">
          <a:xfrm>
            <a:off x="4524500" y="2308225"/>
            <a:ext cx="1000125" cy="352425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46" name="Rectangle 75"/>
          <p:cNvSpPr>
            <a:spLocks noChangeArrowheads="1"/>
          </p:cNvSpPr>
          <p:nvPr/>
        </p:nvSpPr>
        <p:spPr bwMode="auto">
          <a:xfrm>
            <a:off x="4643562" y="2347913"/>
            <a:ext cx="82875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untranslated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47" name="Rectangle 76"/>
          <p:cNvSpPr>
            <a:spLocks noChangeArrowheads="1"/>
          </p:cNvSpPr>
          <p:nvPr/>
        </p:nvSpPr>
        <p:spPr bwMode="auto">
          <a:xfrm>
            <a:off x="4832475" y="2476500"/>
            <a:ext cx="43601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tokens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149" name="Picture 7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75" y="1503363"/>
            <a:ext cx="7143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8" name="Rectangle 78"/>
          <p:cNvSpPr>
            <a:spLocks noChangeArrowheads="1"/>
          </p:cNvSpPr>
          <p:nvPr/>
        </p:nvSpPr>
        <p:spPr bwMode="auto">
          <a:xfrm>
            <a:off x="6659687" y="1471613"/>
            <a:ext cx="795338" cy="739775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50" name="Rectangle 79"/>
          <p:cNvSpPr>
            <a:spLocks noChangeArrowheads="1"/>
          </p:cNvSpPr>
          <p:nvPr/>
        </p:nvSpPr>
        <p:spPr bwMode="auto">
          <a:xfrm>
            <a:off x="6766050" y="1944688"/>
            <a:ext cx="62036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Reference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51" name="Rectangle 80"/>
          <p:cNvSpPr>
            <a:spLocks noChangeArrowheads="1"/>
          </p:cNvSpPr>
          <p:nvPr/>
        </p:nvSpPr>
        <p:spPr bwMode="auto">
          <a:xfrm>
            <a:off x="6732240" y="2066925"/>
            <a:ext cx="69249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corpus (DE)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52" name="Freeform 81"/>
          <p:cNvSpPr>
            <a:spLocks/>
          </p:cNvSpPr>
          <p:nvPr/>
        </p:nvSpPr>
        <p:spPr bwMode="auto">
          <a:xfrm>
            <a:off x="5713537" y="1417638"/>
            <a:ext cx="762000" cy="776288"/>
          </a:xfrm>
          <a:custGeom>
            <a:avLst/>
            <a:gdLst>
              <a:gd name="T0" fmla="*/ 1520 w 1921"/>
              <a:gd name="T1" fmla="*/ 181 h 1954"/>
              <a:gd name="T2" fmla="*/ 1541 w 1921"/>
              <a:gd name="T3" fmla="*/ 456 h 1954"/>
              <a:gd name="T4" fmla="*/ 1590 w 1921"/>
              <a:gd name="T5" fmla="*/ 520 h 1954"/>
              <a:gd name="T6" fmla="*/ 1632 w 1921"/>
              <a:gd name="T7" fmla="*/ 589 h 1954"/>
              <a:gd name="T8" fmla="*/ 1668 w 1921"/>
              <a:gd name="T9" fmla="*/ 662 h 1954"/>
              <a:gd name="T10" fmla="*/ 1697 w 1921"/>
              <a:gd name="T11" fmla="*/ 739 h 1954"/>
              <a:gd name="T12" fmla="*/ 1921 w 1921"/>
              <a:gd name="T13" fmla="*/ 904 h 1954"/>
              <a:gd name="T14" fmla="*/ 1736 w 1921"/>
              <a:gd name="T15" fmla="*/ 1012 h 1954"/>
              <a:gd name="T16" fmla="*/ 1730 w 1921"/>
              <a:gd name="T17" fmla="*/ 1093 h 1954"/>
              <a:gd name="T18" fmla="*/ 1717 w 1921"/>
              <a:gd name="T19" fmla="*/ 1174 h 1954"/>
              <a:gd name="T20" fmla="*/ 1695 w 1921"/>
              <a:gd name="T21" fmla="*/ 1252 h 1954"/>
              <a:gd name="T22" fmla="*/ 1833 w 1921"/>
              <a:gd name="T23" fmla="*/ 1415 h 1954"/>
              <a:gd name="T24" fmla="*/ 1569 w 1921"/>
              <a:gd name="T25" fmla="*/ 1495 h 1954"/>
              <a:gd name="T26" fmla="*/ 1517 w 1921"/>
              <a:gd name="T27" fmla="*/ 1557 h 1954"/>
              <a:gd name="T28" fmla="*/ 1458 w 1921"/>
              <a:gd name="T29" fmla="*/ 1613 h 1954"/>
              <a:gd name="T30" fmla="*/ 1396 w 1921"/>
              <a:gd name="T31" fmla="*/ 1662 h 1954"/>
              <a:gd name="T32" fmla="*/ 1329 w 1921"/>
              <a:gd name="T33" fmla="*/ 1705 h 1954"/>
              <a:gd name="T34" fmla="*/ 1218 w 1921"/>
              <a:gd name="T35" fmla="*/ 1954 h 1954"/>
              <a:gd name="T36" fmla="*/ 1078 w 1921"/>
              <a:gd name="T37" fmla="*/ 1793 h 1954"/>
              <a:gd name="T38" fmla="*/ 1000 w 1921"/>
              <a:gd name="T39" fmla="*/ 1801 h 1954"/>
              <a:gd name="T40" fmla="*/ 922 w 1921"/>
              <a:gd name="T41" fmla="*/ 1801 h 1954"/>
              <a:gd name="T42" fmla="*/ 843 w 1921"/>
              <a:gd name="T43" fmla="*/ 1793 h 1954"/>
              <a:gd name="T44" fmla="*/ 704 w 1921"/>
              <a:gd name="T45" fmla="*/ 1954 h 1954"/>
              <a:gd name="T46" fmla="*/ 592 w 1921"/>
              <a:gd name="T47" fmla="*/ 1705 h 1954"/>
              <a:gd name="T48" fmla="*/ 526 w 1921"/>
              <a:gd name="T49" fmla="*/ 1662 h 1954"/>
              <a:gd name="T50" fmla="*/ 462 w 1921"/>
              <a:gd name="T51" fmla="*/ 1613 h 1954"/>
              <a:gd name="T52" fmla="*/ 405 w 1921"/>
              <a:gd name="T53" fmla="*/ 1557 h 1954"/>
              <a:gd name="T54" fmla="*/ 354 w 1921"/>
              <a:gd name="T55" fmla="*/ 1495 h 1954"/>
              <a:gd name="T56" fmla="*/ 87 w 1921"/>
              <a:gd name="T57" fmla="*/ 1415 h 1954"/>
              <a:gd name="T58" fmla="*/ 227 w 1921"/>
              <a:gd name="T59" fmla="*/ 1252 h 1954"/>
              <a:gd name="T60" fmla="*/ 206 w 1921"/>
              <a:gd name="T61" fmla="*/ 1174 h 1954"/>
              <a:gd name="T62" fmla="*/ 191 w 1921"/>
              <a:gd name="T63" fmla="*/ 1093 h 1954"/>
              <a:gd name="T64" fmla="*/ 186 w 1921"/>
              <a:gd name="T65" fmla="*/ 1012 h 1954"/>
              <a:gd name="T66" fmla="*/ 0 w 1921"/>
              <a:gd name="T67" fmla="*/ 904 h 1954"/>
              <a:gd name="T68" fmla="*/ 225 w 1921"/>
              <a:gd name="T69" fmla="*/ 739 h 1954"/>
              <a:gd name="T70" fmla="*/ 254 w 1921"/>
              <a:gd name="T71" fmla="*/ 662 h 1954"/>
              <a:gd name="T72" fmla="*/ 290 w 1921"/>
              <a:gd name="T73" fmla="*/ 589 h 1954"/>
              <a:gd name="T74" fmla="*/ 332 w 1921"/>
              <a:gd name="T75" fmla="*/ 520 h 1954"/>
              <a:gd name="T76" fmla="*/ 382 w 1921"/>
              <a:gd name="T77" fmla="*/ 456 h 1954"/>
              <a:gd name="T78" fmla="*/ 402 w 1921"/>
              <a:gd name="T79" fmla="*/ 181 h 1954"/>
              <a:gd name="T80" fmla="*/ 589 w 1921"/>
              <a:gd name="T81" fmla="*/ 284 h 1954"/>
              <a:gd name="T82" fmla="*/ 659 w 1921"/>
              <a:gd name="T83" fmla="*/ 249 h 1954"/>
              <a:gd name="T84" fmla="*/ 733 w 1921"/>
              <a:gd name="T85" fmla="*/ 221 h 1954"/>
              <a:gd name="T86" fmla="*/ 809 w 1921"/>
              <a:gd name="T87" fmla="*/ 201 h 1954"/>
              <a:gd name="T88" fmla="*/ 882 w 1921"/>
              <a:gd name="T89" fmla="*/ 0 h 1954"/>
              <a:gd name="T90" fmla="*/ 1074 w 1921"/>
              <a:gd name="T91" fmla="*/ 193 h 1954"/>
              <a:gd name="T92" fmla="*/ 1151 w 1921"/>
              <a:gd name="T93" fmla="*/ 209 h 1954"/>
              <a:gd name="T94" fmla="*/ 1226 w 1921"/>
              <a:gd name="T95" fmla="*/ 233 h 1954"/>
              <a:gd name="T96" fmla="*/ 1298 w 1921"/>
              <a:gd name="T97" fmla="*/ 265 h 1954"/>
              <a:gd name="T98" fmla="*/ 1367 w 1921"/>
              <a:gd name="T99" fmla="*/ 305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1" h="1954">
                <a:moveTo>
                  <a:pt x="1367" y="305"/>
                </a:moveTo>
                <a:lnTo>
                  <a:pt x="1520" y="181"/>
                </a:lnTo>
                <a:lnTo>
                  <a:pt x="1642" y="288"/>
                </a:lnTo>
                <a:lnTo>
                  <a:pt x="1541" y="456"/>
                </a:lnTo>
                <a:lnTo>
                  <a:pt x="1566" y="487"/>
                </a:lnTo>
                <a:lnTo>
                  <a:pt x="1590" y="520"/>
                </a:lnTo>
                <a:lnTo>
                  <a:pt x="1611" y="554"/>
                </a:lnTo>
                <a:lnTo>
                  <a:pt x="1632" y="589"/>
                </a:lnTo>
                <a:lnTo>
                  <a:pt x="1651" y="625"/>
                </a:lnTo>
                <a:lnTo>
                  <a:pt x="1668" y="662"/>
                </a:lnTo>
                <a:lnTo>
                  <a:pt x="1682" y="699"/>
                </a:lnTo>
                <a:lnTo>
                  <a:pt x="1697" y="739"/>
                </a:lnTo>
                <a:lnTo>
                  <a:pt x="1893" y="740"/>
                </a:lnTo>
                <a:lnTo>
                  <a:pt x="1921" y="904"/>
                </a:lnTo>
                <a:lnTo>
                  <a:pt x="1736" y="970"/>
                </a:lnTo>
                <a:lnTo>
                  <a:pt x="1736" y="1012"/>
                </a:lnTo>
                <a:lnTo>
                  <a:pt x="1733" y="1052"/>
                </a:lnTo>
                <a:lnTo>
                  <a:pt x="1730" y="1093"/>
                </a:lnTo>
                <a:lnTo>
                  <a:pt x="1724" y="1134"/>
                </a:lnTo>
                <a:lnTo>
                  <a:pt x="1717" y="1174"/>
                </a:lnTo>
                <a:lnTo>
                  <a:pt x="1706" y="1214"/>
                </a:lnTo>
                <a:lnTo>
                  <a:pt x="1695" y="1252"/>
                </a:lnTo>
                <a:lnTo>
                  <a:pt x="1681" y="1291"/>
                </a:lnTo>
                <a:lnTo>
                  <a:pt x="1833" y="1415"/>
                </a:lnTo>
                <a:lnTo>
                  <a:pt x="1754" y="1559"/>
                </a:lnTo>
                <a:lnTo>
                  <a:pt x="1569" y="1495"/>
                </a:lnTo>
                <a:lnTo>
                  <a:pt x="1543" y="1526"/>
                </a:lnTo>
                <a:lnTo>
                  <a:pt x="1517" y="1557"/>
                </a:lnTo>
                <a:lnTo>
                  <a:pt x="1489" y="1586"/>
                </a:lnTo>
                <a:lnTo>
                  <a:pt x="1458" y="1613"/>
                </a:lnTo>
                <a:lnTo>
                  <a:pt x="1428" y="1638"/>
                </a:lnTo>
                <a:lnTo>
                  <a:pt x="1396" y="1662"/>
                </a:lnTo>
                <a:lnTo>
                  <a:pt x="1363" y="1684"/>
                </a:lnTo>
                <a:lnTo>
                  <a:pt x="1329" y="1705"/>
                </a:lnTo>
                <a:lnTo>
                  <a:pt x="1366" y="1899"/>
                </a:lnTo>
                <a:lnTo>
                  <a:pt x="1218" y="1954"/>
                </a:lnTo>
                <a:lnTo>
                  <a:pt x="1116" y="1786"/>
                </a:lnTo>
                <a:lnTo>
                  <a:pt x="1078" y="1793"/>
                </a:lnTo>
                <a:lnTo>
                  <a:pt x="1039" y="1797"/>
                </a:lnTo>
                <a:lnTo>
                  <a:pt x="1000" y="1801"/>
                </a:lnTo>
                <a:lnTo>
                  <a:pt x="960" y="1803"/>
                </a:lnTo>
                <a:lnTo>
                  <a:pt x="922" y="1801"/>
                </a:lnTo>
                <a:lnTo>
                  <a:pt x="883" y="1797"/>
                </a:lnTo>
                <a:lnTo>
                  <a:pt x="843" y="1793"/>
                </a:lnTo>
                <a:lnTo>
                  <a:pt x="805" y="1786"/>
                </a:lnTo>
                <a:lnTo>
                  <a:pt x="704" y="1954"/>
                </a:lnTo>
                <a:lnTo>
                  <a:pt x="556" y="1899"/>
                </a:lnTo>
                <a:lnTo>
                  <a:pt x="592" y="1705"/>
                </a:lnTo>
                <a:lnTo>
                  <a:pt x="558" y="1684"/>
                </a:lnTo>
                <a:lnTo>
                  <a:pt x="526" y="1662"/>
                </a:lnTo>
                <a:lnTo>
                  <a:pt x="493" y="1638"/>
                </a:lnTo>
                <a:lnTo>
                  <a:pt x="462" y="1613"/>
                </a:lnTo>
                <a:lnTo>
                  <a:pt x="433" y="1586"/>
                </a:lnTo>
                <a:lnTo>
                  <a:pt x="405" y="1557"/>
                </a:lnTo>
                <a:lnTo>
                  <a:pt x="379" y="1526"/>
                </a:lnTo>
                <a:lnTo>
                  <a:pt x="354" y="1495"/>
                </a:lnTo>
                <a:lnTo>
                  <a:pt x="167" y="1559"/>
                </a:lnTo>
                <a:lnTo>
                  <a:pt x="87" y="1415"/>
                </a:lnTo>
                <a:lnTo>
                  <a:pt x="240" y="1291"/>
                </a:lnTo>
                <a:lnTo>
                  <a:pt x="227" y="1252"/>
                </a:lnTo>
                <a:lnTo>
                  <a:pt x="215" y="1214"/>
                </a:lnTo>
                <a:lnTo>
                  <a:pt x="206" y="1174"/>
                </a:lnTo>
                <a:lnTo>
                  <a:pt x="197" y="1134"/>
                </a:lnTo>
                <a:lnTo>
                  <a:pt x="191" y="1093"/>
                </a:lnTo>
                <a:lnTo>
                  <a:pt x="188" y="1052"/>
                </a:lnTo>
                <a:lnTo>
                  <a:pt x="186" y="1012"/>
                </a:lnTo>
                <a:lnTo>
                  <a:pt x="186" y="970"/>
                </a:lnTo>
                <a:lnTo>
                  <a:pt x="0" y="904"/>
                </a:lnTo>
                <a:lnTo>
                  <a:pt x="29" y="740"/>
                </a:lnTo>
                <a:lnTo>
                  <a:pt x="225" y="739"/>
                </a:lnTo>
                <a:lnTo>
                  <a:pt x="239" y="699"/>
                </a:lnTo>
                <a:lnTo>
                  <a:pt x="254" y="662"/>
                </a:lnTo>
                <a:lnTo>
                  <a:pt x="270" y="625"/>
                </a:lnTo>
                <a:lnTo>
                  <a:pt x="290" y="589"/>
                </a:lnTo>
                <a:lnTo>
                  <a:pt x="310" y="554"/>
                </a:lnTo>
                <a:lnTo>
                  <a:pt x="332" y="520"/>
                </a:lnTo>
                <a:lnTo>
                  <a:pt x="356" y="487"/>
                </a:lnTo>
                <a:lnTo>
                  <a:pt x="382" y="456"/>
                </a:lnTo>
                <a:lnTo>
                  <a:pt x="280" y="288"/>
                </a:lnTo>
                <a:lnTo>
                  <a:pt x="402" y="181"/>
                </a:lnTo>
                <a:lnTo>
                  <a:pt x="555" y="305"/>
                </a:lnTo>
                <a:lnTo>
                  <a:pt x="589" y="284"/>
                </a:lnTo>
                <a:lnTo>
                  <a:pt x="624" y="265"/>
                </a:lnTo>
                <a:lnTo>
                  <a:pt x="659" y="249"/>
                </a:lnTo>
                <a:lnTo>
                  <a:pt x="695" y="233"/>
                </a:lnTo>
                <a:lnTo>
                  <a:pt x="733" y="221"/>
                </a:lnTo>
                <a:lnTo>
                  <a:pt x="772" y="209"/>
                </a:lnTo>
                <a:lnTo>
                  <a:pt x="809" y="201"/>
                </a:lnTo>
                <a:lnTo>
                  <a:pt x="849" y="193"/>
                </a:lnTo>
                <a:lnTo>
                  <a:pt x="882" y="0"/>
                </a:lnTo>
                <a:lnTo>
                  <a:pt x="1039" y="0"/>
                </a:lnTo>
                <a:lnTo>
                  <a:pt x="1074" y="193"/>
                </a:lnTo>
                <a:lnTo>
                  <a:pt x="1112" y="201"/>
                </a:lnTo>
                <a:lnTo>
                  <a:pt x="1151" y="209"/>
                </a:lnTo>
                <a:lnTo>
                  <a:pt x="1188" y="221"/>
                </a:lnTo>
                <a:lnTo>
                  <a:pt x="1226" y="233"/>
                </a:lnTo>
                <a:lnTo>
                  <a:pt x="1262" y="249"/>
                </a:lnTo>
                <a:lnTo>
                  <a:pt x="1298" y="265"/>
                </a:lnTo>
                <a:lnTo>
                  <a:pt x="1333" y="284"/>
                </a:lnTo>
                <a:lnTo>
                  <a:pt x="1367" y="305"/>
                </a:lnTo>
                <a:lnTo>
                  <a:pt x="1367" y="305"/>
                </a:lnTo>
                <a:close/>
              </a:path>
            </a:pathLst>
          </a:custGeom>
          <a:solidFill>
            <a:srgbClr val="007A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53" name="Freeform 82"/>
          <p:cNvSpPr>
            <a:spLocks/>
          </p:cNvSpPr>
          <p:nvPr/>
        </p:nvSpPr>
        <p:spPr bwMode="auto">
          <a:xfrm>
            <a:off x="5713537" y="1417638"/>
            <a:ext cx="762000" cy="776288"/>
          </a:xfrm>
          <a:custGeom>
            <a:avLst/>
            <a:gdLst>
              <a:gd name="T0" fmla="*/ 1520 w 1921"/>
              <a:gd name="T1" fmla="*/ 181 h 1954"/>
              <a:gd name="T2" fmla="*/ 1541 w 1921"/>
              <a:gd name="T3" fmla="*/ 456 h 1954"/>
              <a:gd name="T4" fmla="*/ 1590 w 1921"/>
              <a:gd name="T5" fmla="*/ 520 h 1954"/>
              <a:gd name="T6" fmla="*/ 1632 w 1921"/>
              <a:gd name="T7" fmla="*/ 589 h 1954"/>
              <a:gd name="T8" fmla="*/ 1668 w 1921"/>
              <a:gd name="T9" fmla="*/ 662 h 1954"/>
              <a:gd name="T10" fmla="*/ 1697 w 1921"/>
              <a:gd name="T11" fmla="*/ 739 h 1954"/>
              <a:gd name="T12" fmla="*/ 1921 w 1921"/>
              <a:gd name="T13" fmla="*/ 904 h 1954"/>
              <a:gd name="T14" fmla="*/ 1736 w 1921"/>
              <a:gd name="T15" fmla="*/ 1012 h 1954"/>
              <a:gd name="T16" fmla="*/ 1730 w 1921"/>
              <a:gd name="T17" fmla="*/ 1093 h 1954"/>
              <a:gd name="T18" fmla="*/ 1717 w 1921"/>
              <a:gd name="T19" fmla="*/ 1174 h 1954"/>
              <a:gd name="T20" fmla="*/ 1695 w 1921"/>
              <a:gd name="T21" fmla="*/ 1252 h 1954"/>
              <a:gd name="T22" fmla="*/ 1833 w 1921"/>
              <a:gd name="T23" fmla="*/ 1415 h 1954"/>
              <a:gd name="T24" fmla="*/ 1569 w 1921"/>
              <a:gd name="T25" fmla="*/ 1495 h 1954"/>
              <a:gd name="T26" fmla="*/ 1517 w 1921"/>
              <a:gd name="T27" fmla="*/ 1557 h 1954"/>
              <a:gd name="T28" fmla="*/ 1458 w 1921"/>
              <a:gd name="T29" fmla="*/ 1613 h 1954"/>
              <a:gd name="T30" fmla="*/ 1396 w 1921"/>
              <a:gd name="T31" fmla="*/ 1662 h 1954"/>
              <a:gd name="T32" fmla="*/ 1329 w 1921"/>
              <a:gd name="T33" fmla="*/ 1705 h 1954"/>
              <a:gd name="T34" fmla="*/ 1218 w 1921"/>
              <a:gd name="T35" fmla="*/ 1954 h 1954"/>
              <a:gd name="T36" fmla="*/ 1078 w 1921"/>
              <a:gd name="T37" fmla="*/ 1793 h 1954"/>
              <a:gd name="T38" fmla="*/ 1000 w 1921"/>
              <a:gd name="T39" fmla="*/ 1801 h 1954"/>
              <a:gd name="T40" fmla="*/ 922 w 1921"/>
              <a:gd name="T41" fmla="*/ 1801 h 1954"/>
              <a:gd name="T42" fmla="*/ 843 w 1921"/>
              <a:gd name="T43" fmla="*/ 1793 h 1954"/>
              <a:gd name="T44" fmla="*/ 704 w 1921"/>
              <a:gd name="T45" fmla="*/ 1954 h 1954"/>
              <a:gd name="T46" fmla="*/ 592 w 1921"/>
              <a:gd name="T47" fmla="*/ 1705 h 1954"/>
              <a:gd name="T48" fmla="*/ 526 w 1921"/>
              <a:gd name="T49" fmla="*/ 1662 h 1954"/>
              <a:gd name="T50" fmla="*/ 462 w 1921"/>
              <a:gd name="T51" fmla="*/ 1613 h 1954"/>
              <a:gd name="T52" fmla="*/ 405 w 1921"/>
              <a:gd name="T53" fmla="*/ 1557 h 1954"/>
              <a:gd name="T54" fmla="*/ 354 w 1921"/>
              <a:gd name="T55" fmla="*/ 1495 h 1954"/>
              <a:gd name="T56" fmla="*/ 87 w 1921"/>
              <a:gd name="T57" fmla="*/ 1415 h 1954"/>
              <a:gd name="T58" fmla="*/ 227 w 1921"/>
              <a:gd name="T59" fmla="*/ 1252 h 1954"/>
              <a:gd name="T60" fmla="*/ 206 w 1921"/>
              <a:gd name="T61" fmla="*/ 1174 h 1954"/>
              <a:gd name="T62" fmla="*/ 191 w 1921"/>
              <a:gd name="T63" fmla="*/ 1093 h 1954"/>
              <a:gd name="T64" fmla="*/ 186 w 1921"/>
              <a:gd name="T65" fmla="*/ 1012 h 1954"/>
              <a:gd name="T66" fmla="*/ 0 w 1921"/>
              <a:gd name="T67" fmla="*/ 904 h 1954"/>
              <a:gd name="T68" fmla="*/ 225 w 1921"/>
              <a:gd name="T69" fmla="*/ 739 h 1954"/>
              <a:gd name="T70" fmla="*/ 254 w 1921"/>
              <a:gd name="T71" fmla="*/ 662 h 1954"/>
              <a:gd name="T72" fmla="*/ 290 w 1921"/>
              <a:gd name="T73" fmla="*/ 589 h 1954"/>
              <a:gd name="T74" fmla="*/ 332 w 1921"/>
              <a:gd name="T75" fmla="*/ 520 h 1954"/>
              <a:gd name="T76" fmla="*/ 382 w 1921"/>
              <a:gd name="T77" fmla="*/ 456 h 1954"/>
              <a:gd name="T78" fmla="*/ 402 w 1921"/>
              <a:gd name="T79" fmla="*/ 181 h 1954"/>
              <a:gd name="T80" fmla="*/ 589 w 1921"/>
              <a:gd name="T81" fmla="*/ 284 h 1954"/>
              <a:gd name="T82" fmla="*/ 659 w 1921"/>
              <a:gd name="T83" fmla="*/ 249 h 1954"/>
              <a:gd name="T84" fmla="*/ 733 w 1921"/>
              <a:gd name="T85" fmla="*/ 221 h 1954"/>
              <a:gd name="T86" fmla="*/ 809 w 1921"/>
              <a:gd name="T87" fmla="*/ 201 h 1954"/>
              <a:gd name="T88" fmla="*/ 882 w 1921"/>
              <a:gd name="T89" fmla="*/ 0 h 1954"/>
              <a:gd name="T90" fmla="*/ 1074 w 1921"/>
              <a:gd name="T91" fmla="*/ 193 h 1954"/>
              <a:gd name="T92" fmla="*/ 1151 w 1921"/>
              <a:gd name="T93" fmla="*/ 209 h 1954"/>
              <a:gd name="T94" fmla="*/ 1226 w 1921"/>
              <a:gd name="T95" fmla="*/ 233 h 1954"/>
              <a:gd name="T96" fmla="*/ 1298 w 1921"/>
              <a:gd name="T97" fmla="*/ 265 h 1954"/>
              <a:gd name="T98" fmla="*/ 1367 w 1921"/>
              <a:gd name="T99" fmla="*/ 305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1" h="1954">
                <a:moveTo>
                  <a:pt x="1367" y="305"/>
                </a:moveTo>
                <a:lnTo>
                  <a:pt x="1520" y="181"/>
                </a:lnTo>
                <a:lnTo>
                  <a:pt x="1642" y="288"/>
                </a:lnTo>
                <a:lnTo>
                  <a:pt x="1541" y="456"/>
                </a:lnTo>
                <a:lnTo>
                  <a:pt x="1566" y="487"/>
                </a:lnTo>
                <a:lnTo>
                  <a:pt x="1590" y="520"/>
                </a:lnTo>
                <a:lnTo>
                  <a:pt x="1611" y="554"/>
                </a:lnTo>
                <a:lnTo>
                  <a:pt x="1632" y="589"/>
                </a:lnTo>
                <a:lnTo>
                  <a:pt x="1651" y="625"/>
                </a:lnTo>
                <a:lnTo>
                  <a:pt x="1668" y="662"/>
                </a:lnTo>
                <a:lnTo>
                  <a:pt x="1682" y="699"/>
                </a:lnTo>
                <a:lnTo>
                  <a:pt x="1697" y="739"/>
                </a:lnTo>
                <a:lnTo>
                  <a:pt x="1893" y="740"/>
                </a:lnTo>
                <a:lnTo>
                  <a:pt x="1921" y="904"/>
                </a:lnTo>
                <a:lnTo>
                  <a:pt x="1736" y="970"/>
                </a:lnTo>
                <a:lnTo>
                  <a:pt x="1736" y="1012"/>
                </a:lnTo>
                <a:lnTo>
                  <a:pt x="1733" y="1052"/>
                </a:lnTo>
                <a:lnTo>
                  <a:pt x="1730" y="1093"/>
                </a:lnTo>
                <a:lnTo>
                  <a:pt x="1724" y="1134"/>
                </a:lnTo>
                <a:lnTo>
                  <a:pt x="1717" y="1174"/>
                </a:lnTo>
                <a:lnTo>
                  <a:pt x="1706" y="1214"/>
                </a:lnTo>
                <a:lnTo>
                  <a:pt x="1695" y="1252"/>
                </a:lnTo>
                <a:lnTo>
                  <a:pt x="1681" y="1291"/>
                </a:lnTo>
                <a:lnTo>
                  <a:pt x="1833" y="1415"/>
                </a:lnTo>
                <a:lnTo>
                  <a:pt x="1754" y="1559"/>
                </a:lnTo>
                <a:lnTo>
                  <a:pt x="1569" y="1495"/>
                </a:lnTo>
                <a:lnTo>
                  <a:pt x="1543" y="1526"/>
                </a:lnTo>
                <a:lnTo>
                  <a:pt x="1517" y="1557"/>
                </a:lnTo>
                <a:lnTo>
                  <a:pt x="1489" y="1586"/>
                </a:lnTo>
                <a:lnTo>
                  <a:pt x="1458" y="1613"/>
                </a:lnTo>
                <a:lnTo>
                  <a:pt x="1428" y="1638"/>
                </a:lnTo>
                <a:lnTo>
                  <a:pt x="1396" y="1662"/>
                </a:lnTo>
                <a:lnTo>
                  <a:pt x="1363" y="1684"/>
                </a:lnTo>
                <a:lnTo>
                  <a:pt x="1329" y="1705"/>
                </a:lnTo>
                <a:lnTo>
                  <a:pt x="1366" y="1899"/>
                </a:lnTo>
                <a:lnTo>
                  <a:pt x="1218" y="1954"/>
                </a:lnTo>
                <a:lnTo>
                  <a:pt x="1116" y="1786"/>
                </a:lnTo>
                <a:lnTo>
                  <a:pt x="1078" y="1793"/>
                </a:lnTo>
                <a:lnTo>
                  <a:pt x="1039" y="1797"/>
                </a:lnTo>
                <a:lnTo>
                  <a:pt x="1000" y="1801"/>
                </a:lnTo>
                <a:lnTo>
                  <a:pt x="960" y="1803"/>
                </a:lnTo>
                <a:lnTo>
                  <a:pt x="922" y="1801"/>
                </a:lnTo>
                <a:lnTo>
                  <a:pt x="883" y="1797"/>
                </a:lnTo>
                <a:lnTo>
                  <a:pt x="843" y="1793"/>
                </a:lnTo>
                <a:lnTo>
                  <a:pt x="805" y="1786"/>
                </a:lnTo>
                <a:lnTo>
                  <a:pt x="704" y="1954"/>
                </a:lnTo>
                <a:lnTo>
                  <a:pt x="556" y="1899"/>
                </a:lnTo>
                <a:lnTo>
                  <a:pt x="592" y="1705"/>
                </a:lnTo>
                <a:lnTo>
                  <a:pt x="558" y="1684"/>
                </a:lnTo>
                <a:lnTo>
                  <a:pt x="526" y="1662"/>
                </a:lnTo>
                <a:lnTo>
                  <a:pt x="493" y="1638"/>
                </a:lnTo>
                <a:lnTo>
                  <a:pt x="462" y="1613"/>
                </a:lnTo>
                <a:lnTo>
                  <a:pt x="433" y="1586"/>
                </a:lnTo>
                <a:lnTo>
                  <a:pt x="405" y="1557"/>
                </a:lnTo>
                <a:lnTo>
                  <a:pt x="379" y="1526"/>
                </a:lnTo>
                <a:lnTo>
                  <a:pt x="354" y="1495"/>
                </a:lnTo>
                <a:lnTo>
                  <a:pt x="167" y="1559"/>
                </a:lnTo>
                <a:lnTo>
                  <a:pt x="87" y="1415"/>
                </a:lnTo>
                <a:lnTo>
                  <a:pt x="240" y="1291"/>
                </a:lnTo>
                <a:lnTo>
                  <a:pt x="227" y="1252"/>
                </a:lnTo>
                <a:lnTo>
                  <a:pt x="215" y="1214"/>
                </a:lnTo>
                <a:lnTo>
                  <a:pt x="206" y="1174"/>
                </a:lnTo>
                <a:lnTo>
                  <a:pt x="197" y="1134"/>
                </a:lnTo>
                <a:lnTo>
                  <a:pt x="191" y="1093"/>
                </a:lnTo>
                <a:lnTo>
                  <a:pt x="188" y="1052"/>
                </a:lnTo>
                <a:lnTo>
                  <a:pt x="186" y="1012"/>
                </a:lnTo>
                <a:lnTo>
                  <a:pt x="186" y="970"/>
                </a:lnTo>
                <a:lnTo>
                  <a:pt x="0" y="904"/>
                </a:lnTo>
                <a:lnTo>
                  <a:pt x="29" y="740"/>
                </a:lnTo>
                <a:lnTo>
                  <a:pt x="225" y="739"/>
                </a:lnTo>
                <a:lnTo>
                  <a:pt x="239" y="699"/>
                </a:lnTo>
                <a:lnTo>
                  <a:pt x="254" y="662"/>
                </a:lnTo>
                <a:lnTo>
                  <a:pt x="270" y="625"/>
                </a:lnTo>
                <a:lnTo>
                  <a:pt x="290" y="589"/>
                </a:lnTo>
                <a:lnTo>
                  <a:pt x="310" y="554"/>
                </a:lnTo>
                <a:lnTo>
                  <a:pt x="332" y="520"/>
                </a:lnTo>
                <a:lnTo>
                  <a:pt x="356" y="487"/>
                </a:lnTo>
                <a:lnTo>
                  <a:pt x="382" y="456"/>
                </a:lnTo>
                <a:lnTo>
                  <a:pt x="280" y="288"/>
                </a:lnTo>
                <a:lnTo>
                  <a:pt x="402" y="181"/>
                </a:lnTo>
                <a:lnTo>
                  <a:pt x="555" y="305"/>
                </a:lnTo>
                <a:lnTo>
                  <a:pt x="589" y="284"/>
                </a:lnTo>
                <a:lnTo>
                  <a:pt x="624" y="265"/>
                </a:lnTo>
                <a:lnTo>
                  <a:pt x="659" y="249"/>
                </a:lnTo>
                <a:lnTo>
                  <a:pt x="695" y="233"/>
                </a:lnTo>
                <a:lnTo>
                  <a:pt x="733" y="221"/>
                </a:lnTo>
                <a:lnTo>
                  <a:pt x="772" y="209"/>
                </a:lnTo>
                <a:lnTo>
                  <a:pt x="809" y="201"/>
                </a:lnTo>
                <a:lnTo>
                  <a:pt x="849" y="193"/>
                </a:lnTo>
                <a:lnTo>
                  <a:pt x="882" y="0"/>
                </a:lnTo>
                <a:lnTo>
                  <a:pt x="1039" y="0"/>
                </a:lnTo>
                <a:lnTo>
                  <a:pt x="1074" y="193"/>
                </a:lnTo>
                <a:lnTo>
                  <a:pt x="1112" y="201"/>
                </a:lnTo>
                <a:lnTo>
                  <a:pt x="1151" y="209"/>
                </a:lnTo>
                <a:lnTo>
                  <a:pt x="1188" y="221"/>
                </a:lnTo>
                <a:lnTo>
                  <a:pt x="1226" y="233"/>
                </a:lnTo>
                <a:lnTo>
                  <a:pt x="1262" y="249"/>
                </a:lnTo>
                <a:lnTo>
                  <a:pt x="1298" y="265"/>
                </a:lnTo>
                <a:lnTo>
                  <a:pt x="1333" y="284"/>
                </a:lnTo>
                <a:lnTo>
                  <a:pt x="1367" y="305"/>
                </a:lnTo>
                <a:lnTo>
                  <a:pt x="1367" y="305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54" name="Rectangle 83"/>
          <p:cNvSpPr>
            <a:spLocks noChangeArrowheads="1"/>
          </p:cNvSpPr>
          <p:nvPr/>
        </p:nvSpPr>
        <p:spPr bwMode="auto">
          <a:xfrm>
            <a:off x="5864350" y="1601788"/>
            <a:ext cx="460375" cy="409575"/>
          </a:xfrm>
          <a:prstGeom prst="rect">
            <a:avLst/>
          </a:prstGeom>
          <a:solidFill>
            <a:srgbClr val="007A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55" name="Rectangle 84"/>
          <p:cNvSpPr>
            <a:spLocks noChangeArrowheads="1"/>
          </p:cNvSpPr>
          <p:nvPr/>
        </p:nvSpPr>
        <p:spPr bwMode="auto">
          <a:xfrm>
            <a:off x="6008812" y="1598613"/>
            <a:ext cx="19075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Char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56" name="Rectangle 85"/>
          <p:cNvSpPr>
            <a:spLocks noChangeArrowheads="1"/>
          </p:cNvSpPr>
          <p:nvPr/>
        </p:nvSpPr>
        <p:spPr bwMode="auto">
          <a:xfrm>
            <a:off x="5896100" y="1697038"/>
            <a:ext cx="41838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translation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57" name="Rectangle 86"/>
          <p:cNvSpPr>
            <a:spLocks noChangeArrowheads="1"/>
          </p:cNvSpPr>
          <p:nvPr/>
        </p:nvSpPr>
        <p:spPr bwMode="auto">
          <a:xfrm>
            <a:off x="6023100" y="1793875"/>
            <a:ext cx="1651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rule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58" name="Rectangle 87"/>
          <p:cNvSpPr>
            <a:spLocks noChangeArrowheads="1"/>
          </p:cNvSpPr>
          <p:nvPr/>
        </p:nvSpPr>
        <p:spPr bwMode="auto">
          <a:xfrm>
            <a:off x="5894512" y="1892300"/>
            <a:ext cx="39754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acquisition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59" name="Freeform 88"/>
          <p:cNvSpPr>
            <a:spLocks/>
          </p:cNvSpPr>
          <p:nvPr/>
        </p:nvSpPr>
        <p:spPr bwMode="auto">
          <a:xfrm>
            <a:off x="5775450" y="2146300"/>
            <a:ext cx="517525" cy="501650"/>
          </a:xfrm>
          <a:custGeom>
            <a:avLst/>
            <a:gdLst>
              <a:gd name="T0" fmla="*/ 1264 w 1306"/>
              <a:gd name="T1" fmla="*/ 400 h 1262"/>
              <a:gd name="T2" fmla="*/ 1131 w 1306"/>
              <a:gd name="T3" fmla="*/ 638 h 1262"/>
              <a:gd name="T4" fmla="*/ 1128 w 1306"/>
              <a:gd name="T5" fmla="*/ 698 h 1262"/>
              <a:gd name="T6" fmla="*/ 1117 w 1306"/>
              <a:gd name="T7" fmla="*/ 757 h 1262"/>
              <a:gd name="T8" fmla="*/ 1097 w 1306"/>
              <a:gd name="T9" fmla="*/ 813 h 1262"/>
              <a:gd name="T10" fmla="*/ 1069 w 1306"/>
              <a:gd name="T11" fmla="*/ 866 h 1262"/>
              <a:gd name="T12" fmla="*/ 1065 w 1306"/>
              <a:gd name="T13" fmla="*/ 1139 h 1262"/>
              <a:gd name="T14" fmla="*/ 870 w 1306"/>
              <a:gd name="T15" fmla="*/ 1042 h 1262"/>
              <a:gd name="T16" fmla="*/ 813 w 1306"/>
              <a:gd name="T17" fmla="*/ 1065 h 1262"/>
              <a:gd name="T18" fmla="*/ 751 w 1306"/>
              <a:gd name="T19" fmla="*/ 1080 h 1262"/>
              <a:gd name="T20" fmla="*/ 689 w 1306"/>
              <a:gd name="T21" fmla="*/ 1086 h 1262"/>
              <a:gd name="T22" fmla="*/ 562 w 1306"/>
              <a:gd name="T23" fmla="*/ 1262 h 1262"/>
              <a:gd name="T24" fmla="*/ 420 w 1306"/>
              <a:gd name="T25" fmla="*/ 1022 h 1262"/>
              <a:gd name="T26" fmla="*/ 367 w 1306"/>
              <a:gd name="T27" fmla="*/ 988 h 1262"/>
              <a:gd name="T28" fmla="*/ 318 w 1306"/>
              <a:gd name="T29" fmla="*/ 947 h 1262"/>
              <a:gd name="T30" fmla="*/ 276 w 1306"/>
              <a:gd name="T31" fmla="*/ 902 h 1262"/>
              <a:gd name="T32" fmla="*/ 240 w 1306"/>
              <a:gd name="T33" fmla="*/ 850 h 1262"/>
              <a:gd name="T34" fmla="*/ 0 w 1306"/>
              <a:gd name="T35" fmla="*/ 723 h 1262"/>
              <a:gd name="T36" fmla="*/ 175 w 1306"/>
              <a:gd name="T37" fmla="*/ 594 h 1262"/>
              <a:gd name="T38" fmla="*/ 181 w 1306"/>
              <a:gd name="T39" fmla="*/ 535 h 1262"/>
              <a:gd name="T40" fmla="*/ 198 w 1306"/>
              <a:gd name="T41" fmla="*/ 476 h 1262"/>
              <a:gd name="T42" fmla="*/ 221 w 1306"/>
              <a:gd name="T43" fmla="*/ 422 h 1262"/>
              <a:gd name="T44" fmla="*/ 135 w 1306"/>
              <a:gd name="T45" fmla="*/ 223 h 1262"/>
              <a:gd name="T46" fmla="*/ 406 w 1306"/>
              <a:gd name="T47" fmla="*/ 233 h 1262"/>
              <a:gd name="T48" fmla="*/ 462 w 1306"/>
              <a:gd name="T49" fmla="*/ 207 h 1262"/>
              <a:gd name="T50" fmla="*/ 523 w 1306"/>
              <a:gd name="T51" fmla="*/ 189 h 1262"/>
              <a:gd name="T52" fmla="*/ 585 w 1306"/>
              <a:gd name="T53" fmla="*/ 178 h 1262"/>
              <a:gd name="T54" fmla="*/ 648 w 1306"/>
              <a:gd name="T55" fmla="*/ 175 h 1262"/>
              <a:gd name="T56" fmla="*/ 893 w 1306"/>
              <a:gd name="T57" fmla="*/ 41 h 1262"/>
              <a:gd name="T58" fmla="*/ 913 w 1306"/>
              <a:gd name="T59" fmla="*/ 256 h 1262"/>
              <a:gd name="T60" fmla="*/ 964 w 1306"/>
              <a:gd name="T61" fmla="*/ 294 h 1262"/>
              <a:gd name="T62" fmla="*/ 1009 w 1306"/>
              <a:gd name="T63" fmla="*/ 337 h 1262"/>
              <a:gd name="T64" fmla="*/ 1048 w 1306"/>
              <a:gd name="T65" fmla="*/ 385 h 1262"/>
              <a:gd name="T66" fmla="*/ 1065 w 1306"/>
              <a:gd name="T67" fmla="*/ 411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06" h="1262">
                <a:moveTo>
                  <a:pt x="1065" y="411"/>
                </a:moveTo>
                <a:lnTo>
                  <a:pt x="1264" y="400"/>
                </a:lnTo>
                <a:lnTo>
                  <a:pt x="1306" y="539"/>
                </a:lnTo>
                <a:lnTo>
                  <a:pt x="1131" y="638"/>
                </a:lnTo>
                <a:lnTo>
                  <a:pt x="1130" y="668"/>
                </a:lnTo>
                <a:lnTo>
                  <a:pt x="1128" y="698"/>
                </a:lnTo>
                <a:lnTo>
                  <a:pt x="1123" y="727"/>
                </a:lnTo>
                <a:lnTo>
                  <a:pt x="1117" y="757"/>
                </a:lnTo>
                <a:lnTo>
                  <a:pt x="1108" y="785"/>
                </a:lnTo>
                <a:lnTo>
                  <a:pt x="1097" y="813"/>
                </a:lnTo>
                <a:lnTo>
                  <a:pt x="1084" y="840"/>
                </a:lnTo>
                <a:lnTo>
                  <a:pt x="1069" y="866"/>
                </a:lnTo>
                <a:lnTo>
                  <a:pt x="1169" y="1039"/>
                </a:lnTo>
                <a:lnTo>
                  <a:pt x="1065" y="1139"/>
                </a:lnTo>
                <a:lnTo>
                  <a:pt x="898" y="1029"/>
                </a:lnTo>
                <a:lnTo>
                  <a:pt x="870" y="1042"/>
                </a:lnTo>
                <a:lnTo>
                  <a:pt x="842" y="1055"/>
                </a:lnTo>
                <a:lnTo>
                  <a:pt x="813" y="1065"/>
                </a:lnTo>
                <a:lnTo>
                  <a:pt x="781" y="1074"/>
                </a:lnTo>
                <a:lnTo>
                  <a:pt x="751" y="1080"/>
                </a:lnTo>
                <a:lnTo>
                  <a:pt x="720" y="1084"/>
                </a:lnTo>
                <a:lnTo>
                  <a:pt x="689" y="1086"/>
                </a:lnTo>
                <a:lnTo>
                  <a:pt x="656" y="1086"/>
                </a:lnTo>
                <a:lnTo>
                  <a:pt x="562" y="1262"/>
                </a:lnTo>
                <a:lnTo>
                  <a:pt x="412" y="1222"/>
                </a:lnTo>
                <a:lnTo>
                  <a:pt x="420" y="1022"/>
                </a:lnTo>
                <a:lnTo>
                  <a:pt x="392" y="1006"/>
                </a:lnTo>
                <a:lnTo>
                  <a:pt x="367" y="988"/>
                </a:lnTo>
                <a:lnTo>
                  <a:pt x="341" y="968"/>
                </a:lnTo>
                <a:lnTo>
                  <a:pt x="318" y="947"/>
                </a:lnTo>
                <a:lnTo>
                  <a:pt x="296" y="926"/>
                </a:lnTo>
                <a:lnTo>
                  <a:pt x="276" y="902"/>
                </a:lnTo>
                <a:lnTo>
                  <a:pt x="257" y="877"/>
                </a:lnTo>
                <a:lnTo>
                  <a:pt x="240" y="850"/>
                </a:lnTo>
                <a:lnTo>
                  <a:pt x="40" y="862"/>
                </a:lnTo>
                <a:lnTo>
                  <a:pt x="0" y="723"/>
                </a:lnTo>
                <a:lnTo>
                  <a:pt x="174" y="624"/>
                </a:lnTo>
                <a:lnTo>
                  <a:pt x="175" y="594"/>
                </a:lnTo>
                <a:lnTo>
                  <a:pt x="177" y="564"/>
                </a:lnTo>
                <a:lnTo>
                  <a:pt x="181" y="535"/>
                </a:lnTo>
                <a:lnTo>
                  <a:pt x="188" y="505"/>
                </a:lnTo>
                <a:lnTo>
                  <a:pt x="198" y="476"/>
                </a:lnTo>
                <a:lnTo>
                  <a:pt x="208" y="448"/>
                </a:lnTo>
                <a:lnTo>
                  <a:pt x="221" y="422"/>
                </a:lnTo>
                <a:lnTo>
                  <a:pt x="235" y="395"/>
                </a:lnTo>
                <a:lnTo>
                  <a:pt x="135" y="223"/>
                </a:lnTo>
                <a:lnTo>
                  <a:pt x="240" y="123"/>
                </a:lnTo>
                <a:lnTo>
                  <a:pt x="406" y="233"/>
                </a:lnTo>
                <a:lnTo>
                  <a:pt x="434" y="220"/>
                </a:lnTo>
                <a:lnTo>
                  <a:pt x="462" y="207"/>
                </a:lnTo>
                <a:lnTo>
                  <a:pt x="493" y="197"/>
                </a:lnTo>
                <a:lnTo>
                  <a:pt x="523" y="189"/>
                </a:lnTo>
                <a:lnTo>
                  <a:pt x="554" y="182"/>
                </a:lnTo>
                <a:lnTo>
                  <a:pt x="585" y="178"/>
                </a:lnTo>
                <a:lnTo>
                  <a:pt x="617" y="176"/>
                </a:lnTo>
                <a:lnTo>
                  <a:pt x="648" y="175"/>
                </a:lnTo>
                <a:lnTo>
                  <a:pt x="743" y="0"/>
                </a:lnTo>
                <a:lnTo>
                  <a:pt x="893" y="41"/>
                </a:lnTo>
                <a:lnTo>
                  <a:pt x="886" y="240"/>
                </a:lnTo>
                <a:lnTo>
                  <a:pt x="913" y="256"/>
                </a:lnTo>
                <a:lnTo>
                  <a:pt x="939" y="274"/>
                </a:lnTo>
                <a:lnTo>
                  <a:pt x="964" y="294"/>
                </a:lnTo>
                <a:lnTo>
                  <a:pt x="987" y="314"/>
                </a:lnTo>
                <a:lnTo>
                  <a:pt x="1009" y="337"/>
                </a:lnTo>
                <a:lnTo>
                  <a:pt x="1029" y="360"/>
                </a:lnTo>
                <a:lnTo>
                  <a:pt x="1048" y="385"/>
                </a:lnTo>
                <a:lnTo>
                  <a:pt x="1065" y="411"/>
                </a:lnTo>
                <a:lnTo>
                  <a:pt x="1065" y="411"/>
                </a:lnTo>
                <a:close/>
              </a:path>
            </a:pathLst>
          </a:custGeom>
          <a:solidFill>
            <a:srgbClr val="007A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60" name="Freeform 89"/>
          <p:cNvSpPr>
            <a:spLocks/>
          </p:cNvSpPr>
          <p:nvPr/>
        </p:nvSpPr>
        <p:spPr bwMode="auto">
          <a:xfrm>
            <a:off x="5775450" y="2146300"/>
            <a:ext cx="517525" cy="501650"/>
          </a:xfrm>
          <a:custGeom>
            <a:avLst/>
            <a:gdLst>
              <a:gd name="T0" fmla="*/ 1264 w 1306"/>
              <a:gd name="T1" fmla="*/ 400 h 1262"/>
              <a:gd name="T2" fmla="*/ 1131 w 1306"/>
              <a:gd name="T3" fmla="*/ 638 h 1262"/>
              <a:gd name="T4" fmla="*/ 1128 w 1306"/>
              <a:gd name="T5" fmla="*/ 698 h 1262"/>
              <a:gd name="T6" fmla="*/ 1117 w 1306"/>
              <a:gd name="T7" fmla="*/ 757 h 1262"/>
              <a:gd name="T8" fmla="*/ 1097 w 1306"/>
              <a:gd name="T9" fmla="*/ 813 h 1262"/>
              <a:gd name="T10" fmla="*/ 1069 w 1306"/>
              <a:gd name="T11" fmla="*/ 866 h 1262"/>
              <a:gd name="T12" fmla="*/ 1065 w 1306"/>
              <a:gd name="T13" fmla="*/ 1139 h 1262"/>
              <a:gd name="T14" fmla="*/ 870 w 1306"/>
              <a:gd name="T15" fmla="*/ 1042 h 1262"/>
              <a:gd name="T16" fmla="*/ 813 w 1306"/>
              <a:gd name="T17" fmla="*/ 1065 h 1262"/>
              <a:gd name="T18" fmla="*/ 751 w 1306"/>
              <a:gd name="T19" fmla="*/ 1080 h 1262"/>
              <a:gd name="T20" fmla="*/ 689 w 1306"/>
              <a:gd name="T21" fmla="*/ 1086 h 1262"/>
              <a:gd name="T22" fmla="*/ 562 w 1306"/>
              <a:gd name="T23" fmla="*/ 1262 h 1262"/>
              <a:gd name="T24" fmla="*/ 420 w 1306"/>
              <a:gd name="T25" fmla="*/ 1022 h 1262"/>
              <a:gd name="T26" fmla="*/ 367 w 1306"/>
              <a:gd name="T27" fmla="*/ 988 h 1262"/>
              <a:gd name="T28" fmla="*/ 318 w 1306"/>
              <a:gd name="T29" fmla="*/ 947 h 1262"/>
              <a:gd name="T30" fmla="*/ 276 w 1306"/>
              <a:gd name="T31" fmla="*/ 902 h 1262"/>
              <a:gd name="T32" fmla="*/ 240 w 1306"/>
              <a:gd name="T33" fmla="*/ 850 h 1262"/>
              <a:gd name="T34" fmla="*/ 0 w 1306"/>
              <a:gd name="T35" fmla="*/ 723 h 1262"/>
              <a:gd name="T36" fmla="*/ 175 w 1306"/>
              <a:gd name="T37" fmla="*/ 594 h 1262"/>
              <a:gd name="T38" fmla="*/ 181 w 1306"/>
              <a:gd name="T39" fmla="*/ 535 h 1262"/>
              <a:gd name="T40" fmla="*/ 198 w 1306"/>
              <a:gd name="T41" fmla="*/ 476 h 1262"/>
              <a:gd name="T42" fmla="*/ 221 w 1306"/>
              <a:gd name="T43" fmla="*/ 422 h 1262"/>
              <a:gd name="T44" fmla="*/ 135 w 1306"/>
              <a:gd name="T45" fmla="*/ 223 h 1262"/>
              <a:gd name="T46" fmla="*/ 406 w 1306"/>
              <a:gd name="T47" fmla="*/ 233 h 1262"/>
              <a:gd name="T48" fmla="*/ 462 w 1306"/>
              <a:gd name="T49" fmla="*/ 207 h 1262"/>
              <a:gd name="T50" fmla="*/ 523 w 1306"/>
              <a:gd name="T51" fmla="*/ 189 h 1262"/>
              <a:gd name="T52" fmla="*/ 585 w 1306"/>
              <a:gd name="T53" fmla="*/ 178 h 1262"/>
              <a:gd name="T54" fmla="*/ 648 w 1306"/>
              <a:gd name="T55" fmla="*/ 175 h 1262"/>
              <a:gd name="T56" fmla="*/ 893 w 1306"/>
              <a:gd name="T57" fmla="*/ 41 h 1262"/>
              <a:gd name="T58" fmla="*/ 913 w 1306"/>
              <a:gd name="T59" fmla="*/ 256 h 1262"/>
              <a:gd name="T60" fmla="*/ 964 w 1306"/>
              <a:gd name="T61" fmla="*/ 294 h 1262"/>
              <a:gd name="T62" fmla="*/ 1009 w 1306"/>
              <a:gd name="T63" fmla="*/ 337 h 1262"/>
              <a:gd name="T64" fmla="*/ 1048 w 1306"/>
              <a:gd name="T65" fmla="*/ 385 h 1262"/>
              <a:gd name="T66" fmla="*/ 1065 w 1306"/>
              <a:gd name="T67" fmla="*/ 411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06" h="1262">
                <a:moveTo>
                  <a:pt x="1065" y="411"/>
                </a:moveTo>
                <a:lnTo>
                  <a:pt x="1264" y="400"/>
                </a:lnTo>
                <a:lnTo>
                  <a:pt x="1306" y="539"/>
                </a:lnTo>
                <a:lnTo>
                  <a:pt x="1131" y="638"/>
                </a:lnTo>
                <a:lnTo>
                  <a:pt x="1130" y="668"/>
                </a:lnTo>
                <a:lnTo>
                  <a:pt x="1128" y="698"/>
                </a:lnTo>
                <a:lnTo>
                  <a:pt x="1123" y="727"/>
                </a:lnTo>
                <a:lnTo>
                  <a:pt x="1117" y="757"/>
                </a:lnTo>
                <a:lnTo>
                  <a:pt x="1108" y="785"/>
                </a:lnTo>
                <a:lnTo>
                  <a:pt x="1097" y="813"/>
                </a:lnTo>
                <a:lnTo>
                  <a:pt x="1084" y="840"/>
                </a:lnTo>
                <a:lnTo>
                  <a:pt x="1069" y="866"/>
                </a:lnTo>
                <a:lnTo>
                  <a:pt x="1169" y="1039"/>
                </a:lnTo>
                <a:lnTo>
                  <a:pt x="1065" y="1139"/>
                </a:lnTo>
                <a:lnTo>
                  <a:pt x="898" y="1029"/>
                </a:lnTo>
                <a:lnTo>
                  <a:pt x="870" y="1042"/>
                </a:lnTo>
                <a:lnTo>
                  <a:pt x="842" y="1055"/>
                </a:lnTo>
                <a:lnTo>
                  <a:pt x="813" y="1065"/>
                </a:lnTo>
                <a:lnTo>
                  <a:pt x="781" y="1074"/>
                </a:lnTo>
                <a:lnTo>
                  <a:pt x="751" y="1080"/>
                </a:lnTo>
                <a:lnTo>
                  <a:pt x="720" y="1084"/>
                </a:lnTo>
                <a:lnTo>
                  <a:pt x="689" y="1086"/>
                </a:lnTo>
                <a:lnTo>
                  <a:pt x="656" y="1086"/>
                </a:lnTo>
                <a:lnTo>
                  <a:pt x="562" y="1262"/>
                </a:lnTo>
                <a:lnTo>
                  <a:pt x="412" y="1222"/>
                </a:lnTo>
                <a:lnTo>
                  <a:pt x="420" y="1022"/>
                </a:lnTo>
                <a:lnTo>
                  <a:pt x="392" y="1006"/>
                </a:lnTo>
                <a:lnTo>
                  <a:pt x="367" y="988"/>
                </a:lnTo>
                <a:lnTo>
                  <a:pt x="341" y="968"/>
                </a:lnTo>
                <a:lnTo>
                  <a:pt x="318" y="947"/>
                </a:lnTo>
                <a:lnTo>
                  <a:pt x="296" y="926"/>
                </a:lnTo>
                <a:lnTo>
                  <a:pt x="276" y="902"/>
                </a:lnTo>
                <a:lnTo>
                  <a:pt x="257" y="877"/>
                </a:lnTo>
                <a:lnTo>
                  <a:pt x="240" y="850"/>
                </a:lnTo>
                <a:lnTo>
                  <a:pt x="40" y="862"/>
                </a:lnTo>
                <a:lnTo>
                  <a:pt x="0" y="723"/>
                </a:lnTo>
                <a:lnTo>
                  <a:pt x="174" y="624"/>
                </a:lnTo>
                <a:lnTo>
                  <a:pt x="175" y="594"/>
                </a:lnTo>
                <a:lnTo>
                  <a:pt x="177" y="564"/>
                </a:lnTo>
                <a:lnTo>
                  <a:pt x="181" y="535"/>
                </a:lnTo>
                <a:lnTo>
                  <a:pt x="188" y="505"/>
                </a:lnTo>
                <a:lnTo>
                  <a:pt x="198" y="476"/>
                </a:lnTo>
                <a:lnTo>
                  <a:pt x="208" y="448"/>
                </a:lnTo>
                <a:lnTo>
                  <a:pt x="221" y="422"/>
                </a:lnTo>
                <a:lnTo>
                  <a:pt x="235" y="395"/>
                </a:lnTo>
                <a:lnTo>
                  <a:pt x="135" y="223"/>
                </a:lnTo>
                <a:lnTo>
                  <a:pt x="240" y="123"/>
                </a:lnTo>
                <a:lnTo>
                  <a:pt x="406" y="233"/>
                </a:lnTo>
                <a:lnTo>
                  <a:pt x="434" y="220"/>
                </a:lnTo>
                <a:lnTo>
                  <a:pt x="462" y="207"/>
                </a:lnTo>
                <a:lnTo>
                  <a:pt x="493" y="197"/>
                </a:lnTo>
                <a:lnTo>
                  <a:pt x="523" y="189"/>
                </a:lnTo>
                <a:lnTo>
                  <a:pt x="554" y="182"/>
                </a:lnTo>
                <a:lnTo>
                  <a:pt x="585" y="178"/>
                </a:lnTo>
                <a:lnTo>
                  <a:pt x="617" y="176"/>
                </a:lnTo>
                <a:lnTo>
                  <a:pt x="648" y="175"/>
                </a:lnTo>
                <a:lnTo>
                  <a:pt x="743" y="0"/>
                </a:lnTo>
                <a:lnTo>
                  <a:pt x="893" y="41"/>
                </a:lnTo>
                <a:lnTo>
                  <a:pt x="886" y="240"/>
                </a:lnTo>
                <a:lnTo>
                  <a:pt x="913" y="256"/>
                </a:lnTo>
                <a:lnTo>
                  <a:pt x="939" y="274"/>
                </a:lnTo>
                <a:lnTo>
                  <a:pt x="964" y="294"/>
                </a:lnTo>
                <a:lnTo>
                  <a:pt x="987" y="314"/>
                </a:lnTo>
                <a:lnTo>
                  <a:pt x="1009" y="337"/>
                </a:lnTo>
                <a:lnTo>
                  <a:pt x="1029" y="360"/>
                </a:lnTo>
                <a:lnTo>
                  <a:pt x="1048" y="385"/>
                </a:lnTo>
                <a:lnTo>
                  <a:pt x="1065" y="411"/>
                </a:lnTo>
                <a:lnTo>
                  <a:pt x="1065" y="411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61" name="Rectangle 90"/>
          <p:cNvSpPr>
            <a:spLocks noChangeArrowheads="1"/>
          </p:cNvSpPr>
          <p:nvPr/>
        </p:nvSpPr>
        <p:spPr bwMode="auto">
          <a:xfrm>
            <a:off x="5969125" y="2279650"/>
            <a:ext cx="1651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rule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62" name="Rectangle 91"/>
          <p:cNvSpPr>
            <a:spLocks noChangeArrowheads="1"/>
          </p:cNvSpPr>
          <p:nvPr/>
        </p:nvSpPr>
        <p:spPr bwMode="auto">
          <a:xfrm>
            <a:off x="5967537" y="2389188"/>
            <a:ext cx="16671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exec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63" name="Freeform 92"/>
          <p:cNvSpPr>
            <a:spLocks noEditPoints="1"/>
          </p:cNvSpPr>
          <p:nvPr/>
        </p:nvSpPr>
        <p:spPr bwMode="auto">
          <a:xfrm>
            <a:off x="5524625" y="1824038"/>
            <a:ext cx="263525" cy="68263"/>
          </a:xfrm>
          <a:custGeom>
            <a:avLst/>
            <a:gdLst>
              <a:gd name="T0" fmla="*/ 1 w 665"/>
              <a:gd name="T1" fmla="*/ 122 h 174"/>
              <a:gd name="T2" fmla="*/ 520 w 665"/>
              <a:gd name="T3" fmla="*/ 117 h 174"/>
              <a:gd name="T4" fmla="*/ 519 w 665"/>
              <a:gd name="T5" fmla="*/ 58 h 174"/>
              <a:gd name="T6" fmla="*/ 0 w 665"/>
              <a:gd name="T7" fmla="*/ 64 h 174"/>
              <a:gd name="T8" fmla="*/ 1 w 665"/>
              <a:gd name="T9" fmla="*/ 122 h 174"/>
              <a:gd name="T10" fmla="*/ 491 w 665"/>
              <a:gd name="T11" fmla="*/ 174 h 174"/>
              <a:gd name="T12" fmla="*/ 665 w 665"/>
              <a:gd name="T13" fmla="*/ 85 h 174"/>
              <a:gd name="T14" fmla="*/ 489 w 665"/>
              <a:gd name="T15" fmla="*/ 0 h 174"/>
              <a:gd name="T16" fmla="*/ 491 w 665"/>
              <a:gd name="T17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5" h="174">
                <a:moveTo>
                  <a:pt x="1" y="122"/>
                </a:moveTo>
                <a:lnTo>
                  <a:pt x="520" y="117"/>
                </a:lnTo>
                <a:lnTo>
                  <a:pt x="519" y="58"/>
                </a:lnTo>
                <a:lnTo>
                  <a:pt x="0" y="64"/>
                </a:lnTo>
                <a:lnTo>
                  <a:pt x="1" y="122"/>
                </a:lnTo>
                <a:close/>
                <a:moveTo>
                  <a:pt x="491" y="174"/>
                </a:moveTo>
                <a:lnTo>
                  <a:pt x="665" y="85"/>
                </a:lnTo>
                <a:lnTo>
                  <a:pt x="489" y="0"/>
                </a:lnTo>
                <a:lnTo>
                  <a:pt x="491" y="174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64" name="Rectangle 93"/>
          <p:cNvSpPr>
            <a:spLocks noChangeArrowheads="1"/>
          </p:cNvSpPr>
          <p:nvPr/>
        </p:nvSpPr>
        <p:spPr bwMode="auto">
          <a:xfrm>
            <a:off x="6659687" y="2278063"/>
            <a:ext cx="1000125" cy="638175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166" name="Picture 9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75" y="2330450"/>
            <a:ext cx="5635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5" name="Rectangle 95"/>
          <p:cNvSpPr>
            <a:spLocks noChangeArrowheads="1"/>
          </p:cNvSpPr>
          <p:nvPr/>
        </p:nvSpPr>
        <p:spPr bwMode="auto">
          <a:xfrm>
            <a:off x="7234362" y="2339975"/>
            <a:ext cx="3286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New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67" name="Rectangle 96"/>
          <p:cNvSpPr>
            <a:spLocks noChangeArrowheads="1"/>
          </p:cNvSpPr>
          <p:nvPr/>
        </p:nvSpPr>
        <p:spPr bwMode="auto">
          <a:xfrm>
            <a:off x="7181975" y="2473325"/>
            <a:ext cx="39273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Token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04" name="Rectangle 97"/>
          <p:cNvSpPr>
            <a:spLocks noChangeArrowheads="1"/>
          </p:cNvSpPr>
          <p:nvPr/>
        </p:nvSpPr>
        <p:spPr bwMode="auto">
          <a:xfrm>
            <a:off x="7181975" y="2606675"/>
            <a:ext cx="33823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trans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05" name="Rectangle 98"/>
          <p:cNvSpPr>
            <a:spLocks noChangeArrowheads="1"/>
          </p:cNvSpPr>
          <p:nvPr/>
        </p:nvSpPr>
        <p:spPr bwMode="auto">
          <a:xfrm>
            <a:off x="7509000" y="2606675"/>
            <a:ext cx="561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-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06" name="Rectangle 99"/>
          <p:cNvSpPr>
            <a:spLocks noChangeArrowheads="1"/>
          </p:cNvSpPr>
          <p:nvPr/>
        </p:nvSpPr>
        <p:spPr bwMode="auto">
          <a:xfrm>
            <a:off x="7161337" y="2735263"/>
            <a:ext cx="43922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err="1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lations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08" name="Freeform 100"/>
          <p:cNvSpPr>
            <a:spLocks/>
          </p:cNvSpPr>
          <p:nvPr/>
        </p:nvSpPr>
        <p:spPr bwMode="auto">
          <a:xfrm>
            <a:off x="5935787" y="3244850"/>
            <a:ext cx="1781795" cy="1352550"/>
          </a:xfrm>
          <a:custGeom>
            <a:avLst/>
            <a:gdLst>
              <a:gd name="T0" fmla="*/ 1 w 4974"/>
              <a:gd name="T1" fmla="*/ 194 h 3089"/>
              <a:gd name="T2" fmla="*/ 11 w 4974"/>
              <a:gd name="T3" fmla="*/ 152 h 3089"/>
              <a:gd name="T4" fmla="*/ 26 w 4974"/>
              <a:gd name="T5" fmla="*/ 114 h 3089"/>
              <a:gd name="T6" fmla="*/ 50 w 4974"/>
              <a:gd name="T7" fmla="*/ 79 h 3089"/>
              <a:gd name="T8" fmla="*/ 79 w 4974"/>
              <a:gd name="T9" fmla="*/ 50 h 3089"/>
              <a:gd name="T10" fmla="*/ 113 w 4974"/>
              <a:gd name="T11" fmla="*/ 26 h 3089"/>
              <a:gd name="T12" fmla="*/ 152 w 4974"/>
              <a:gd name="T13" fmla="*/ 11 h 3089"/>
              <a:gd name="T14" fmla="*/ 194 w 4974"/>
              <a:gd name="T15" fmla="*/ 1 h 3089"/>
              <a:gd name="T16" fmla="*/ 4758 w 4974"/>
              <a:gd name="T17" fmla="*/ 0 h 3089"/>
              <a:gd name="T18" fmla="*/ 4802 w 4974"/>
              <a:gd name="T19" fmla="*/ 5 h 3089"/>
              <a:gd name="T20" fmla="*/ 4843 w 4974"/>
              <a:gd name="T21" fmla="*/ 17 h 3089"/>
              <a:gd name="T22" fmla="*/ 4879 w 4974"/>
              <a:gd name="T23" fmla="*/ 38 h 3089"/>
              <a:gd name="T24" fmla="*/ 4911 w 4974"/>
              <a:gd name="T25" fmla="*/ 64 h 3089"/>
              <a:gd name="T26" fmla="*/ 4938 w 4974"/>
              <a:gd name="T27" fmla="*/ 96 h 3089"/>
              <a:gd name="T28" fmla="*/ 4957 w 4974"/>
              <a:gd name="T29" fmla="*/ 133 h 3089"/>
              <a:gd name="T30" fmla="*/ 4969 w 4974"/>
              <a:gd name="T31" fmla="*/ 173 h 3089"/>
              <a:gd name="T32" fmla="*/ 4974 w 4974"/>
              <a:gd name="T33" fmla="*/ 217 h 3089"/>
              <a:gd name="T34" fmla="*/ 4973 w 4974"/>
              <a:gd name="T35" fmla="*/ 2896 h 3089"/>
              <a:gd name="T36" fmla="*/ 4964 w 4974"/>
              <a:gd name="T37" fmla="*/ 2937 h 3089"/>
              <a:gd name="T38" fmla="*/ 4948 w 4974"/>
              <a:gd name="T39" fmla="*/ 2977 h 3089"/>
              <a:gd name="T40" fmla="*/ 4925 w 4974"/>
              <a:gd name="T41" fmla="*/ 3011 h 3089"/>
              <a:gd name="T42" fmla="*/ 4896 w 4974"/>
              <a:gd name="T43" fmla="*/ 3041 h 3089"/>
              <a:gd name="T44" fmla="*/ 4862 w 4974"/>
              <a:gd name="T45" fmla="*/ 3062 h 3089"/>
              <a:gd name="T46" fmla="*/ 4823 w 4974"/>
              <a:gd name="T47" fmla="*/ 3079 h 3089"/>
              <a:gd name="T48" fmla="*/ 4781 w 4974"/>
              <a:gd name="T49" fmla="*/ 3089 h 3089"/>
              <a:gd name="T50" fmla="*/ 216 w 4974"/>
              <a:gd name="T51" fmla="*/ 3089 h 3089"/>
              <a:gd name="T52" fmla="*/ 173 w 4974"/>
              <a:gd name="T53" fmla="*/ 3084 h 3089"/>
              <a:gd name="T54" fmla="*/ 132 w 4974"/>
              <a:gd name="T55" fmla="*/ 3072 h 3089"/>
              <a:gd name="T56" fmla="*/ 96 w 4974"/>
              <a:gd name="T57" fmla="*/ 3052 h 3089"/>
              <a:gd name="T58" fmla="*/ 64 w 4974"/>
              <a:gd name="T59" fmla="*/ 3026 h 3089"/>
              <a:gd name="T60" fmla="*/ 37 w 4974"/>
              <a:gd name="T61" fmla="*/ 2995 h 3089"/>
              <a:gd name="T62" fmla="*/ 17 w 4974"/>
              <a:gd name="T63" fmla="*/ 2957 h 3089"/>
              <a:gd name="T64" fmla="*/ 5 w 4974"/>
              <a:gd name="T65" fmla="*/ 2918 h 3089"/>
              <a:gd name="T66" fmla="*/ 0 w 4974"/>
              <a:gd name="T67" fmla="*/ 2874 h 3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4" h="3089">
                <a:moveTo>
                  <a:pt x="0" y="217"/>
                </a:moveTo>
                <a:lnTo>
                  <a:pt x="1" y="194"/>
                </a:lnTo>
                <a:lnTo>
                  <a:pt x="5" y="173"/>
                </a:lnTo>
                <a:lnTo>
                  <a:pt x="11" y="152"/>
                </a:lnTo>
                <a:lnTo>
                  <a:pt x="17" y="133"/>
                </a:lnTo>
                <a:lnTo>
                  <a:pt x="26" y="114"/>
                </a:lnTo>
                <a:lnTo>
                  <a:pt x="37" y="96"/>
                </a:lnTo>
                <a:lnTo>
                  <a:pt x="50" y="79"/>
                </a:lnTo>
                <a:lnTo>
                  <a:pt x="64" y="64"/>
                </a:lnTo>
                <a:lnTo>
                  <a:pt x="79" y="50"/>
                </a:lnTo>
                <a:lnTo>
                  <a:pt x="96" y="38"/>
                </a:lnTo>
                <a:lnTo>
                  <a:pt x="113" y="26"/>
                </a:lnTo>
                <a:lnTo>
                  <a:pt x="132" y="17"/>
                </a:lnTo>
                <a:lnTo>
                  <a:pt x="152" y="11"/>
                </a:lnTo>
                <a:lnTo>
                  <a:pt x="173" y="5"/>
                </a:lnTo>
                <a:lnTo>
                  <a:pt x="194" y="1"/>
                </a:lnTo>
                <a:lnTo>
                  <a:pt x="216" y="0"/>
                </a:lnTo>
                <a:lnTo>
                  <a:pt x="4758" y="0"/>
                </a:lnTo>
                <a:lnTo>
                  <a:pt x="4781" y="1"/>
                </a:lnTo>
                <a:lnTo>
                  <a:pt x="4802" y="5"/>
                </a:lnTo>
                <a:lnTo>
                  <a:pt x="4823" y="11"/>
                </a:lnTo>
                <a:lnTo>
                  <a:pt x="4843" y="17"/>
                </a:lnTo>
                <a:lnTo>
                  <a:pt x="4862" y="26"/>
                </a:lnTo>
                <a:lnTo>
                  <a:pt x="4879" y="38"/>
                </a:lnTo>
                <a:lnTo>
                  <a:pt x="4896" y="50"/>
                </a:lnTo>
                <a:lnTo>
                  <a:pt x="4911" y="64"/>
                </a:lnTo>
                <a:lnTo>
                  <a:pt x="4925" y="79"/>
                </a:lnTo>
                <a:lnTo>
                  <a:pt x="4938" y="96"/>
                </a:lnTo>
                <a:lnTo>
                  <a:pt x="4948" y="114"/>
                </a:lnTo>
                <a:lnTo>
                  <a:pt x="4957" y="133"/>
                </a:lnTo>
                <a:lnTo>
                  <a:pt x="4964" y="152"/>
                </a:lnTo>
                <a:lnTo>
                  <a:pt x="4969" y="173"/>
                </a:lnTo>
                <a:lnTo>
                  <a:pt x="4973" y="194"/>
                </a:lnTo>
                <a:lnTo>
                  <a:pt x="4974" y="217"/>
                </a:lnTo>
                <a:lnTo>
                  <a:pt x="4974" y="2874"/>
                </a:lnTo>
                <a:lnTo>
                  <a:pt x="4973" y="2896"/>
                </a:lnTo>
                <a:lnTo>
                  <a:pt x="4969" y="2918"/>
                </a:lnTo>
                <a:lnTo>
                  <a:pt x="4964" y="2937"/>
                </a:lnTo>
                <a:lnTo>
                  <a:pt x="4957" y="2957"/>
                </a:lnTo>
                <a:lnTo>
                  <a:pt x="4948" y="2977"/>
                </a:lnTo>
                <a:lnTo>
                  <a:pt x="4938" y="2995"/>
                </a:lnTo>
                <a:lnTo>
                  <a:pt x="4925" y="3011"/>
                </a:lnTo>
                <a:lnTo>
                  <a:pt x="4911" y="3026"/>
                </a:lnTo>
                <a:lnTo>
                  <a:pt x="4896" y="3041"/>
                </a:lnTo>
                <a:lnTo>
                  <a:pt x="4879" y="3052"/>
                </a:lnTo>
                <a:lnTo>
                  <a:pt x="4862" y="3062"/>
                </a:lnTo>
                <a:lnTo>
                  <a:pt x="4843" y="3072"/>
                </a:lnTo>
                <a:lnTo>
                  <a:pt x="4823" y="3079"/>
                </a:lnTo>
                <a:lnTo>
                  <a:pt x="4802" y="3084"/>
                </a:lnTo>
                <a:lnTo>
                  <a:pt x="4781" y="3089"/>
                </a:lnTo>
                <a:lnTo>
                  <a:pt x="4758" y="3089"/>
                </a:lnTo>
                <a:lnTo>
                  <a:pt x="216" y="3089"/>
                </a:lnTo>
                <a:lnTo>
                  <a:pt x="194" y="3089"/>
                </a:lnTo>
                <a:lnTo>
                  <a:pt x="173" y="3084"/>
                </a:lnTo>
                <a:lnTo>
                  <a:pt x="152" y="3079"/>
                </a:lnTo>
                <a:lnTo>
                  <a:pt x="132" y="3072"/>
                </a:lnTo>
                <a:lnTo>
                  <a:pt x="113" y="3062"/>
                </a:lnTo>
                <a:lnTo>
                  <a:pt x="96" y="3052"/>
                </a:lnTo>
                <a:lnTo>
                  <a:pt x="79" y="3041"/>
                </a:lnTo>
                <a:lnTo>
                  <a:pt x="64" y="3026"/>
                </a:lnTo>
                <a:lnTo>
                  <a:pt x="50" y="3011"/>
                </a:lnTo>
                <a:lnTo>
                  <a:pt x="37" y="2995"/>
                </a:lnTo>
                <a:lnTo>
                  <a:pt x="26" y="2977"/>
                </a:lnTo>
                <a:lnTo>
                  <a:pt x="17" y="2957"/>
                </a:lnTo>
                <a:lnTo>
                  <a:pt x="11" y="2937"/>
                </a:lnTo>
                <a:lnTo>
                  <a:pt x="5" y="2918"/>
                </a:lnTo>
                <a:lnTo>
                  <a:pt x="1" y="2896"/>
                </a:lnTo>
                <a:lnTo>
                  <a:pt x="0" y="2874"/>
                </a:lnTo>
                <a:lnTo>
                  <a:pt x="0" y="217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09" name="Rectangle 101"/>
          <p:cNvSpPr>
            <a:spLocks noChangeArrowheads="1"/>
          </p:cNvSpPr>
          <p:nvPr/>
        </p:nvSpPr>
        <p:spPr bwMode="auto">
          <a:xfrm>
            <a:off x="6286625" y="3298825"/>
            <a:ext cx="12711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1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Human curation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10" name="Rectangle 102"/>
          <p:cNvSpPr>
            <a:spLocks noChangeArrowheads="1"/>
          </p:cNvSpPr>
          <p:nvPr/>
        </p:nvSpPr>
        <p:spPr bwMode="auto">
          <a:xfrm>
            <a:off x="6618412" y="3492500"/>
            <a:ext cx="352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1" name="Rectangle 103"/>
          <p:cNvSpPr>
            <a:spLocks noChangeArrowheads="1"/>
          </p:cNvSpPr>
          <p:nvPr/>
        </p:nvSpPr>
        <p:spPr bwMode="auto">
          <a:xfrm>
            <a:off x="6761287" y="3482975"/>
            <a:ext cx="39273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correct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12" name="Rectangle 104"/>
          <p:cNvSpPr>
            <a:spLocks noChangeArrowheads="1"/>
          </p:cNvSpPr>
          <p:nvPr/>
        </p:nvSpPr>
        <p:spPr bwMode="auto">
          <a:xfrm>
            <a:off x="7151812" y="3482975"/>
            <a:ext cx="29174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most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13" name="Rectangle 105"/>
          <p:cNvSpPr>
            <a:spLocks noChangeArrowheads="1"/>
          </p:cNvSpPr>
          <p:nvPr/>
        </p:nvSpPr>
        <p:spPr bwMode="auto">
          <a:xfrm>
            <a:off x="6761287" y="3605213"/>
            <a:ext cx="47448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frequent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16" name="Rectangle 106"/>
          <p:cNvSpPr>
            <a:spLocks noChangeArrowheads="1"/>
          </p:cNvSpPr>
          <p:nvPr/>
        </p:nvSpPr>
        <p:spPr bwMode="auto">
          <a:xfrm>
            <a:off x="7228012" y="3605213"/>
            <a:ext cx="18114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err="1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mis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17" name="Rectangle 107"/>
          <p:cNvSpPr>
            <a:spLocks noChangeArrowheads="1"/>
          </p:cNvSpPr>
          <p:nvPr/>
        </p:nvSpPr>
        <p:spPr bwMode="auto">
          <a:xfrm>
            <a:off x="7407400" y="3605213"/>
            <a:ext cx="464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-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18" name="Rectangle 108"/>
          <p:cNvSpPr>
            <a:spLocks noChangeArrowheads="1"/>
          </p:cNvSpPr>
          <p:nvPr/>
        </p:nvSpPr>
        <p:spPr bwMode="auto">
          <a:xfrm>
            <a:off x="6761287" y="3725863"/>
            <a:ext cx="60272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translations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20" name="Rectangle 109"/>
          <p:cNvSpPr>
            <a:spLocks noChangeArrowheads="1"/>
          </p:cNvSpPr>
          <p:nvPr/>
        </p:nvSpPr>
        <p:spPr bwMode="auto">
          <a:xfrm>
            <a:off x="6618412" y="3856038"/>
            <a:ext cx="352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1" name="Rectangle 110"/>
          <p:cNvSpPr>
            <a:spLocks noChangeArrowheads="1"/>
          </p:cNvSpPr>
          <p:nvPr/>
        </p:nvSpPr>
        <p:spPr bwMode="auto">
          <a:xfrm>
            <a:off x="6761287" y="3846513"/>
            <a:ext cx="78066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remove wrong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22" name="Rectangle 111"/>
          <p:cNvSpPr>
            <a:spLocks noChangeArrowheads="1"/>
          </p:cNvSpPr>
          <p:nvPr/>
        </p:nvSpPr>
        <p:spPr bwMode="auto">
          <a:xfrm>
            <a:off x="6761287" y="3968750"/>
            <a:ext cx="60272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translations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23" name="Rectangle 112"/>
          <p:cNvSpPr>
            <a:spLocks noChangeArrowheads="1"/>
          </p:cNvSpPr>
          <p:nvPr/>
        </p:nvSpPr>
        <p:spPr bwMode="auto">
          <a:xfrm>
            <a:off x="6618412" y="4098925"/>
            <a:ext cx="352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4" name="Rectangle 113"/>
          <p:cNvSpPr>
            <a:spLocks noChangeArrowheads="1"/>
          </p:cNvSpPr>
          <p:nvPr/>
        </p:nvSpPr>
        <p:spPr bwMode="auto">
          <a:xfrm>
            <a:off x="6761287" y="4089400"/>
            <a:ext cx="79829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check POS tags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25" name="Rectangle 114"/>
          <p:cNvSpPr>
            <a:spLocks noChangeArrowheads="1"/>
          </p:cNvSpPr>
          <p:nvPr/>
        </p:nvSpPr>
        <p:spPr bwMode="auto">
          <a:xfrm>
            <a:off x="6618412" y="4219575"/>
            <a:ext cx="352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6" name="Rectangle 115"/>
          <p:cNvSpPr>
            <a:spLocks noChangeArrowheads="1"/>
          </p:cNvSpPr>
          <p:nvPr/>
        </p:nvSpPr>
        <p:spPr bwMode="auto">
          <a:xfrm>
            <a:off x="6761287" y="4210050"/>
            <a:ext cx="5402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normalise </a:t>
            </a:r>
            <a:b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</a:b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adjectives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28" name="Rectangle 116"/>
          <p:cNvSpPr>
            <a:spLocks noChangeArrowheads="1"/>
          </p:cNvSpPr>
          <p:nvPr/>
        </p:nvSpPr>
        <p:spPr bwMode="auto">
          <a:xfrm>
            <a:off x="6618412" y="4341813"/>
            <a:ext cx="352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9" name="Rectangle 117"/>
          <p:cNvSpPr>
            <a:spLocks noChangeArrowheads="1"/>
          </p:cNvSpPr>
          <p:nvPr/>
        </p:nvSpPr>
        <p:spPr bwMode="auto">
          <a:xfrm>
            <a:off x="6761287" y="4438253"/>
            <a:ext cx="7469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add synonyms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190" name="Picture 1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62" y="3557588"/>
            <a:ext cx="75088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1" name="Picture 1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62" y="3557588"/>
            <a:ext cx="75088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0" name="Freeform 120"/>
          <p:cNvSpPr>
            <a:spLocks noEditPoints="1"/>
          </p:cNvSpPr>
          <p:nvPr/>
        </p:nvSpPr>
        <p:spPr bwMode="auto">
          <a:xfrm>
            <a:off x="7124825" y="2916238"/>
            <a:ext cx="68263" cy="325438"/>
          </a:xfrm>
          <a:custGeom>
            <a:avLst/>
            <a:gdLst>
              <a:gd name="T0" fmla="*/ 61 w 174"/>
              <a:gd name="T1" fmla="*/ 0 h 820"/>
              <a:gd name="T2" fmla="*/ 57 w 174"/>
              <a:gd name="T3" fmla="*/ 675 h 820"/>
              <a:gd name="T4" fmla="*/ 115 w 174"/>
              <a:gd name="T5" fmla="*/ 675 h 820"/>
              <a:gd name="T6" fmla="*/ 119 w 174"/>
              <a:gd name="T7" fmla="*/ 1 h 820"/>
              <a:gd name="T8" fmla="*/ 61 w 174"/>
              <a:gd name="T9" fmla="*/ 0 h 820"/>
              <a:gd name="T10" fmla="*/ 0 w 174"/>
              <a:gd name="T11" fmla="*/ 646 h 820"/>
              <a:gd name="T12" fmla="*/ 86 w 174"/>
              <a:gd name="T13" fmla="*/ 820 h 820"/>
              <a:gd name="T14" fmla="*/ 174 w 174"/>
              <a:gd name="T15" fmla="*/ 647 h 820"/>
              <a:gd name="T16" fmla="*/ 0 w 174"/>
              <a:gd name="T17" fmla="*/ 646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" h="820">
                <a:moveTo>
                  <a:pt x="61" y="0"/>
                </a:moveTo>
                <a:lnTo>
                  <a:pt x="57" y="675"/>
                </a:lnTo>
                <a:lnTo>
                  <a:pt x="115" y="675"/>
                </a:lnTo>
                <a:lnTo>
                  <a:pt x="119" y="1"/>
                </a:lnTo>
                <a:lnTo>
                  <a:pt x="61" y="0"/>
                </a:lnTo>
                <a:close/>
                <a:moveTo>
                  <a:pt x="0" y="646"/>
                </a:moveTo>
                <a:lnTo>
                  <a:pt x="86" y="820"/>
                </a:lnTo>
                <a:lnTo>
                  <a:pt x="174" y="647"/>
                </a:lnTo>
                <a:lnTo>
                  <a:pt x="0" y="646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31" name="Freeform 121"/>
          <p:cNvSpPr>
            <a:spLocks/>
          </p:cNvSpPr>
          <p:nvPr/>
        </p:nvSpPr>
        <p:spPr bwMode="auto">
          <a:xfrm>
            <a:off x="5583362" y="2870200"/>
            <a:ext cx="319088" cy="334963"/>
          </a:xfrm>
          <a:custGeom>
            <a:avLst/>
            <a:gdLst>
              <a:gd name="T0" fmla="*/ 785 w 807"/>
              <a:gd name="T1" fmla="*/ 264 h 844"/>
              <a:gd name="T2" fmla="*/ 693 w 807"/>
              <a:gd name="T3" fmla="*/ 416 h 844"/>
              <a:gd name="T4" fmla="*/ 690 w 807"/>
              <a:gd name="T5" fmla="*/ 457 h 844"/>
              <a:gd name="T6" fmla="*/ 682 w 807"/>
              <a:gd name="T7" fmla="*/ 497 h 844"/>
              <a:gd name="T8" fmla="*/ 668 w 807"/>
              <a:gd name="T9" fmla="*/ 536 h 844"/>
              <a:gd name="T10" fmla="*/ 650 w 807"/>
              <a:gd name="T11" fmla="*/ 573 h 844"/>
              <a:gd name="T12" fmla="*/ 652 w 807"/>
              <a:gd name="T13" fmla="*/ 751 h 844"/>
              <a:gd name="T14" fmla="*/ 526 w 807"/>
              <a:gd name="T15" fmla="*/ 697 h 844"/>
              <a:gd name="T16" fmla="*/ 491 w 807"/>
              <a:gd name="T17" fmla="*/ 715 h 844"/>
              <a:gd name="T18" fmla="*/ 453 w 807"/>
              <a:gd name="T19" fmla="*/ 726 h 844"/>
              <a:gd name="T20" fmla="*/ 415 w 807"/>
              <a:gd name="T21" fmla="*/ 732 h 844"/>
              <a:gd name="T22" fmla="*/ 336 w 807"/>
              <a:gd name="T23" fmla="*/ 844 h 844"/>
              <a:gd name="T24" fmla="*/ 253 w 807"/>
              <a:gd name="T25" fmla="*/ 694 h 844"/>
              <a:gd name="T26" fmla="*/ 222 w 807"/>
              <a:gd name="T27" fmla="*/ 672 h 844"/>
              <a:gd name="T28" fmla="*/ 194 w 807"/>
              <a:gd name="T29" fmla="*/ 645 h 844"/>
              <a:gd name="T30" fmla="*/ 159 w 807"/>
              <a:gd name="T31" fmla="*/ 598 h 844"/>
              <a:gd name="T32" fmla="*/ 22 w 807"/>
              <a:gd name="T33" fmla="*/ 581 h 844"/>
              <a:gd name="T34" fmla="*/ 114 w 807"/>
              <a:gd name="T35" fmla="*/ 428 h 844"/>
              <a:gd name="T36" fmla="*/ 117 w 807"/>
              <a:gd name="T37" fmla="*/ 388 h 844"/>
              <a:gd name="T38" fmla="*/ 125 w 807"/>
              <a:gd name="T39" fmla="*/ 347 h 844"/>
              <a:gd name="T40" fmla="*/ 139 w 807"/>
              <a:gd name="T41" fmla="*/ 307 h 844"/>
              <a:gd name="T42" fmla="*/ 156 w 807"/>
              <a:gd name="T43" fmla="*/ 271 h 844"/>
              <a:gd name="T44" fmla="*/ 154 w 807"/>
              <a:gd name="T45" fmla="*/ 93 h 844"/>
              <a:gd name="T46" fmla="*/ 280 w 807"/>
              <a:gd name="T47" fmla="*/ 146 h 844"/>
              <a:gd name="T48" fmla="*/ 317 w 807"/>
              <a:gd name="T49" fmla="*/ 130 h 844"/>
              <a:gd name="T50" fmla="*/ 354 w 807"/>
              <a:gd name="T51" fmla="*/ 119 h 844"/>
              <a:gd name="T52" fmla="*/ 392 w 807"/>
              <a:gd name="T53" fmla="*/ 113 h 844"/>
              <a:gd name="T54" fmla="*/ 471 w 807"/>
              <a:gd name="T55" fmla="*/ 0 h 844"/>
              <a:gd name="T56" fmla="*/ 553 w 807"/>
              <a:gd name="T57" fmla="*/ 150 h 844"/>
              <a:gd name="T58" fmla="*/ 585 w 807"/>
              <a:gd name="T59" fmla="*/ 172 h 844"/>
              <a:gd name="T60" fmla="*/ 613 w 807"/>
              <a:gd name="T61" fmla="*/ 199 h 844"/>
              <a:gd name="T62" fmla="*/ 638 w 807"/>
              <a:gd name="T63" fmla="*/ 229 h 844"/>
              <a:gd name="T64" fmla="*/ 659 w 807"/>
              <a:gd name="T65" fmla="*/ 263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7" h="844">
                <a:moveTo>
                  <a:pt x="659" y="263"/>
                </a:moveTo>
                <a:lnTo>
                  <a:pt x="785" y="264"/>
                </a:lnTo>
                <a:lnTo>
                  <a:pt x="807" y="360"/>
                </a:lnTo>
                <a:lnTo>
                  <a:pt x="693" y="416"/>
                </a:lnTo>
                <a:lnTo>
                  <a:pt x="692" y="436"/>
                </a:lnTo>
                <a:lnTo>
                  <a:pt x="690" y="457"/>
                </a:lnTo>
                <a:lnTo>
                  <a:pt x="687" y="477"/>
                </a:lnTo>
                <a:lnTo>
                  <a:pt x="682" y="497"/>
                </a:lnTo>
                <a:lnTo>
                  <a:pt x="675" y="517"/>
                </a:lnTo>
                <a:lnTo>
                  <a:pt x="668" y="536"/>
                </a:lnTo>
                <a:lnTo>
                  <a:pt x="660" y="556"/>
                </a:lnTo>
                <a:lnTo>
                  <a:pt x="650" y="573"/>
                </a:lnTo>
                <a:lnTo>
                  <a:pt x="721" y="680"/>
                </a:lnTo>
                <a:lnTo>
                  <a:pt x="652" y="751"/>
                </a:lnTo>
                <a:lnTo>
                  <a:pt x="543" y="688"/>
                </a:lnTo>
                <a:lnTo>
                  <a:pt x="526" y="697"/>
                </a:lnTo>
                <a:lnTo>
                  <a:pt x="508" y="707"/>
                </a:lnTo>
                <a:lnTo>
                  <a:pt x="491" y="715"/>
                </a:lnTo>
                <a:lnTo>
                  <a:pt x="472" y="720"/>
                </a:lnTo>
                <a:lnTo>
                  <a:pt x="453" y="726"/>
                </a:lnTo>
                <a:lnTo>
                  <a:pt x="434" y="730"/>
                </a:lnTo>
                <a:lnTo>
                  <a:pt x="415" y="732"/>
                </a:lnTo>
                <a:lnTo>
                  <a:pt x="396" y="733"/>
                </a:lnTo>
                <a:lnTo>
                  <a:pt x="336" y="844"/>
                </a:lnTo>
                <a:lnTo>
                  <a:pt x="249" y="820"/>
                </a:lnTo>
                <a:lnTo>
                  <a:pt x="253" y="694"/>
                </a:lnTo>
                <a:lnTo>
                  <a:pt x="238" y="684"/>
                </a:lnTo>
                <a:lnTo>
                  <a:pt x="222" y="672"/>
                </a:lnTo>
                <a:lnTo>
                  <a:pt x="208" y="659"/>
                </a:lnTo>
                <a:lnTo>
                  <a:pt x="194" y="645"/>
                </a:lnTo>
                <a:lnTo>
                  <a:pt x="169" y="615"/>
                </a:lnTo>
                <a:lnTo>
                  <a:pt x="159" y="598"/>
                </a:lnTo>
                <a:lnTo>
                  <a:pt x="149" y="581"/>
                </a:lnTo>
                <a:lnTo>
                  <a:pt x="22" y="581"/>
                </a:lnTo>
                <a:lnTo>
                  <a:pt x="0" y="484"/>
                </a:lnTo>
                <a:lnTo>
                  <a:pt x="114" y="428"/>
                </a:lnTo>
                <a:lnTo>
                  <a:pt x="115" y="408"/>
                </a:lnTo>
                <a:lnTo>
                  <a:pt x="117" y="388"/>
                </a:lnTo>
                <a:lnTo>
                  <a:pt x="121" y="367"/>
                </a:lnTo>
                <a:lnTo>
                  <a:pt x="125" y="347"/>
                </a:lnTo>
                <a:lnTo>
                  <a:pt x="131" y="327"/>
                </a:lnTo>
                <a:lnTo>
                  <a:pt x="139" y="307"/>
                </a:lnTo>
                <a:lnTo>
                  <a:pt x="147" y="289"/>
                </a:lnTo>
                <a:lnTo>
                  <a:pt x="156" y="271"/>
                </a:lnTo>
                <a:lnTo>
                  <a:pt x="87" y="166"/>
                </a:lnTo>
                <a:lnTo>
                  <a:pt x="154" y="93"/>
                </a:lnTo>
                <a:lnTo>
                  <a:pt x="264" y="156"/>
                </a:lnTo>
                <a:lnTo>
                  <a:pt x="280" y="146"/>
                </a:lnTo>
                <a:lnTo>
                  <a:pt x="298" y="137"/>
                </a:lnTo>
                <a:lnTo>
                  <a:pt x="317" y="130"/>
                </a:lnTo>
                <a:lnTo>
                  <a:pt x="335" y="124"/>
                </a:lnTo>
                <a:lnTo>
                  <a:pt x="354" y="119"/>
                </a:lnTo>
                <a:lnTo>
                  <a:pt x="372" y="115"/>
                </a:lnTo>
                <a:lnTo>
                  <a:pt x="392" y="113"/>
                </a:lnTo>
                <a:lnTo>
                  <a:pt x="411" y="112"/>
                </a:lnTo>
                <a:lnTo>
                  <a:pt x="471" y="0"/>
                </a:lnTo>
                <a:lnTo>
                  <a:pt x="558" y="23"/>
                </a:lnTo>
                <a:lnTo>
                  <a:pt x="553" y="150"/>
                </a:lnTo>
                <a:lnTo>
                  <a:pt x="569" y="161"/>
                </a:lnTo>
                <a:lnTo>
                  <a:pt x="585" y="172"/>
                </a:lnTo>
                <a:lnTo>
                  <a:pt x="599" y="186"/>
                </a:lnTo>
                <a:lnTo>
                  <a:pt x="613" y="199"/>
                </a:lnTo>
                <a:lnTo>
                  <a:pt x="626" y="214"/>
                </a:lnTo>
                <a:lnTo>
                  <a:pt x="638" y="229"/>
                </a:lnTo>
                <a:lnTo>
                  <a:pt x="648" y="245"/>
                </a:lnTo>
                <a:lnTo>
                  <a:pt x="659" y="263"/>
                </a:lnTo>
                <a:lnTo>
                  <a:pt x="659" y="263"/>
                </a:lnTo>
                <a:close/>
              </a:path>
            </a:pathLst>
          </a:custGeom>
          <a:solidFill>
            <a:srgbClr val="007A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32" name="Freeform 122"/>
          <p:cNvSpPr>
            <a:spLocks/>
          </p:cNvSpPr>
          <p:nvPr/>
        </p:nvSpPr>
        <p:spPr bwMode="auto">
          <a:xfrm>
            <a:off x="5583362" y="2870200"/>
            <a:ext cx="319088" cy="334963"/>
          </a:xfrm>
          <a:custGeom>
            <a:avLst/>
            <a:gdLst>
              <a:gd name="T0" fmla="*/ 785 w 807"/>
              <a:gd name="T1" fmla="*/ 264 h 844"/>
              <a:gd name="T2" fmla="*/ 693 w 807"/>
              <a:gd name="T3" fmla="*/ 416 h 844"/>
              <a:gd name="T4" fmla="*/ 690 w 807"/>
              <a:gd name="T5" fmla="*/ 457 h 844"/>
              <a:gd name="T6" fmla="*/ 682 w 807"/>
              <a:gd name="T7" fmla="*/ 497 h 844"/>
              <a:gd name="T8" fmla="*/ 668 w 807"/>
              <a:gd name="T9" fmla="*/ 536 h 844"/>
              <a:gd name="T10" fmla="*/ 650 w 807"/>
              <a:gd name="T11" fmla="*/ 573 h 844"/>
              <a:gd name="T12" fmla="*/ 652 w 807"/>
              <a:gd name="T13" fmla="*/ 751 h 844"/>
              <a:gd name="T14" fmla="*/ 526 w 807"/>
              <a:gd name="T15" fmla="*/ 697 h 844"/>
              <a:gd name="T16" fmla="*/ 491 w 807"/>
              <a:gd name="T17" fmla="*/ 715 h 844"/>
              <a:gd name="T18" fmla="*/ 453 w 807"/>
              <a:gd name="T19" fmla="*/ 726 h 844"/>
              <a:gd name="T20" fmla="*/ 415 w 807"/>
              <a:gd name="T21" fmla="*/ 732 h 844"/>
              <a:gd name="T22" fmla="*/ 336 w 807"/>
              <a:gd name="T23" fmla="*/ 844 h 844"/>
              <a:gd name="T24" fmla="*/ 253 w 807"/>
              <a:gd name="T25" fmla="*/ 694 h 844"/>
              <a:gd name="T26" fmla="*/ 222 w 807"/>
              <a:gd name="T27" fmla="*/ 672 h 844"/>
              <a:gd name="T28" fmla="*/ 194 w 807"/>
              <a:gd name="T29" fmla="*/ 645 h 844"/>
              <a:gd name="T30" fmla="*/ 159 w 807"/>
              <a:gd name="T31" fmla="*/ 598 h 844"/>
              <a:gd name="T32" fmla="*/ 22 w 807"/>
              <a:gd name="T33" fmla="*/ 581 h 844"/>
              <a:gd name="T34" fmla="*/ 114 w 807"/>
              <a:gd name="T35" fmla="*/ 428 h 844"/>
              <a:gd name="T36" fmla="*/ 117 w 807"/>
              <a:gd name="T37" fmla="*/ 388 h 844"/>
              <a:gd name="T38" fmla="*/ 125 w 807"/>
              <a:gd name="T39" fmla="*/ 347 h 844"/>
              <a:gd name="T40" fmla="*/ 139 w 807"/>
              <a:gd name="T41" fmla="*/ 307 h 844"/>
              <a:gd name="T42" fmla="*/ 156 w 807"/>
              <a:gd name="T43" fmla="*/ 271 h 844"/>
              <a:gd name="T44" fmla="*/ 154 w 807"/>
              <a:gd name="T45" fmla="*/ 93 h 844"/>
              <a:gd name="T46" fmla="*/ 280 w 807"/>
              <a:gd name="T47" fmla="*/ 146 h 844"/>
              <a:gd name="T48" fmla="*/ 317 w 807"/>
              <a:gd name="T49" fmla="*/ 130 h 844"/>
              <a:gd name="T50" fmla="*/ 354 w 807"/>
              <a:gd name="T51" fmla="*/ 119 h 844"/>
              <a:gd name="T52" fmla="*/ 392 w 807"/>
              <a:gd name="T53" fmla="*/ 113 h 844"/>
              <a:gd name="T54" fmla="*/ 471 w 807"/>
              <a:gd name="T55" fmla="*/ 0 h 844"/>
              <a:gd name="T56" fmla="*/ 553 w 807"/>
              <a:gd name="T57" fmla="*/ 150 h 844"/>
              <a:gd name="T58" fmla="*/ 585 w 807"/>
              <a:gd name="T59" fmla="*/ 172 h 844"/>
              <a:gd name="T60" fmla="*/ 613 w 807"/>
              <a:gd name="T61" fmla="*/ 199 h 844"/>
              <a:gd name="T62" fmla="*/ 638 w 807"/>
              <a:gd name="T63" fmla="*/ 229 h 844"/>
              <a:gd name="T64" fmla="*/ 659 w 807"/>
              <a:gd name="T65" fmla="*/ 263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7" h="844">
                <a:moveTo>
                  <a:pt x="659" y="263"/>
                </a:moveTo>
                <a:lnTo>
                  <a:pt x="785" y="264"/>
                </a:lnTo>
                <a:lnTo>
                  <a:pt x="807" y="360"/>
                </a:lnTo>
                <a:lnTo>
                  <a:pt x="693" y="416"/>
                </a:lnTo>
                <a:lnTo>
                  <a:pt x="692" y="436"/>
                </a:lnTo>
                <a:lnTo>
                  <a:pt x="690" y="457"/>
                </a:lnTo>
                <a:lnTo>
                  <a:pt x="687" y="477"/>
                </a:lnTo>
                <a:lnTo>
                  <a:pt x="682" y="497"/>
                </a:lnTo>
                <a:lnTo>
                  <a:pt x="675" y="517"/>
                </a:lnTo>
                <a:lnTo>
                  <a:pt x="668" y="536"/>
                </a:lnTo>
                <a:lnTo>
                  <a:pt x="660" y="556"/>
                </a:lnTo>
                <a:lnTo>
                  <a:pt x="650" y="573"/>
                </a:lnTo>
                <a:lnTo>
                  <a:pt x="721" y="680"/>
                </a:lnTo>
                <a:lnTo>
                  <a:pt x="652" y="751"/>
                </a:lnTo>
                <a:lnTo>
                  <a:pt x="543" y="688"/>
                </a:lnTo>
                <a:lnTo>
                  <a:pt x="526" y="697"/>
                </a:lnTo>
                <a:lnTo>
                  <a:pt x="508" y="707"/>
                </a:lnTo>
                <a:lnTo>
                  <a:pt x="491" y="715"/>
                </a:lnTo>
                <a:lnTo>
                  <a:pt x="472" y="720"/>
                </a:lnTo>
                <a:lnTo>
                  <a:pt x="453" y="726"/>
                </a:lnTo>
                <a:lnTo>
                  <a:pt x="434" y="730"/>
                </a:lnTo>
                <a:lnTo>
                  <a:pt x="415" y="732"/>
                </a:lnTo>
                <a:lnTo>
                  <a:pt x="396" y="733"/>
                </a:lnTo>
                <a:lnTo>
                  <a:pt x="336" y="844"/>
                </a:lnTo>
                <a:lnTo>
                  <a:pt x="249" y="820"/>
                </a:lnTo>
                <a:lnTo>
                  <a:pt x="253" y="694"/>
                </a:lnTo>
                <a:lnTo>
                  <a:pt x="238" y="684"/>
                </a:lnTo>
                <a:lnTo>
                  <a:pt x="222" y="672"/>
                </a:lnTo>
                <a:lnTo>
                  <a:pt x="208" y="659"/>
                </a:lnTo>
                <a:lnTo>
                  <a:pt x="194" y="645"/>
                </a:lnTo>
                <a:lnTo>
                  <a:pt x="169" y="615"/>
                </a:lnTo>
                <a:lnTo>
                  <a:pt x="159" y="598"/>
                </a:lnTo>
                <a:lnTo>
                  <a:pt x="149" y="581"/>
                </a:lnTo>
                <a:lnTo>
                  <a:pt x="22" y="581"/>
                </a:lnTo>
                <a:lnTo>
                  <a:pt x="0" y="484"/>
                </a:lnTo>
                <a:lnTo>
                  <a:pt x="114" y="428"/>
                </a:lnTo>
                <a:lnTo>
                  <a:pt x="115" y="408"/>
                </a:lnTo>
                <a:lnTo>
                  <a:pt x="117" y="388"/>
                </a:lnTo>
                <a:lnTo>
                  <a:pt x="121" y="367"/>
                </a:lnTo>
                <a:lnTo>
                  <a:pt x="125" y="347"/>
                </a:lnTo>
                <a:lnTo>
                  <a:pt x="131" y="327"/>
                </a:lnTo>
                <a:lnTo>
                  <a:pt x="139" y="307"/>
                </a:lnTo>
                <a:lnTo>
                  <a:pt x="147" y="289"/>
                </a:lnTo>
                <a:lnTo>
                  <a:pt x="156" y="271"/>
                </a:lnTo>
                <a:lnTo>
                  <a:pt x="87" y="166"/>
                </a:lnTo>
                <a:lnTo>
                  <a:pt x="154" y="93"/>
                </a:lnTo>
                <a:lnTo>
                  <a:pt x="264" y="156"/>
                </a:lnTo>
                <a:lnTo>
                  <a:pt x="280" y="146"/>
                </a:lnTo>
                <a:lnTo>
                  <a:pt x="298" y="137"/>
                </a:lnTo>
                <a:lnTo>
                  <a:pt x="317" y="130"/>
                </a:lnTo>
                <a:lnTo>
                  <a:pt x="335" y="124"/>
                </a:lnTo>
                <a:lnTo>
                  <a:pt x="354" y="119"/>
                </a:lnTo>
                <a:lnTo>
                  <a:pt x="372" y="115"/>
                </a:lnTo>
                <a:lnTo>
                  <a:pt x="392" y="113"/>
                </a:lnTo>
                <a:lnTo>
                  <a:pt x="411" y="112"/>
                </a:lnTo>
                <a:lnTo>
                  <a:pt x="471" y="0"/>
                </a:lnTo>
                <a:lnTo>
                  <a:pt x="558" y="23"/>
                </a:lnTo>
                <a:lnTo>
                  <a:pt x="553" y="150"/>
                </a:lnTo>
                <a:lnTo>
                  <a:pt x="569" y="161"/>
                </a:lnTo>
                <a:lnTo>
                  <a:pt x="585" y="172"/>
                </a:lnTo>
                <a:lnTo>
                  <a:pt x="599" y="186"/>
                </a:lnTo>
                <a:lnTo>
                  <a:pt x="613" y="199"/>
                </a:lnTo>
                <a:lnTo>
                  <a:pt x="626" y="214"/>
                </a:lnTo>
                <a:lnTo>
                  <a:pt x="638" y="229"/>
                </a:lnTo>
                <a:lnTo>
                  <a:pt x="648" y="245"/>
                </a:lnTo>
                <a:lnTo>
                  <a:pt x="659" y="263"/>
                </a:lnTo>
                <a:lnTo>
                  <a:pt x="659" y="263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33" name="Rectangle 123"/>
          <p:cNvSpPr>
            <a:spLocks noChangeArrowheads="1"/>
          </p:cNvSpPr>
          <p:nvPr/>
        </p:nvSpPr>
        <p:spPr bwMode="auto">
          <a:xfrm>
            <a:off x="5651625" y="2914650"/>
            <a:ext cx="14747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POS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34" name="Rectangle 124"/>
          <p:cNvSpPr>
            <a:spLocks noChangeArrowheads="1"/>
          </p:cNvSpPr>
          <p:nvPr/>
        </p:nvSpPr>
        <p:spPr bwMode="auto">
          <a:xfrm>
            <a:off x="5651625" y="3022600"/>
            <a:ext cx="15068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tags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197" name="Picture 1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12" y="4556125"/>
            <a:ext cx="11461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5" name="Rectangle 126"/>
          <p:cNvSpPr>
            <a:spLocks noChangeArrowheads="1"/>
          </p:cNvSpPr>
          <p:nvPr/>
        </p:nvSpPr>
        <p:spPr bwMode="auto">
          <a:xfrm>
            <a:off x="4473700" y="4506913"/>
            <a:ext cx="1243013" cy="1041400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68" name="Rectangle 127"/>
          <p:cNvSpPr>
            <a:spLocks noChangeArrowheads="1"/>
          </p:cNvSpPr>
          <p:nvPr/>
        </p:nvSpPr>
        <p:spPr bwMode="auto">
          <a:xfrm>
            <a:off x="4610225" y="5249863"/>
            <a:ext cx="54983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Curated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69" name="Rectangle 128"/>
          <p:cNvSpPr>
            <a:spLocks noChangeArrowheads="1"/>
          </p:cNvSpPr>
          <p:nvPr/>
        </p:nvSpPr>
        <p:spPr bwMode="auto">
          <a:xfrm>
            <a:off x="5140450" y="5249863"/>
            <a:ext cx="41838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err="1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ngram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70" name="Rectangle 129"/>
          <p:cNvSpPr>
            <a:spLocks noChangeArrowheads="1"/>
          </p:cNvSpPr>
          <p:nvPr/>
        </p:nvSpPr>
        <p:spPr bwMode="auto">
          <a:xfrm>
            <a:off x="4557837" y="5378450"/>
            <a:ext cx="107721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translations(DE)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71" name="Freeform 130"/>
          <p:cNvSpPr>
            <a:spLocks/>
          </p:cNvSpPr>
          <p:nvPr/>
        </p:nvSpPr>
        <p:spPr bwMode="auto">
          <a:xfrm>
            <a:off x="2963987" y="4206875"/>
            <a:ext cx="1349375" cy="1268413"/>
          </a:xfrm>
          <a:custGeom>
            <a:avLst/>
            <a:gdLst>
              <a:gd name="T0" fmla="*/ 2680 w 3403"/>
              <a:gd name="T1" fmla="*/ 286 h 3196"/>
              <a:gd name="T2" fmla="*/ 2741 w 3403"/>
              <a:gd name="T3" fmla="*/ 752 h 3196"/>
              <a:gd name="T4" fmla="*/ 2830 w 3403"/>
              <a:gd name="T5" fmla="*/ 856 h 3196"/>
              <a:gd name="T6" fmla="*/ 2906 w 3403"/>
              <a:gd name="T7" fmla="*/ 968 h 3196"/>
              <a:gd name="T8" fmla="*/ 2970 w 3403"/>
              <a:gd name="T9" fmla="*/ 1087 h 3196"/>
              <a:gd name="T10" fmla="*/ 3022 w 3403"/>
              <a:gd name="T11" fmla="*/ 1211 h 3196"/>
              <a:gd name="T12" fmla="*/ 3403 w 3403"/>
              <a:gd name="T13" fmla="*/ 1468 h 3196"/>
              <a:gd name="T14" fmla="*/ 3092 w 3403"/>
              <a:gd name="T15" fmla="*/ 1652 h 3196"/>
              <a:gd name="T16" fmla="*/ 3082 w 3403"/>
              <a:gd name="T17" fmla="*/ 1785 h 3196"/>
              <a:gd name="T18" fmla="*/ 3058 w 3403"/>
              <a:gd name="T19" fmla="*/ 1915 h 3196"/>
              <a:gd name="T20" fmla="*/ 3019 w 3403"/>
              <a:gd name="T21" fmla="*/ 2044 h 3196"/>
              <a:gd name="T22" fmla="*/ 3243 w 3403"/>
              <a:gd name="T23" fmla="*/ 2326 h 3196"/>
              <a:gd name="T24" fmla="*/ 2792 w 3403"/>
              <a:gd name="T25" fmla="*/ 2435 h 3196"/>
              <a:gd name="T26" fmla="*/ 2700 w 3403"/>
              <a:gd name="T27" fmla="*/ 2536 h 3196"/>
              <a:gd name="T28" fmla="*/ 2596 w 3403"/>
              <a:gd name="T29" fmla="*/ 2626 h 3196"/>
              <a:gd name="T30" fmla="*/ 2484 w 3403"/>
              <a:gd name="T31" fmla="*/ 2706 h 3196"/>
              <a:gd name="T32" fmla="*/ 2363 w 3403"/>
              <a:gd name="T33" fmla="*/ 2775 h 3196"/>
              <a:gd name="T34" fmla="*/ 2143 w 3403"/>
              <a:gd name="T35" fmla="*/ 3196 h 3196"/>
              <a:gd name="T36" fmla="*/ 1913 w 3403"/>
              <a:gd name="T37" fmla="*/ 2918 h 3196"/>
              <a:gd name="T38" fmla="*/ 1772 w 3403"/>
              <a:gd name="T39" fmla="*/ 2932 h 3196"/>
              <a:gd name="T40" fmla="*/ 1631 w 3403"/>
              <a:gd name="T41" fmla="*/ 2932 h 3196"/>
              <a:gd name="T42" fmla="*/ 1492 w 3403"/>
              <a:gd name="T43" fmla="*/ 2918 h 3196"/>
              <a:gd name="T44" fmla="*/ 1261 w 3403"/>
              <a:gd name="T45" fmla="*/ 3196 h 3196"/>
              <a:gd name="T46" fmla="*/ 1042 w 3403"/>
              <a:gd name="T47" fmla="*/ 2775 h 3196"/>
              <a:gd name="T48" fmla="*/ 921 w 3403"/>
              <a:gd name="T49" fmla="*/ 2706 h 3196"/>
              <a:gd name="T50" fmla="*/ 808 w 3403"/>
              <a:gd name="T51" fmla="*/ 2626 h 3196"/>
              <a:gd name="T52" fmla="*/ 705 w 3403"/>
              <a:gd name="T53" fmla="*/ 2536 h 3196"/>
              <a:gd name="T54" fmla="*/ 612 w 3403"/>
              <a:gd name="T55" fmla="*/ 2435 h 3196"/>
              <a:gd name="T56" fmla="*/ 161 w 3403"/>
              <a:gd name="T57" fmla="*/ 2326 h 3196"/>
              <a:gd name="T58" fmla="*/ 385 w 3403"/>
              <a:gd name="T59" fmla="*/ 2044 h 3196"/>
              <a:gd name="T60" fmla="*/ 346 w 3403"/>
              <a:gd name="T61" fmla="*/ 1915 h 3196"/>
              <a:gd name="T62" fmla="*/ 322 w 3403"/>
              <a:gd name="T63" fmla="*/ 1785 h 3196"/>
              <a:gd name="T64" fmla="*/ 312 w 3403"/>
              <a:gd name="T65" fmla="*/ 1652 h 3196"/>
              <a:gd name="T66" fmla="*/ 0 w 3403"/>
              <a:gd name="T67" fmla="*/ 1468 h 3196"/>
              <a:gd name="T68" fmla="*/ 383 w 3403"/>
              <a:gd name="T69" fmla="*/ 1211 h 3196"/>
              <a:gd name="T70" fmla="*/ 434 w 3403"/>
              <a:gd name="T71" fmla="*/ 1087 h 3196"/>
              <a:gd name="T72" fmla="*/ 499 w 3403"/>
              <a:gd name="T73" fmla="*/ 968 h 3196"/>
              <a:gd name="T74" fmla="*/ 575 w 3403"/>
              <a:gd name="T75" fmla="*/ 856 h 3196"/>
              <a:gd name="T76" fmla="*/ 663 w 3403"/>
              <a:gd name="T77" fmla="*/ 752 h 3196"/>
              <a:gd name="T78" fmla="*/ 725 w 3403"/>
              <a:gd name="T79" fmla="*/ 286 h 3196"/>
              <a:gd name="T80" fmla="*/ 1034 w 3403"/>
              <a:gd name="T81" fmla="*/ 474 h 3196"/>
              <a:gd name="T82" fmla="*/ 1161 w 3403"/>
              <a:gd name="T83" fmla="*/ 417 h 3196"/>
              <a:gd name="T84" fmla="*/ 1294 w 3403"/>
              <a:gd name="T85" fmla="*/ 371 h 3196"/>
              <a:gd name="T86" fmla="*/ 1430 w 3403"/>
              <a:gd name="T87" fmla="*/ 338 h 3196"/>
              <a:gd name="T88" fmla="*/ 1557 w 3403"/>
              <a:gd name="T89" fmla="*/ 0 h 3196"/>
              <a:gd name="T90" fmla="*/ 1904 w 3403"/>
              <a:gd name="T91" fmla="*/ 327 h 3196"/>
              <a:gd name="T92" fmla="*/ 2043 w 3403"/>
              <a:gd name="T93" fmla="*/ 353 h 3196"/>
              <a:gd name="T94" fmla="*/ 2177 w 3403"/>
              <a:gd name="T95" fmla="*/ 393 h 3196"/>
              <a:gd name="T96" fmla="*/ 2308 w 3403"/>
              <a:gd name="T97" fmla="*/ 444 h 3196"/>
              <a:gd name="T98" fmla="*/ 2432 w 3403"/>
              <a:gd name="T99" fmla="*/ 507 h 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03" h="3196">
                <a:moveTo>
                  <a:pt x="2432" y="507"/>
                </a:moveTo>
                <a:lnTo>
                  <a:pt x="2680" y="286"/>
                </a:lnTo>
                <a:lnTo>
                  <a:pt x="2900" y="460"/>
                </a:lnTo>
                <a:lnTo>
                  <a:pt x="2741" y="752"/>
                </a:lnTo>
                <a:lnTo>
                  <a:pt x="2787" y="803"/>
                </a:lnTo>
                <a:lnTo>
                  <a:pt x="2830" y="856"/>
                </a:lnTo>
                <a:lnTo>
                  <a:pt x="2869" y="912"/>
                </a:lnTo>
                <a:lnTo>
                  <a:pt x="2906" y="968"/>
                </a:lnTo>
                <a:lnTo>
                  <a:pt x="2940" y="1026"/>
                </a:lnTo>
                <a:lnTo>
                  <a:pt x="2970" y="1087"/>
                </a:lnTo>
                <a:lnTo>
                  <a:pt x="2998" y="1148"/>
                </a:lnTo>
                <a:lnTo>
                  <a:pt x="3022" y="1211"/>
                </a:lnTo>
                <a:lnTo>
                  <a:pt x="3354" y="1207"/>
                </a:lnTo>
                <a:lnTo>
                  <a:pt x="3403" y="1468"/>
                </a:lnTo>
                <a:lnTo>
                  <a:pt x="3092" y="1585"/>
                </a:lnTo>
                <a:lnTo>
                  <a:pt x="3092" y="1652"/>
                </a:lnTo>
                <a:lnTo>
                  <a:pt x="3089" y="1718"/>
                </a:lnTo>
                <a:lnTo>
                  <a:pt x="3082" y="1785"/>
                </a:lnTo>
                <a:lnTo>
                  <a:pt x="3072" y="1851"/>
                </a:lnTo>
                <a:lnTo>
                  <a:pt x="3058" y="1915"/>
                </a:lnTo>
                <a:lnTo>
                  <a:pt x="3040" y="1980"/>
                </a:lnTo>
                <a:lnTo>
                  <a:pt x="3019" y="2044"/>
                </a:lnTo>
                <a:lnTo>
                  <a:pt x="2994" y="2106"/>
                </a:lnTo>
                <a:lnTo>
                  <a:pt x="3243" y="2326"/>
                </a:lnTo>
                <a:lnTo>
                  <a:pt x="3102" y="2557"/>
                </a:lnTo>
                <a:lnTo>
                  <a:pt x="2792" y="2435"/>
                </a:lnTo>
                <a:lnTo>
                  <a:pt x="2747" y="2488"/>
                </a:lnTo>
                <a:lnTo>
                  <a:pt x="2700" y="2536"/>
                </a:lnTo>
                <a:lnTo>
                  <a:pt x="2648" y="2582"/>
                </a:lnTo>
                <a:lnTo>
                  <a:pt x="2596" y="2626"/>
                </a:lnTo>
                <a:lnTo>
                  <a:pt x="2541" y="2668"/>
                </a:lnTo>
                <a:lnTo>
                  <a:pt x="2484" y="2706"/>
                </a:lnTo>
                <a:lnTo>
                  <a:pt x="2424" y="2742"/>
                </a:lnTo>
                <a:lnTo>
                  <a:pt x="2363" y="2775"/>
                </a:lnTo>
                <a:lnTo>
                  <a:pt x="2414" y="3104"/>
                </a:lnTo>
                <a:lnTo>
                  <a:pt x="2143" y="3196"/>
                </a:lnTo>
                <a:lnTo>
                  <a:pt x="1983" y="2906"/>
                </a:lnTo>
                <a:lnTo>
                  <a:pt x="1913" y="2918"/>
                </a:lnTo>
                <a:lnTo>
                  <a:pt x="1843" y="2926"/>
                </a:lnTo>
                <a:lnTo>
                  <a:pt x="1772" y="2932"/>
                </a:lnTo>
                <a:lnTo>
                  <a:pt x="1702" y="2933"/>
                </a:lnTo>
                <a:lnTo>
                  <a:pt x="1631" y="2932"/>
                </a:lnTo>
                <a:lnTo>
                  <a:pt x="1562" y="2926"/>
                </a:lnTo>
                <a:lnTo>
                  <a:pt x="1492" y="2918"/>
                </a:lnTo>
                <a:lnTo>
                  <a:pt x="1422" y="2906"/>
                </a:lnTo>
                <a:lnTo>
                  <a:pt x="1261" y="3196"/>
                </a:lnTo>
                <a:lnTo>
                  <a:pt x="989" y="3104"/>
                </a:lnTo>
                <a:lnTo>
                  <a:pt x="1042" y="2775"/>
                </a:lnTo>
                <a:lnTo>
                  <a:pt x="980" y="2742"/>
                </a:lnTo>
                <a:lnTo>
                  <a:pt x="921" y="2706"/>
                </a:lnTo>
                <a:lnTo>
                  <a:pt x="863" y="2668"/>
                </a:lnTo>
                <a:lnTo>
                  <a:pt x="808" y="2626"/>
                </a:lnTo>
                <a:lnTo>
                  <a:pt x="756" y="2582"/>
                </a:lnTo>
                <a:lnTo>
                  <a:pt x="705" y="2536"/>
                </a:lnTo>
                <a:lnTo>
                  <a:pt x="657" y="2488"/>
                </a:lnTo>
                <a:lnTo>
                  <a:pt x="612" y="2435"/>
                </a:lnTo>
                <a:lnTo>
                  <a:pt x="303" y="2557"/>
                </a:lnTo>
                <a:lnTo>
                  <a:pt x="161" y="2326"/>
                </a:lnTo>
                <a:lnTo>
                  <a:pt x="410" y="2106"/>
                </a:lnTo>
                <a:lnTo>
                  <a:pt x="385" y="2044"/>
                </a:lnTo>
                <a:lnTo>
                  <a:pt x="364" y="1980"/>
                </a:lnTo>
                <a:lnTo>
                  <a:pt x="346" y="1915"/>
                </a:lnTo>
                <a:lnTo>
                  <a:pt x="333" y="1851"/>
                </a:lnTo>
                <a:lnTo>
                  <a:pt x="322" y="1785"/>
                </a:lnTo>
                <a:lnTo>
                  <a:pt x="315" y="1718"/>
                </a:lnTo>
                <a:lnTo>
                  <a:pt x="312" y="1652"/>
                </a:lnTo>
                <a:lnTo>
                  <a:pt x="312" y="1585"/>
                </a:lnTo>
                <a:lnTo>
                  <a:pt x="0" y="1468"/>
                </a:lnTo>
                <a:lnTo>
                  <a:pt x="50" y="1207"/>
                </a:lnTo>
                <a:lnTo>
                  <a:pt x="383" y="1211"/>
                </a:lnTo>
                <a:lnTo>
                  <a:pt x="407" y="1148"/>
                </a:lnTo>
                <a:lnTo>
                  <a:pt x="434" y="1087"/>
                </a:lnTo>
                <a:lnTo>
                  <a:pt x="464" y="1026"/>
                </a:lnTo>
                <a:lnTo>
                  <a:pt x="499" y="968"/>
                </a:lnTo>
                <a:lnTo>
                  <a:pt x="535" y="912"/>
                </a:lnTo>
                <a:lnTo>
                  <a:pt x="575" y="856"/>
                </a:lnTo>
                <a:lnTo>
                  <a:pt x="617" y="803"/>
                </a:lnTo>
                <a:lnTo>
                  <a:pt x="663" y="752"/>
                </a:lnTo>
                <a:lnTo>
                  <a:pt x="505" y="460"/>
                </a:lnTo>
                <a:lnTo>
                  <a:pt x="725" y="286"/>
                </a:lnTo>
                <a:lnTo>
                  <a:pt x="973" y="507"/>
                </a:lnTo>
                <a:lnTo>
                  <a:pt x="1034" y="474"/>
                </a:lnTo>
                <a:lnTo>
                  <a:pt x="1097" y="444"/>
                </a:lnTo>
                <a:lnTo>
                  <a:pt x="1161" y="417"/>
                </a:lnTo>
                <a:lnTo>
                  <a:pt x="1227" y="393"/>
                </a:lnTo>
                <a:lnTo>
                  <a:pt x="1294" y="371"/>
                </a:lnTo>
                <a:lnTo>
                  <a:pt x="1361" y="353"/>
                </a:lnTo>
                <a:lnTo>
                  <a:pt x="1430" y="338"/>
                </a:lnTo>
                <a:lnTo>
                  <a:pt x="1500" y="327"/>
                </a:lnTo>
                <a:lnTo>
                  <a:pt x="1557" y="0"/>
                </a:lnTo>
                <a:lnTo>
                  <a:pt x="1846" y="0"/>
                </a:lnTo>
                <a:lnTo>
                  <a:pt x="1904" y="327"/>
                </a:lnTo>
                <a:lnTo>
                  <a:pt x="1974" y="338"/>
                </a:lnTo>
                <a:lnTo>
                  <a:pt x="2043" y="353"/>
                </a:lnTo>
                <a:lnTo>
                  <a:pt x="2111" y="371"/>
                </a:lnTo>
                <a:lnTo>
                  <a:pt x="2177" y="393"/>
                </a:lnTo>
                <a:lnTo>
                  <a:pt x="2243" y="417"/>
                </a:lnTo>
                <a:lnTo>
                  <a:pt x="2308" y="444"/>
                </a:lnTo>
                <a:lnTo>
                  <a:pt x="2370" y="474"/>
                </a:lnTo>
                <a:lnTo>
                  <a:pt x="2432" y="507"/>
                </a:lnTo>
                <a:lnTo>
                  <a:pt x="2432" y="507"/>
                </a:lnTo>
                <a:close/>
              </a:path>
            </a:pathLst>
          </a:custGeom>
          <a:solidFill>
            <a:srgbClr val="007A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72" name="Freeform 131"/>
          <p:cNvSpPr>
            <a:spLocks/>
          </p:cNvSpPr>
          <p:nvPr/>
        </p:nvSpPr>
        <p:spPr bwMode="auto">
          <a:xfrm>
            <a:off x="2963987" y="4206875"/>
            <a:ext cx="1349375" cy="1268413"/>
          </a:xfrm>
          <a:custGeom>
            <a:avLst/>
            <a:gdLst>
              <a:gd name="T0" fmla="*/ 2680 w 3403"/>
              <a:gd name="T1" fmla="*/ 286 h 3196"/>
              <a:gd name="T2" fmla="*/ 2741 w 3403"/>
              <a:gd name="T3" fmla="*/ 752 h 3196"/>
              <a:gd name="T4" fmla="*/ 2830 w 3403"/>
              <a:gd name="T5" fmla="*/ 856 h 3196"/>
              <a:gd name="T6" fmla="*/ 2906 w 3403"/>
              <a:gd name="T7" fmla="*/ 968 h 3196"/>
              <a:gd name="T8" fmla="*/ 2970 w 3403"/>
              <a:gd name="T9" fmla="*/ 1087 h 3196"/>
              <a:gd name="T10" fmla="*/ 3022 w 3403"/>
              <a:gd name="T11" fmla="*/ 1211 h 3196"/>
              <a:gd name="T12" fmla="*/ 3403 w 3403"/>
              <a:gd name="T13" fmla="*/ 1468 h 3196"/>
              <a:gd name="T14" fmla="*/ 3092 w 3403"/>
              <a:gd name="T15" fmla="*/ 1652 h 3196"/>
              <a:gd name="T16" fmla="*/ 3082 w 3403"/>
              <a:gd name="T17" fmla="*/ 1785 h 3196"/>
              <a:gd name="T18" fmla="*/ 3058 w 3403"/>
              <a:gd name="T19" fmla="*/ 1915 h 3196"/>
              <a:gd name="T20" fmla="*/ 3019 w 3403"/>
              <a:gd name="T21" fmla="*/ 2044 h 3196"/>
              <a:gd name="T22" fmla="*/ 3243 w 3403"/>
              <a:gd name="T23" fmla="*/ 2326 h 3196"/>
              <a:gd name="T24" fmla="*/ 2792 w 3403"/>
              <a:gd name="T25" fmla="*/ 2435 h 3196"/>
              <a:gd name="T26" fmla="*/ 2700 w 3403"/>
              <a:gd name="T27" fmla="*/ 2536 h 3196"/>
              <a:gd name="T28" fmla="*/ 2596 w 3403"/>
              <a:gd name="T29" fmla="*/ 2626 h 3196"/>
              <a:gd name="T30" fmla="*/ 2484 w 3403"/>
              <a:gd name="T31" fmla="*/ 2706 h 3196"/>
              <a:gd name="T32" fmla="*/ 2363 w 3403"/>
              <a:gd name="T33" fmla="*/ 2775 h 3196"/>
              <a:gd name="T34" fmla="*/ 2143 w 3403"/>
              <a:gd name="T35" fmla="*/ 3196 h 3196"/>
              <a:gd name="T36" fmla="*/ 1913 w 3403"/>
              <a:gd name="T37" fmla="*/ 2918 h 3196"/>
              <a:gd name="T38" fmla="*/ 1772 w 3403"/>
              <a:gd name="T39" fmla="*/ 2932 h 3196"/>
              <a:gd name="T40" fmla="*/ 1631 w 3403"/>
              <a:gd name="T41" fmla="*/ 2932 h 3196"/>
              <a:gd name="T42" fmla="*/ 1492 w 3403"/>
              <a:gd name="T43" fmla="*/ 2918 h 3196"/>
              <a:gd name="T44" fmla="*/ 1261 w 3403"/>
              <a:gd name="T45" fmla="*/ 3196 h 3196"/>
              <a:gd name="T46" fmla="*/ 1042 w 3403"/>
              <a:gd name="T47" fmla="*/ 2775 h 3196"/>
              <a:gd name="T48" fmla="*/ 921 w 3403"/>
              <a:gd name="T49" fmla="*/ 2706 h 3196"/>
              <a:gd name="T50" fmla="*/ 808 w 3403"/>
              <a:gd name="T51" fmla="*/ 2626 h 3196"/>
              <a:gd name="T52" fmla="*/ 705 w 3403"/>
              <a:gd name="T53" fmla="*/ 2536 h 3196"/>
              <a:gd name="T54" fmla="*/ 612 w 3403"/>
              <a:gd name="T55" fmla="*/ 2435 h 3196"/>
              <a:gd name="T56" fmla="*/ 161 w 3403"/>
              <a:gd name="T57" fmla="*/ 2326 h 3196"/>
              <a:gd name="T58" fmla="*/ 385 w 3403"/>
              <a:gd name="T59" fmla="*/ 2044 h 3196"/>
              <a:gd name="T60" fmla="*/ 346 w 3403"/>
              <a:gd name="T61" fmla="*/ 1915 h 3196"/>
              <a:gd name="T62" fmla="*/ 322 w 3403"/>
              <a:gd name="T63" fmla="*/ 1785 h 3196"/>
              <a:gd name="T64" fmla="*/ 312 w 3403"/>
              <a:gd name="T65" fmla="*/ 1652 h 3196"/>
              <a:gd name="T66" fmla="*/ 0 w 3403"/>
              <a:gd name="T67" fmla="*/ 1468 h 3196"/>
              <a:gd name="T68" fmla="*/ 383 w 3403"/>
              <a:gd name="T69" fmla="*/ 1211 h 3196"/>
              <a:gd name="T70" fmla="*/ 434 w 3403"/>
              <a:gd name="T71" fmla="*/ 1087 h 3196"/>
              <a:gd name="T72" fmla="*/ 499 w 3403"/>
              <a:gd name="T73" fmla="*/ 968 h 3196"/>
              <a:gd name="T74" fmla="*/ 575 w 3403"/>
              <a:gd name="T75" fmla="*/ 856 h 3196"/>
              <a:gd name="T76" fmla="*/ 663 w 3403"/>
              <a:gd name="T77" fmla="*/ 752 h 3196"/>
              <a:gd name="T78" fmla="*/ 725 w 3403"/>
              <a:gd name="T79" fmla="*/ 286 h 3196"/>
              <a:gd name="T80" fmla="*/ 1034 w 3403"/>
              <a:gd name="T81" fmla="*/ 474 h 3196"/>
              <a:gd name="T82" fmla="*/ 1161 w 3403"/>
              <a:gd name="T83" fmla="*/ 417 h 3196"/>
              <a:gd name="T84" fmla="*/ 1294 w 3403"/>
              <a:gd name="T85" fmla="*/ 371 h 3196"/>
              <a:gd name="T86" fmla="*/ 1430 w 3403"/>
              <a:gd name="T87" fmla="*/ 338 h 3196"/>
              <a:gd name="T88" fmla="*/ 1557 w 3403"/>
              <a:gd name="T89" fmla="*/ 0 h 3196"/>
              <a:gd name="T90" fmla="*/ 1904 w 3403"/>
              <a:gd name="T91" fmla="*/ 327 h 3196"/>
              <a:gd name="T92" fmla="*/ 2043 w 3403"/>
              <a:gd name="T93" fmla="*/ 353 h 3196"/>
              <a:gd name="T94" fmla="*/ 2177 w 3403"/>
              <a:gd name="T95" fmla="*/ 393 h 3196"/>
              <a:gd name="T96" fmla="*/ 2308 w 3403"/>
              <a:gd name="T97" fmla="*/ 444 h 3196"/>
              <a:gd name="T98" fmla="*/ 2432 w 3403"/>
              <a:gd name="T99" fmla="*/ 507 h 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03" h="3196">
                <a:moveTo>
                  <a:pt x="2432" y="507"/>
                </a:moveTo>
                <a:lnTo>
                  <a:pt x="2680" y="286"/>
                </a:lnTo>
                <a:lnTo>
                  <a:pt x="2900" y="460"/>
                </a:lnTo>
                <a:lnTo>
                  <a:pt x="2741" y="752"/>
                </a:lnTo>
                <a:lnTo>
                  <a:pt x="2787" y="803"/>
                </a:lnTo>
                <a:lnTo>
                  <a:pt x="2830" y="856"/>
                </a:lnTo>
                <a:lnTo>
                  <a:pt x="2869" y="912"/>
                </a:lnTo>
                <a:lnTo>
                  <a:pt x="2906" y="968"/>
                </a:lnTo>
                <a:lnTo>
                  <a:pt x="2940" y="1026"/>
                </a:lnTo>
                <a:lnTo>
                  <a:pt x="2970" y="1087"/>
                </a:lnTo>
                <a:lnTo>
                  <a:pt x="2998" y="1148"/>
                </a:lnTo>
                <a:lnTo>
                  <a:pt x="3022" y="1211"/>
                </a:lnTo>
                <a:lnTo>
                  <a:pt x="3354" y="1207"/>
                </a:lnTo>
                <a:lnTo>
                  <a:pt x="3403" y="1468"/>
                </a:lnTo>
                <a:lnTo>
                  <a:pt x="3092" y="1585"/>
                </a:lnTo>
                <a:lnTo>
                  <a:pt x="3092" y="1652"/>
                </a:lnTo>
                <a:lnTo>
                  <a:pt x="3089" y="1718"/>
                </a:lnTo>
                <a:lnTo>
                  <a:pt x="3082" y="1785"/>
                </a:lnTo>
                <a:lnTo>
                  <a:pt x="3072" y="1851"/>
                </a:lnTo>
                <a:lnTo>
                  <a:pt x="3058" y="1915"/>
                </a:lnTo>
                <a:lnTo>
                  <a:pt x="3040" y="1980"/>
                </a:lnTo>
                <a:lnTo>
                  <a:pt x="3019" y="2044"/>
                </a:lnTo>
                <a:lnTo>
                  <a:pt x="2994" y="2106"/>
                </a:lnTo>
                <a:lnTo>
                  <a:pt x="3243" y="2326"/>
                </a:lnTo>
                <a:lnTo>
                  <a:pt x="3102" y="2557"/>
                </a:lnTo>
                <a:lnTo>
                  <a:pt x="2792" y="2435"/>
                </a:lnTo>
                <a:lnTo>
                  <a:pt x="2747" y="2488"/>
                </a:lnTo>
                <a:lnTo>
                  <a:pt x="2700" y="2536"/>
                </a:lnTo>
                <a:lnTo>
                  <a:pt x="2648" y="2582"/>
                </a:lnTo>
                <a:lnTo>
                  <a:pt x="2596" y="2626"/>
                </a:lnTo>
                <a:lnTo>
                  <a:pt x="2541" y="2668"/>
                </a:lnTo>
                <a:lnTo>
                  <a:pt x="2484" y="2706"/>
                </a:lnTo>
                <a:lnTo>
                  <a:pt x="2424" y="2742"/>
                </a:lnTo>
                <a:lnTo>
                  <a:pt x="2363" y="2775"/>
                </a:lnTo>
                <a:lnTo>
                  <a:pt x="2414" y="3104"/>
                </a:lnTo>
                <a:lnTo>
                  <a:pt x="2143" y="3196"/>
                </a:lnTo>
                <a:lnTo>
                  <a:pt x="1983" y="2906"/>
                </a:lnTo>
                <a:lnTo>
                  <a:pt x="1913" y="2918"/>
                </a:lnTo>
                <a:lnTo>
                  <a:pt x="1843" y="2926"/>
                </a:lnTo>
                <a:lnTo>
                  <a:pt x="1772" y="2932"/>
                </a:lnTo>
                <a:lnTo>
                  <a:pt x="1702" y="2933"/>
                </a:lnTo>
                <a:lnTo>
                  <a:pt x="1631" y="2932"/>
                </a:lnTo>
                <a:lnTo>
                  <a:pt x="1562" y="2926"/>
                </a:lnTo>
                <a:lnTo>
                  <a:pt x="1492" y="2918"/>
                </a:lnTo>
                <a:lnTo>
                  <a:pt x="1422" y="2906"/>
                </a:lnTo>
                <a:lnTo>
                  <a:pt x="1261" y="3196"/>
                </a:lnTo>
                <a:lnTo>
                  <a:pt x="989" y="3104"/>
                </a:lnTo>
                <a:lnTo>
                  <a:pt x="1042" y="2775"/>
                </a:lnTo>
                <a:lnTo>
                  <a:pt x="980" y="2742"/>
                </a:lnTo>
                <a:lnTo>
                  <a:pt x="921" y="2706"/>
                </a:lnTo>
                <a:lnTo>
                  <a:pt x="863" y="2668"/>
                </a:lnTo>
                <a:lnTo>
                  <a:pt x="808" y="2626"/>
                </a:lnTo>
                <a:lnTo>
                  <a:pt x="756" y="2582"/>
                </a:lnTo>
                <a:lnTo>
                  <a:pt x="705" y="2536"/>
                </a:lnTo>
                <a:lnTo>
                  <a:pt x="657" y="2488"/>
                </a:lnTo>
                <a:lnTo>
                  <a:pt x="612" y="2435"/>
                </a:lnTo>
                <a:lnTo>
                  <a:pt x="303" y="2557"/>
                </a:lnTo>
                <a:lnTo>
                  <a:pt x="161" y="2326"/>
                </a:lnTo>
                <a:lnTo>
                  <a:pt x="410" y="2106"/>
                </a:lnTo>
                <a:lnTo>
                  <a:pt x="385" y="2044"/>
                </a:lnTo>
                <a:lnTo>
                  <a:pt x="364" y="1980"/>
                </a:lnTo>
                <a:lnTo>
                  <a:pt x="346" y="1915"/>
                </a:lnTo>
                <a:lnTo>
                  <a:pt x="333" y="1851"/>
                </a:lnTo>
                <a:lnTo>
                  <a:pt x="322" y="1785"/>
                </a:lnTo>
                <a:lnTo>
                  <a:pt x="315" y="1718"/>
                </a:lnTo>
                <a:lnTo>
                  <a:pt x="312" y="1652"/>
                </a:lnTo>
                <a:lnTo>
                  <a:pt x="312" y="1585"/>
                </a:lnTo>
                <a:lnTo>
                  <a:pt x="0" y="1468"/>
                </a:lnTo>
                <a:lnTo>
                  <a:pt x="50" y="1207"/>
                </a:lnTo>
                <a:lnTo>
                  <a:pt x="383" y="1211"/>
                </a:lnTo>
                <a:lnTo>
                  <a:pt x="407" y="1148"/>
                </a:lnTo>
                <a:lnTo>
                  <a:pt x="434" y="1087"/>
                </a:lnTo>
                <a:lnTo>
                  <a:pt x="464" y="1026"/>
                </a:lnTo>
                <a:lnTo>
                  <a:pt x="499" y="968"/>
                </a:lnTo>
                <a:lnTo>
                  <a:pt x="535" y="912"/>
                </a:lnTo>
                <a:lnTo>
                  <a:pt x="575" y="856"/>
                </a:lnTo>
                <a:lnTo>
                  <a:pt x="617" y="803"/>
                </a:lnTo>
                <a:lnTo>
                  <a:pt x="663" y="752"/>
                </a:lnTo>
                <a:lnTo>
                  <a:pt x="505" y="460"/>
                </a:lnTo>
                <a:lnTo>
                  <a:pt x="725" y="286"/>
                </a:lnTo>
                <a:lnTo>
                  <a:pt x="973" y="507"/>
                </a:lnTo>
                <a:lnTo>
                  <a:pt x="1034" y="474"/>
                </a:lnTo>
                <a:lnTo>
                  <a:pt x="1097" y="444"/>
                </a:lnTo>
                <a:lnTo>
                  <a:pt x="1161" y="417"/>
                </a:lnTo>
                <a:lnTo>
                  <a:pt x="1227" y="393"/>
                </a:lnTo>
                <a:lnTo>
                  <a:pt x="1294" y="371"/>
                </a:lnTo>
                <a:lnTo>
                  <a:pt x="1361" y="353"/>
                </a:lnTo>
                <a:lnTo>
                  <a:pt x="1430" y="338"/>
                </a:lnTo>
                <a:lnTo>
                  <a:pt x="1500" y="327"/>
                </a:lnTo>
                <a:lnTo>
                  <a:pt x="1557" y="0"/>
                </a:lnTo>
                <a:lnTo>
                  <a:pt x="1846" y="0"/>
                </a:lnTo>
                <a:lnTo>
                  <a:pt x="1904" y="327"/>
                </a:lnTo>
                <a:lnTo>
                  <a:pt x="1974" y="338"/>
                </a:lnTo>
                <a:lnTo>
                  <a:pt x="2043" y="353"/>
                </a:lnTo>
                <a:lnTo>
                  <a:pt x="2111" y="371"/>
                </a:lnTo>
                <a:lnTo>
                  <a:pt x="2177" y="393"/>
                </a:lnTo>
                <a:lnTo>
                  <a:pt x="2243" y="417"/>
                </a:lnTo>
                <a:lnTo>
                  <a:pt x="2308" y="444"/>
                </a:lnTo>
                <a:lnTo>
                  <a:pt x="2370" y="474"/>
                </a:lnTo>
                <a:lnTo>
                  <a:pt x="2432" y="507"/>
                </a:lnTo>
                <a:lnTo>
                  <a:pt x="2432" y="507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73" name="Rectangle 132"/>
          <p:cNvSpPr>
            <a:spLocks noChangeArrowheads="1"/>
          </p:cNvSpPr>
          <p:nvPr/>
        </p:nvSpPr>
        <p:spPr bwMode="auto">
          <a:xfrm>
            <a:off x="3230687" y="4506913"/>
            <a:ext cx="815975" cy="666750"/>
          </a:xfrm>
          <a:prstGeom prst="rect">
            <a:avLst/>
          </a:prstGeom>
          <a:solidFill>
            <a:srgbClr val="007A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74" name="Freeform 133"/>
          <p:cNvSpPr>
            <a:spLocks noEditPoints="1"/>
          </p:cNvSpPr>
          <p:nvPr/>
        </p:nvSpPr>
        <p:spPr bwMode="auto">
          <a:xfrm>
            <a:off x="5716712" y="4598764"/>
            <a:ext cx="1217613" cy="871760"/>
          </a:xfrm>
          <a:custGeom>
            <a:avLst/>
            <a:gdLst>
              <a:gd name="T0" fmla="*/ 3068 w 3068"/>
              <a:gd name="T1" fmla="*/ 0 h 1489"/>
              <a:gd name="T2" fmla="*/ 3068 w 3068"/>
              <a:gd name="T3" fmla="*/ 1431 h 1489"/>
              <a:gd name="T4" fmla="*/ 145 w 3068"/>
              <a:gd name="T5" fmla="*/ 1431 h 1489"/>
              <a:gd name="T6" fmla="*/ 145 w 3068"/>
              <a:gd name="T7" fmla="*/ 1372 h 1489"/>
              <a:gd name="T8" fmla="*/ 3040 w 3068"/>
              <a:gd name="T9" fmla="*/ 1372 h 1489"/>
              <a:gd name="T10" fmla="*/ 3011 w 3068"/>
              <a:gd name="T11" fmla="*/ 1401 h 1489"/>
              <a:gd name="T12" fmla="*/ 3011 w 3068"/>
              <a:gd name="T13" fmla="*/ 0 h 1489"/>
              <a:gd name="T14" fmla="*/ 3068 w 3068"/>
              <a:gd name="T15" fmla="*/ 0 h 1489"/>
              <a:gd name="T16" fmla="*/ 174 w 3068"/>
              <a:gd name="T17" fmla="*/ 1489 h 1489"/>
              <a:gd name="T18" fmla="*/ 0 w 3068"/>
              <a:gd name="T19" fmla="*/ 1401 h 1489"/>
              <a:gd name="T20" fmla="*/ 174 w 3068"/>
              <a:gd name="T21" fmla="*/ 1315 h 1489"/>
              <a:gd name="T22" fmla="*/ 174 w 3068"/>
              <a:gd name="T23" fmla="*/ 1489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68" h="1489">
                <a:moveTo>
                  <a:pt x="3068" y="0"/>
                </a:moveTo>
                <a:lnTo>
                  <a:pt x="3068" y="1431"/>
                </a:lnTo>
                <a:lnTo>
                  <a:pt x="145" y="1431"/>
                </a:lnTo>
                <a:lnTo>
                  <a:pt x="145" y="1372"/>
                </a:lnTo>
                <a:lnTo>
                  <a:pt x="3040" y="1372"/>
                </a:lnTo>
                <a:lnTo>
                  <a:pt x="3011" y="1401"/>
                </a:lnTo>
                <a:lnTo>
                  <a:pt x="3011" y="0"/>
                </a:lnTo>
                <a:lnTo>
                  <a:pt x="3068" y="0"/>
                </a:lnTo>
                <a:close/>
                <a:moveTo>
                  <a:pt x="174" y="1489"/>
                </a:moveTo>
                <a:lnTo>
                  <a:pt x="0" y="1401"/>
                </a:lnTo>
                <a:lnTo>
                  <a:pt x="174" y="1315"/>
                </a:lnTo>
                <a:lnTo>
                  <a:pt x="174" y="1489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75" name="Rectangle 134"/>
          <p:cNvSpPr>
            <a:spLocks noChangeArrowheads="1"/>
          </p:cNvSpPr>
          <p:nvPr/>
        </p:nvSpPr>
        <p:spPr bwMode="auto">
          <a:xfrm>
            <a:off x="3479925" y="4556125"/>
            <a:ext cx="3334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Term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76" name="Rectangle 135"/>
          <p:cNvSpPr>
            <a:spLocks noChangeArrowheads="1"/>
          </p:cNvSpPr>
          <p:nvPr/>
        </p:nvSpPr>
        <p:spPr bwMode="auto">
          <a:xfrm>
            <a:off x="3260850" y="4725988"/>
            <a:ext cx="7566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reassembling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77" name="Rectangle 136"/>
          <p:cNvSpPr>
            <a:spLocks noChangeArrowheads="1"/>
          </p:cNvSpPr>
          <p:nvPr/>
        </p:nvSpPr>
        <p:spPr bwMode="auto">
          <a:xfrm>
            <a:off x="3364037" y="4895850"/>
            <a:ext cx="5466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heuristics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78" name="Freeform 137"/>
          <p:cNvSpPr>
            <a:spLocks noEditPoints="1"/>
          </p:cNvSpPr>
          <p:nvPr/>
        </p:nvSpPr>
        <p:spPr bwMode="auto">
          <a:xfrm>
            <a:off x="6285037" y="1830388"/>
            <a:ext cx="374650" cy="536575"/>
          </a:xfrm>
          <a:custGeom>
            <a:avLst/>
            <a:gdLst>
              <a:gd name="T0" fmla="*/ 942 w 942"/>
              <a:gd name="T1" fmla="*/ 0 h 1354"/>
              <a:gd name="T2" fmla="*/ 442 w 942"/>
              <a:gd name="T3" fmla="*/ 0 h 1354"/>
              <a:gd name="T4" fmla="*/ 442 w 942"/>
              <a:gd name="T5" fmla="*/ 1266 h 1354"/>
              <a:gd name="T6" fmla="*/ 471 w 942"/>
              <a:gd name="T7" fmla="*/ 1238 h 1354"/>
              <a:gd name="T8" fmla="*/ 145 w 942"/>
              <a:gd name="T9" fmla="*/ 1238 h 1354"/>
              <a:gd name="T10" fmla="*/ 145 w 942"/>
              <a:gd name="T11" fmla="*/ 1295 h 1354"/>
              <a:gd name="T12" fmla="*/ 500 w 942"/>
              <a:gd name="T13" fmla="*/ 1295 h 1354"/>
              <a:gd name="T14" fmla="*/ 500 w 942"/>
              <a:gd name="T15" fmla="*/ 28 h 1354"/>
              <a:gd name="T16" fmla="*/ 471 w 942"/>
              <a:gd name="T17" fmla="*/ 57 h 1354"/>
              <a:gd name="T18" fmla="*/ 942 w 942"/>
              <a:gd name="T19" fmla="*/ 57 h 1354"/>
              <a:gd name="T20" fmla="*/ 942 w 942"/>
              <a:gd name="T21" fmla="*/ 0 h 1354"/>
              <a:gd name="T22" fmla="*/ 174 w 942"/>
              <a:gd name="T23" fmla="*/ 1180 h 1354"/>
              <a:gd name="T24" fmla="*/ 0 w 942"/>
              <a:gd name="T25" fmla="*/ 1266 h 1354"/>
              <a:gd name="T26" fmla="*/ 174 w 942"/>
              <a:gd name="T27" fmla="*/ 1354 h 1354"/>
              <a:gd name="T28" fmla="*/ 174 w 942"/>
              <a:gd name="T29" fmla="*/ 1180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42" h="1354">
                <a:moveTo>
                  <a:pt x="942" y="0"/>
                </a:moveTo>
                <a:lnTo>
                  <a:pt x="442" y="0"/>
                </a:lnTo>
                <a:lnTo>
                  <a:pt x="442" y="1266"/>
                </a:lnTo>
                <a:lnTo>
                  <a:pt x="471" y="1238"/>
                </a:lnTo>
                <a:lnTo>
                  <a:pt x="145" y="1238"/>
                </a:lnTo>
                <a:lnTo>
                  <a:pt x="145" y="1295"/>
                </a:lnTo>
                <a:lnTo>
                  <a:pt x="500" y="1295"/>
                </a:lnTo>
                <a:lnTo>
                  <a:pt x="500" y="28"/>
                </a:lnTo>
                <a:lnTo>
                  <a:pt x="471" y="57"/>
                </a:lnTo>
                <a:lnTo>
                  <a:pt x="942" y="57"/>
                </a:lnTo>
                <a:lnTo>
                  <a:pt x="942" y="0"/>
                </a:lnTo>
                <a:close/>
                <a:moveTo>
                  <a:pt x="174" y="1180"/>
                </a:moveTo>
                <a:lnTo>
                  <a:pt x="0" y="1266"/>
                </a:lnTo>
                <a:lnTo>
                  <a:pt x="174" y="1354"/>
                </a:lnTo>
                <a:lnTo>
                  <a:pt x="174" y="1180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79" name="Freeform 138"/>
          <p:cNvSpPr>
            <a:spLocks noEditPoints="1"/>
          </p:cNvSpPr>
          <p:nvPr/>
        </p:nvSpPr>
        <p:spPr bwMode="auto">
          <a:xfrm>
            <a:off x="6218362" y="2465388"/>
            <a:ext cx="441325" cy="166688"/>
          </a:xfrm>
          <a:custGeom>
            <a:avLst/>
            <a:gdLst>
              <a:gd name="T0" fmla="*/ 0 w 1112"/>
              <a:gd name="T1" fmla="*/ 0 h 421"/>
              <a:gd name="T2" fmla="*/ 585 w 1112"/>
              <a:gd name="T3" fmla="*/ 0 h 421"/>
              <a:gd name="T4" fmla="*/ 585 w 1112"/>
              <a:gd name="T5" fmla="*/ 333 h 421"/>
              <a:gd name="T6" fmla="*/ 555 w 1112"/>
              <a:gd name="T7" fmla="*/ 305 h 421"/>
              <a:gd name="T8" fmla="*/ 967 w 1112"/>
              <a:gd name="T9" fmla="*/ 305 h 421"/>
              <a:gd name="T10" fmla="*/ 967 w 1112"/>
              <a:gd name="T11" fmla="*/ 362 h 421"/>
              <a:gd name="T12" fmla="*/ 527 w 1112"/>
              <a:gd name="T13" fmla="*/ 362 h 421"/>
              <a:gd name="T14" fmla="*/ 527 w 1112"/>
              <a:gd name="T15" fmla="*/ 29 h 421"/>
              <a:gd name="T16" fmla="*/ 555 w 1112"/>
              <a:gd name="T17" fmla="*/ 57 h 421"/>
              <a:gd name="T18" fmla="*/ 0 w 1112"/>
              <a:gd name="T19" fmla="*/ 57 h 421"/>
              <a:gd name="T20" fmla="*/ 0 w 1112"/>
              <a:gd name="T21" fmla="*/ 0 h 421"/>
              <a:gd name="T22" fmla="*/ 938 w 1112"/>
              <a:gd name="T23" fmla="*/ 247 h 421"/>
              <a:gd name="T24" fmla="*/ 1112 w 1112"/>
              <a:gd name="T25" fmla="*/ 333 h 421"/>
              <a:gd name="T26" fmla="*/ 938 w 1112"/>
              <a:gd name="T27" fmla="*/ 421 h 421"/>
              <a:gd name="T28" fmla="*/ 938 w 1112"/>
              <a:gd name="T29" fmla="*/ 247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2" h="421">
                <a:moveTo>
                  <a:pt x="0" y="0"/>
                </a:moveTo>
                <a:lnTo>
                  <a:pt x="585" y="0"/>
                </a:lnTo>
                <a:lnTo>
                  <a:pt x="585" y="333"/>
                </a:lnTo>
                <a:lnTo>
                  <a:pt x="555" y="305"/>
                </a:lnTo>
                <a:lnTo>
                  <a:pt x="967" y="305"/>
                </a:lnTo>
                <a:lnTo>
                  <a:pt x="967" y="362"/>
                </a:lnTo>
                <a:lnTo>
                  <a:pt x="527" y="362"/>
                </a:lnTo>
                <a:lnTo>
                  <a:pt x="527" y="29"/>
                </a:lnTo>
                <a:lnTo>
                  <a:pt x="555" y="57"/>
                </a:lnTo>
                <a:lnTo>
                  <a:pt x="0" y="57"/>
                </a:lnTo>
                <a:lnTo>
                  <a:pt x="0" y="0"/>
                </a:lnTo>
                <a:close/>
                <a:moveTo>
                  <a:pt x="938" y="247"/>
                </a:moveTo>
                <a:lnTo>
                  <a:pt x="1112" y="333"/>
                </a:lnTo>
                <a:lnTo>
                  <a:pt x="938" y="421"/>
                </a:lnTo>
                <a:lnTo>
                  <a:pt x="938" y="247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80" name="Freeform 139"/>
          <p:cNvSpPr>
            <a:spLocks noEditPoints="1"/>
          </p:cNvSpPr>
          <p:nvPr/>
        </p:nvSpPr>
        <p:spPr bwMode="auto">
          <a:xfrm>
            <a:off x="4018087" y="1825625"/>
            <a:ext cx="506413" cy="430213"/>
          </a:xfrm>
          <a:custGeom>
            <a:avLst/>
            <a:gdLst>
              <a:gd name="T0" fmla="*/ 0 w 1276"/>
              <a:gd name="T1" fmla="*/ 1083 h 1083"/>
              <a:gd name="T2" fmla="*/ 0 w 1276"/>
              <a:gd name="T3" fmla="*/ 59 h 1083"/>
              <a:gd name="T4" fmla="*/ 1132 w 1276"/>
              <a:gd name="T5" fmla="*/ 59 h 1083"/>
              <a:gd name="T6" fmla="*/ 1132 w 1276"/>
              <a:gd name="T7" fmla="*/ 116 h 1083"/>
              <a:gd name="T8" fmla="*/ 29 w 1276"/>
              <a:gd name="T9" fmla="*/ 116 h 1083"/>
              <a:gd name="T10" fmla="*/ 58 w 1276"/>
              <a:gd name="T11" fmla="*/ 87 h 1083"/>
              <a:gd name="T12" fmla="*/ 58 w 1276"/>
              <a:gd name="T13" fmla="*/ 1083 h 1083"/>
              <a:gd name="T14" fmla="*/ 0 w 1276"/>
              <a:gd name="T15" fmla="*/ 1083 h 1083"/>
              <a:gd name="T16" fmla="*/ 1102 w 1276"/>
              <a:gd name="T17" fmla="*/ 0 h 1083"/>
              <a:gd name="T18" fmla="*/ 1276 w 1276"/>
              <a:gd name="T19" fmla="*/ 87 h 1083"/>
              <a:gd name="T20" fmla="*/ 1102 w 1276"/>
              <a:gd name="T21" fmla="*/ 174 h 1083"/>
              <a:gd name="T22" fmla="*/ 1102 w 1276"/>
              <a:gd name="T23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6" h="1083">
                <a:moveTo>
                  <a:pt x="0" y="1083"/>
                </a:moveTo>
                <a:lnTo>
                  <a:pt x="0" y="59"/>
                </a:lnTo>
                <a:lnTo>
                  <a:pt x="1132" y="59"/>
                </a:lnTo>
                <a:lnTo>
                  <a:pt x="1132" y="116"/>
                </a:lnTo>
                <a:lnTo>
                  <a:pt x="29" y="116"/>
                </a:lnTo>
                <a:lnTo>
                  <a:pt x="58" y="87"/>
                </a:lnTo>
                <a:lnTo>
                  <a:pt x="58" y="1083"/>
                </a:lnTo>
                <a:lnTo>
                  <a:pt x="0" y="1083"/>
                </a:lnTo>
                <a:close/>
                <a:moveTo>
                  <a:pt x="1102" y="0"/>
                </a:moveTo>
                <a:lnTo>
                  <a:pt x="1276" y="87"/>
                </a:lnTo>
                <a:lnTo>
                  <a:pt x="1102" y="174"/>
                </a:lnTo>
                <a:lnTo>
                  <a:pt x="1102" y="0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81" name="Freeform 140"/>
          <p:cNvSpPr>
            <a:spLocks noEditPoints="1"/>
          </p:cNvSpPr>
          <p:nvPr/>
        </p:nvSpPr>
        <p:spPr bwMode="auto">
          <a:xfrm>
            <a:off x="4018087" y="2708275"/>
            <a:ext cx="508000" cy="469900"/>
          </a:xfrm>
          <a:custGeom>
            <a:avLst/>
            <a:gdLst>
              <a:gd name="T0" fmla="*/ 0 w 1283"/>
              <a:gd name="T1" fmla="*/ 0 h 1181"/>
              <a:gd name="T2" fmla="*/ 0 w 1283"/>
              <a:gd name="T3" fmla="*/ 1123 h 1181"/>
              <a:gd name="T4" fmla="*/ 1138 w 1283"/>
              <a:gd name="T5" fmla="*/ 1123 h 1181"/>
              <a:gd name="T6" fmla="*/ 1138 w 1283"/>
              <a:gd name="T7" fmla="*/ 1065 h 1181"/>
              <a:gd name="T8" fmla="*/ 29 w 1283"/>
              <a:gd name="T9" fmla="*/ 1065 h 1181"/>
              <a:gd name="T10" fmla="*/ 58 w 1283"/>
              <a:gd name="T11" fmla="*/ 1094 h 1181"/>
              <a:gd name="T12" fmla="*/ 58 w 1283"/>
              <a:gd name="T13" fmla="*/ 0 h 1181"/>
              <a:gd name="T14" fmla="*/ 0 w 1283"/>
              <a:gd name="T15" fmla="*/ 0 h 1181"/>
              <a:gd name="T16" fmla="*/ 1109 w 1283"/>
              <a:gd name="T17" fmla="*/ 1181 h 1181"/>
              <a:gd name="T18" fmla="*/ 1283 w 1283"/>
              <a:gd name="T19" fmla="*/ 1094 h 1181"/>
              <a:gd name="T20" fmla="*/ 1109 w 1283"/>
              <a:gd name="T21" fmla="*/ 1007 h 1181"/>
              <a:gd name="T22" fmla="*/ 1109 w 1283"/>
              <a:gd name="T23" fmla="*/ 1181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83" h="1181">
                <a:moveTo>
                  <a:pt x="0" y="0"/>
                </a:moveTo>
                <a:lnTo>
                  <a:pt x="0" y="1123"/>
                </a:lnTo>
                <a:lnTo>
                  <a:pt x="1138" y="1123"/>
                </a:lnTo>
                <a:lnTo>
                  <a:pt x="1138" y="1065"/>
                </a:lnTo>
                <a:lnTo>
                  <a:pt x="29" y="1065"/>
                </a:lnTo>
                <a:lnTo>
                  <a:pt x="58" y="1094"/>
                </a:lnTo>
                <a:lnTo>
                  <a:pt x="58" y="0"/>
                </a:lnTo>
                <a:lnTo>
                  <a:pt x="0" y="0"/>
                </a:lnTo>
                <a:close/>
                <a:moveTo>
                  <a:pt x="1109" y="1181"/>
                </a:moveTo>
                <a:lnTo>
                  <a:pt x="1283" y="1094"/>
                </a:lnTo>
                <a:lnTo>
                  <a:pt x="1109" y="1007"/>
                </a:lnTo>
                <a:lnTo>
                  <a:pt x="1109" y="1181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82" name="Freeform 141"/>
          <p:cNvSpPr>
            <a:spLocks noEditPoints="1"/>
          </p:cNvSpPr>
          <p:nvPr/>
        </p:nvSpPr>
        <p:spPr bwMode="auto">
          <a:xfrm>
            <a:off x="1433637" y="4214813"/>
            <a:ext cx="1046163" cy="711200"/>
          </a:xfrm>
          <a:custGeom>
            <a:avLst/>
            <a:gdLst>
              <a:gd name="T0" fmla="*/ 2634 w 2634"/>
              <a:gd name="T1" fmla="*/ 0 h 1791"/>
              <a:gd name="T2" fmla="*/ 2634 w 2634"/>
              <a:gd name="T3" fmla="*/ 1733 h 1791"/>
              <a:gd name="T4" fmla="*/ 145 w 2634"/>
              <a:gd name="T5" fmla="*/ 1733 h 1791"/>
              <a:gd name="T6" fmla="*/ 145 w 2634"/>
              <a:gd name="T7" fmla="*/ 1675 h 1791"/>
              <a:gd name="T8" fmla="*/ 2605 w 2634"/>
              <a:gd name="T9" fmla="*/ 1675 h 1791"/>
              <a:gd name="T10" fmla="*/ 2576 w 2634"/>
              <a:gd name="T11" fmla="*/ 1705 h 1791"/>
              <a:gd name="T12" fmla="*/ 2576 w 2634"/>
              <a:gd name="T13" fmla="*/ 0 h 1791"/>
              <a:gd name="T14" fmla="*/ 2634 w 2634"/>
              <a:gd name="T15" fmla="*/ 0 h 1791"/>
              <a:gd name="T16" fmla="*/ 174 w 2634"/>
              <a:gd name="T17" fmla="*/ 1791 h 1791"/>
              <a:gd name="T18" fmla="*/ 0 w 2634"/>
              <a:gd name="T19" fmla="*/ 1705 h 1791"/>
              <a:gd name="T20" fmla="*/ 174 w 2634"/>
              <a:gd name="T21" fmla="*/ 1617 h 1791"/>
              <a:gd name="T22" fmla="*/ 174 w 2634"/>
              <a:gd name="T23" fmla="*/ 1791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34" h="1791">
                <a:moveTo>
                  <a:pt x="2634" y="0"/>
                </a:moveTo>
                <a:lnTo>
                  <a:pt x="2634" y="1733"/>
                </a:lnTo>
                <a:lnTo>
                  <a:pt x="145" y="1733"/>
                </a:lnTo>
                <a:lnTo>
                  <a:pt x="145" y="1675"/>
                </a:lnTo>
                <a:lnTo>
                  <a:pt x="2605" y="1675"/>
                </a:lnTo>
                <a:lnTo>
                  <a:pt x="2576" y="1705"/>
                </a:lnTo>
                <a:lnTo>
                  <a:pt x="2576" y="0"/>
                </a:lnTo>
                <a:lnTo>
                  <a:pt x="2634" y="0"/>
                </a:lnTo>
                <a:close/>
                <a:moveTo>
                  <a:pt x="174" y="1791"/>
                </a:moveTo>
                <a:lnTo>
                  <a:pt x="0" y="1705"/>
                </a:lnTo>
                <a:lnTo>
                  <a:pt x="174" y="1617"/>
                </a:lnTo>
                <a:lnTo>
                  <a:pt x="174" y="1791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214" name="Picture 14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37" y="5592043"/>
            <a:ext cx="7524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" name="Picture 14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37" y="5592043"/>
            <a:ext cx="7524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3" name="Rectangle 144"/>
          <p:cNvSpPr>
            <a:spLocks noChangeArrowheads="1"/>
          </p:cNvSpPr>
          <p:nvPr/>
        </p:nvSpPr>
        <p:spPr bwMode="auto">
          <a:xfrm>
            <a:off x="1630487" y="5579343"/>
            <a:ext cx="352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84" name="Rectangle 145"/>
          <p:cNvSpPr>
            <a:spLocks noChangeArrowheads="1"/>
          </p:cNvSpPr>
          <p:nvPr/>
        </p:nvSpPr>
        <p:spPr bwMode="auto">
          <a:xfrm>
            <a:off x="1773362" y="5569818"/>
            <a:ext cx="12455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dependent on use cases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85" name="Rectangle 146"/>
          <p:cNvSpPr>
            <a:spLocks noChangeArrowheads="1"/>
          </p:cNvSpPr>
          <p:nvPr/>
        </p:nvSpPr>
        <p:spPr bwMode="auto">
          <a:xfrm>
            <a:off x="1630487" y="5701581"/>
            <a:ext cx="352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86" name="Rectangle 147"/>
          <p:cNvSpPr>
            <a:spLocks noChangeArrowheads="1"/>
          </p:cNvSpPr>
          <p:nvPr/>
        </p:nvSpPr>
        <p:spPr bwMode="auto">
          <a:xfrm>
            <a:off x="1773362" y="5692056"/>
            <a:ext cx="109004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e.g. input for official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87" name="Rectangle 148"/>
          <p:cNvSpPr>
            <a:spLocks noChangeArrowheads="1"/>
          </p:cNvSpPr>
          <p:nvPr/>
        </p:nvSpPr>
        <p:spPr bwMode="auto">
          <a:xfrm>
            <a:off x="1773362" y="5812706"/>
            <a:ext cx="5498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translation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88" name="Rectangle 149"/>
          <p:cNvSpPr>
            <a:spLocks noChangeArrowheads="1"/>
          </p:cNvSpPr>
          <p:nvPr/>
        </p:nvSpPr>
        <p:spPr bwMode="auto">
          <a:xfrm>
            <a:off x="1630487" y="5942881"/>
            <a:ext cx="352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89" name="Rectangle 150"/>
          <p:cNvSpPr>
            <a:spLocks noChangeArrowheads="1"/>
          </p:cNvSpPr>
          <p:nvPr/>
        </p:nvSpPr>
        <p:spPr bwMode="auto">
          <a:xfrm>
            <a:off x="1773362" y="5933356"/>
            <a:ext cx="11461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e.g. starting point for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92" name="Rectangle 151"/>
          <p:cNvSpPr>
            <a:spLocks noChangeArrowheads="1"/>
          </p:cNvSpPr>
          <p:nvPr/>
        </p:nvSpPr>
        <p:spPr bwMode="auto">
          <a:xfrm>
            <a:off x="1773362" y="6055593"/>
            <a:ext cx="138499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crowdsourcing process for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93" name="Rectangle 152"/>
          <p:cNvSpPr>
            <a:spLocks noChangeArrowheads="1"/>
          </p:cNvSpPr>
          <p:nvPr/>
        </p:nvSpPr>
        <p:spPr bwMode="auto">
          <a:xfrm>
            <a:off x="1773362" y="6176243"/>
            <a:ext cx="7678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interface term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94" name="Rectangle 153"/>
          <p:cNvSpPr>
            <a:spLocks noChangeArrowheads="1"/>
          </p:cNvSpPr>
          <p:nvPr/>
        </p:nvSpPr>
        <p:spPr bwMode="auto">
          <a:xfrm>
            <a:off x="1773362" y="6296893"/>
            <a:ext cx="55303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generation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95" name="Rectangle 154"/>
          <p:cNvSpPr>
            <a:spLocks noChangeArrowheads="1"/>
          </p:cNvSpPr>
          <p:nvPr/>
        </p:nvSpPr>
        <p:spPr bwMode="auto">
          <a:xfrm>
            <a:off x="1630487" y="6427068"/>
            <a:ext cx="352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6" name="Rectangle 155"/>
          <p:cNvSpPr>
            <a:spLocks noChangeArrowheads="1"/>
          </p:cNvSpPr>
          <p:nvPr/>
        </p:nvSpPr>
        <p:spPr bwMode="auto">
          <a:xfrm>
            <a:off x="1773362" y="6417543"/>
            <a:ext cx="8111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lexicon for NLP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98" name="Rectangle 156"/>
          <p:cNvSpPr>
            <a:spLocks noChangeArrowheads="1"/>
          </p:cNvSpPr>
          <p:nvPr/>
        </p:nvSpPr>
        <p:spPr bwMode="auto">
          <a:xfrm>
            <a:off x="1773362" y="6539781"/>
            <a:ext cx="62517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0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approaches 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99" name="Freeform 157"/>
          <p:cNvSpPr>
            <a:spLocks noEditPoints="1"/>
          </p:cNvSpPr>
          <p:nvPr/>
        </p:nvSpPr>
        <p:spPr bwMode="auto">
          <a:xfrm>
            <a:off x="806575" y="5553075"/>
            <a:ext cx="700088" cy="376238"/>
          </a:xfrm>
          <a:custGeom>
            <a:avLst/>
            <a:gdLst>
              <a:gd name="T0" fmla="*/ 0 w 1764"/>
              <a:gd name="T1" fmla="*/ 0 h 951"/>
              <a:gd name="T2" fmla="*/ 0 w 1764"/>
              <a:gd name="T3" fmla="*/ 892 h 951"/>
              <a:gd name="T4" fmla="*/ 1619 w 1764"/>
              <a:gd name="T5" fmla="*/ 892 h 951"/>
              <a:gd name="T6" fmla="*/ 1619 w 1764"/>
              <a:gd name="T7" fmla="*/ 835 h 951"/>
              <a:gd name="T8" fmla="*/ 29 w 1764"/>
              <a:gd name="T9" fmla="*/ 835 h 951"/>
              <a:gd name="T10" fmla="*/ 58 w 1764"/>
              <a:gd name="T11" fmla="*/ 864 h 951"/>
              <a:gd name="T12" fmla="*/ 58 w 1764"/>
              <a:gd name="T13" fmla="*/ 0 h 951"/>
              <a:gd name="T14" fmla="*/ 0 w 1764"/>
              <a:gd name="T15" fmla="*/ 0 h 951"/>
              <a:gd name="T16" fmla="*/ 1590 w 1764"/>
              <a:gd name="T17" fmla="*/ 951 h 951"/>
              <a:gd name="T18" fmla="*/ 1764 w 1764"/>
              <a:gd name="T19" fmla="*/ 864 h 951"/>
              <a:gd name="T20" fmla="*/ 1590 w 1764"/>
              <a:gd name="T21" fmla="*/ 777 h 951"/>
              <a:gd name="T22" fmla="*/ 1590 w 1764"/>
              <a:gd name="T23" fmla="*/ 95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4" h="951">
                <a:moveTo>
                  <a:pt x="0" y="0"/>
                </a:moveTo>
                <a:lnTo>
                  <a:pt x="0" y="892"/>
                </a:lnTo>
                <a:lnTo>
                  <a:pt x="1619" y="892"/>
                </a:lnTo>
                <a:lnTo>
                  <a:pt x="1619" y="835"/>
                </a:lnTo>
                <a:lnTo>
                  <a:pt x="29" y="835"/>
                </a:lnTo>
                <a:lnTo>
                  <a:pt x="58" y="864"/>
                </a:lnTo>
                <a:lnTo>
                  <a:pt x="58" y="0"/>
                </a:lnTo>
                <a:lnTo>
                  <a:pt x="0" y="0"/>
                </a:lnTo>
                <a:close/>
                <a:moveTo>
                  <a:pt x="1590" y="951"/>
                </a:moveTo>
                <a:lnTo>
                  <a:pt x="1764" y="864"/>
                </a:lnTo>
                <a:lnTo>
                  <a:pt x="1590" y="777"/>
                </a:lnTo>
                <a:lnTo>
                  <a:pt x="1590" y="951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64" name="Picture 7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97" y="1496155"/>
            <a:ext cx="7143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Rectangle 78"/>
          <p:cNvSpPr>
            <a:spLocks noChangeArrowheads="1"/>
          </p:cNvSpPr>
          <p:nvPr/>
        </p:nvSpPr>
        <p:spPr bwMode="auto">
          <a:xfrm>
            <a:off x="7964808" y="1464405"/>
            <a:ext cx="913905" cy="739775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" name="Rectangle 79"/>
          <p:cNvSpPr>
            <a:spLocks noChangeArrowheads="1"/>
          </p:cNvSpPr>
          <p:nvPr/>
        </p:nvSpPr>
        <p:spPr bwMode="auto">
          <a:xfrm>
            <a:off x="8155062" y="1937480"/>
            <a:ext cx="41838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Clinical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7" name="Rectangle 80"/>
          <p:cNvSpPr>
            <a:spLocks noChangeArrowheads="1"/>
          </p:cNvSpPr>
          <p:nvPr/>
        </p:nvSpPr>
        <p:spPr bwMode="auto">
          <a:xfrm>
            <a:off x="8028384" y="2059717"/>
            <a:ext cx="69249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8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corpus (DE)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68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89" y="2363365"/>
            <a:ext cx="7937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Rectangle 48"/>
          <p:cNvSpPr>
            <a:spLocks noChangeArrowheads="1"/>
          </p:cNvSpPr>
          <p:nvPr/>
        </p:nvSpPr>
        <p:spPr bwMode="auto">
          <a:xfrm>
            <a:off x="7994476" y="3573016"/>
            <a:ext cx="8175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n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0" name="Rectangle 49"/>
          <p:cNvSpPr>
            <a:spLocks noChangeArrowheads="1"/>
          </p:cNvSpPr>
          <p:nvPr/>
        </p:nvSpPr>
        <p:spPr bwMode="auto">
          <a:xfrm>
            <a:off x="8073851" y="3573016"/>
            <a:ext cx="561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-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1" name="Rectangle 50"/>
          <p:cNvSpPr>
            <a:spLocks noChangeArrowheads="1"/>
          </p:cNvSpPr>
          <p:nvPr/>
        </p:nvSpPr>
        <p:spPr bwMode="auto">
          <a:xfrm>
            <a:off x="8127826" y="3573016"/>
            <a:ext cx="7453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900" b="1" i="0" u="none" strike="noStrike" cap="none" normalizeH="0" baseline="0" dirty="0" smtClean="0">
                <a:ln>
                  <a:noFill/>
                </a:ln>
                <a:solidFill>
                  <a:srgbClr val="007A25"/>
                </a:solidFill>
                <a:effectLst/>
                <a:latin typeface="Verdana" panose="020B0604030504040204" pitchFamily="34" charset="0"/>
              </a:rPr>
              <a:t>grams (DE)</a:t>
            </a:r>
            <a:endParaRPr kumimoji="0" lang="en-GB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5" name="Rectangle 54"/>
          <p:cNvSpPr>
            <a:spLocks noChangeArrowheads="1"/>
          </p:cNvSpPr>
          <p:nvPr/>
        </p:nvSpPr>
        <p:spPr bwMode="auto">
          <a:xfrm>
            <a:off x="7956376" y="2293515"/>
            <a:ext cx="922338" cy="1525588"/>
          </a:xfrm>
          <a:prstGeom prst="rect">
            <a:avLst/>
          </a:prstGeom>
          <a:noFill/>
          <a:ln w="23813">
            <a:solidFill>
              <a:srgbClr val="007A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" name="Freeform 133"/>
          <p:cNvSpPr>
            <a:spLocks noEditPoints="1"/>
          </p:cNvSpPr>
          <p:nvPr/>
        </p:nvSpPr>
        <p:spPr bwMode="auto">
          <a:xfrm>
            <a:off x="7694310" y="3811116"/>
            <a:ext cx="757666" cy="501771"/>
          </a:xfrm>
          <a:custGeom>
            <a:avLst/>
            <a:gdLst>
              <a:gd name="T0" fmla="*/ 3068 w 3068"/>
              <a:gd name="T1" fmla="*/ 0 h 1489"/>
              <a:gd name="T2" fmla="*/ 3068 w 3068"/>
              <a:gd name="T3" fmla="*/ 1431 h 1489"/>
              <a:gd name="T4" fmla="*/ 145 w 3068"/>
              <a:gd name="T5" fmla="*/ 1431 h 1489"/>
              <a:gd name="T6" fmla="*/ 145 w 3068"/>
              <a:gd name="T7" fmla="*/ 1372 h 1489"/>
              <a:gd name="T8" fmla="*/ 3040 w 3068"/>
              <a:gd name="T9" fmla="*/ 1372 h 1489"/>
              <a:gd name="T10" fmla="*/ 3011 w 3068"/>
              <a:gd name="T11" fmla="*/ 1401 h 1489"/>
              <a:gd name="T12" fmla="*/ 3011 w 3068"/>
              <a:gd name="T13" fmla="*/ 0 h 1489"/>
              <a:gd name="T14" fmla="*/ 3068 w 3068"/>
              <a:gd name="T15" fmla="*/ 0 h 1489"/>
              <a:gd name="T16" fmla="*/ 174 w 3068"/>
              <a:gd name="T17" fmla="*/ 1489 h 1489"/>
              <a:gd name="T18" fmla="*/ 0 w 3068"/>
              <a:gd name="T19" fmla="*/ 1401 h 1489"/>
              <a:gd name="T20" fmla="*/ 174 w 3068"/>
              <a:gd name="T21" fmla="*/ 1315 h 1489"/>
              <a:gd name="T22" fmla="*/ 174 w 3068"/>
              <a:gd name="T23" fmla="*/ 1489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68" h="1489">
                <a:moveTo>
                  <a:pt x="3068" y="0"/>
                </a:moveTo>
                <a:lnTo>
                  <a:pt x="3068" y="1431"/>
                </a:lnTo>
                <a:lnTo>
                  <a:pt x="145" y="1431"/>
                </a:lnTo>
                <a:lnTo>
                  <a:pt x="145" y="1372"/>
                </a:lnTo>
                <a:lnTo>
                  <a:pt x="3040" y="1372"/>
                </a:lnTo>
                <a:lnTo>
                  <a:pt x="3011" y="1401"/>
                </a:lnTo>
                <a:lnTo>
                  <a:pt x="3011" y="0"/>
                </a:lnTo>
                <a:lnTo>
                  <a:pt x="3068" y="0"/>
                </a:lnTo>
                <a:close/>
                <a:moveTo>
                  <a:pt x="174" y="1489"/>
                </a:moveTo>
                <a:lnTo>
                  <a:pt x="0" y="1401"/>
                </a:lnTo>
                <a:lnTo>
                  <a:pt x="174" y="1315"/>
                </a:lnTo>
                <a:lnTo>
                  <a:pt x="174" y="1489"/>
                </a:lnTo>
                <a:close/>
              </a:path>
            </a:pathLst>
          </a:custGeom>
          <a:solidFill>
            <a:srgbClr val="007A25"/>
          </a:solidFill>
          <a:ln w="0">
            <a:solidFill>
              <a:srgbClr val="007A2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2" name="Titel 1"/>
          <p:cNvSpPr>
            <a:spLocks noGrp="1"/>
          </p:cNvSpPr>
          <p:nvPr>
            <p:ph type="title"/>
          </p:nvPr>
        </p:nvSpPr>
        <p:spPr>
          <a:xfrm>
            <a:off x="0" y="139154"/>
            <a:ext cx="9144000" cy="9135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Case study: German interface </a:t>
            </a:r>
            <a:br>
              <a:rPr lang="en-GB" dirty="0" smtClean="0"/>
            </a:br>
            <a:r>
              <a:rPr lang="en-GB" dirty="0" smtClean="0"/>
              <a:t>terminology for SNOMED 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Case study: German interface </a:t>
            </a:r>
            <a:br>
              <a:rPr lang="en-GB" dirty="0" smtClean="0"/>
            </a:br>
            <a:r>
              <a:rPr lang="en-GB" dirty="0" smtClean="0"/>
              <a:t>terminology for SNOMED CT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47260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Core vocabulary:</a:t>
            </a:r>
          </a:p>
          <a:p>
            <a:pPr lvl="1"/>
            <a:r>
              <a:rPr lang="en-GB" sz="2000" dirty="0" smtClean="0"/>
              <a:t>Constantly checked and enhanced by domain experts (medical students)</a:t>
            </a:r>
          </a:p>
          <a:p>
            <a:pPr lvl="1"/>
            <a:r>
              <a:rPr lang="en-GB" sz="2000" dirty="0" err="1" smtClean="0"/>
              <a:t>Priorisation</a:t>
            </a:r>
            <a:r>
              <a:rPr lang="en-GB" sz="2000" dirty="0" smtClean="0"/>
              <a:t> by use cases</a:t>
            </a:r>
          </a:p>
          <a:p>
            <a:r>
              <a:rPr lang="en-GB" sz="2400" dirty="0" smtClean="0"/>
              <a:t>Guidelines</a:t>
            </a:r>
          </a:p>
          <a:p>
            <a:pPr lvl="1"/>
            <a:r>
              <a:rPr lang="en-GB" sz="2000" dirty="0" smtClean="0"/>
              <a:t>Avoidance of ambiguous entries: preference of composed terms   </a:t>
            </a:r>
            <a:br>
              <a:rPr lang="en-GB" sz="2000" dirty="0" smtClean="0"/>
            </a:br>
            <a:r>
              <a:rPr lang="en-GB" sz="2000" dirty="0" smtClean="0"/>
              <a:t>(e.g. "delivery" </a:t>
            </a:r>
            <a:r>
              <a:rPr lang="en-GB" sz="2000" dirty="0" smtClean="0">
                <a:sym typeface="Wingdings" panose="05000000000000000000" pitchFamily="2" charset="2"/>
              </a:rPr>
              <a:t> "drug delivery", "preterm delivery")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Acronyms only in context: not "CT" but "CT guided"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Inflection, compositions rules requires special markers (German) and rules for reassembly of terms</a:t>
            </a:r>
            <a:endParaRPr lang="en-GB" dirty="0" smtClean="0"/>
          </a:p>
          <a:p>
            <a:r>
              <a:rPr lang="en-GB" sz="2400" dirty="0" smtClean="0"/>
              <a:t>Current state:</a:t>
            </a:r>
          </a:p>
          <a:p>
            <a:pPr lvl="1"/>
            <a:r>
              <a:rPr lang="en-GB" sz="2000" dirty="0" smtClean="0"/>
              <a:t>ca. 2 Million Interface-Terms</a:t>
            </a:r>
          </a:p>
          <a:p>
            <a:pPr lvl="1"/>
            <a:r>
              <a:rPr lang="en-GB" sz="2000" dirty="0" smtClean="0"/>
              <a:t>Automatically generated from core vocabulary with </a:t>
            </a:r>
            <a:r>
              <a:rPr lang="en-GB" sz="2000" dirty="0"/>
              <a:t>92,500 German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n-grams, out of 85,400 English n-grams</a:t>
            </a:r>
          </a:p>
          <a:p>
            <a:pPr lvl="1"/>
            <a:r>
              <a:rPr lang="en-GB" sz="2000" dirty="0" smtClean="0"/>
              <a:t>Benchmark: parallel corpus extracted from Medline:</a:t>
            </a:r>
            <a:br>
              <a:rPr lang="en-GB" sz="2000" dirty="0" smtClean="0"/>
            </a:br>
            <a:r>
              <a:rPr lang="en-GB" sz="2000" dirty="0" smtClean="0"/>
              <a:t>current term coverage 33.1% for German vs. 55.4% for English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059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n-gram vocabulary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268760"/>
            <a:ext cx="877458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Automatically generated interface terminology 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28" y="1484784"/>
            <a:ext cx="801440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Scaling up…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Taming size:</a:t>
            </a:r>
            <a:br>
              <a:rPr lang="en-GB" dirty="0" smtClean="0"/>
            </a:br>
            <a:r>
              <a:rPr lang="en-GB" dirty="0" smtClean="0"/>
              <a:t>Crowdsourcing for terminology development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Taming ambiguity:</a:t>
            </a:r>
            <a:br>
              <a:rPr lang="en-GB" dirty="0" smtClean="0"/>
            </a:br>
            <a:r>
              <a:rPr lang="en-GB" dirty="0" smtClean="0"/>
              <a:t>Document </a:t>
            </a:r>
            <a:r>
              <a:rPr lang="en-GB" dirty="0" err="1" smtClean="0"/>
              <a:t>preprocessing</a:t>
            </a:r>
            <a:r>
              <a:rPr lang="en-GB" dirty="0" smtClean="0"/>
              <a:t> using language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2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1156964" y="5517232"/>
            <a:ext cx="5647284" cy="5690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bgerundetes Rechteck 5"/>
          <p:cNvSpPr/>
          <p:nvPr/>
        </p:nvSpPr>
        <p:spPr>
          <a:xfrm>
            <a:off x="1170846" y="4365104"/>
            <a:ext cx="743360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bgerundetes Rechteck 4"/>
          <p:cNvSpPr/>
          <p:nvPr/>
        </p:nvSpPr>
        <p:spPr>
          <a:xfrm>
            <a:off x="1162456" y="5085184"/>
            <a:ext cx="4489663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bgerundetes Rechteck 3"/>
          <p:cNvSpPr/>
          <p:nvPr/>
        </p:nvSpPr>
        <p:spPr>
          <a:xfrm>
            <a:off x="755576" y="3068960"/>
            <a:ext cx="662473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Crowdsourcing for terminology development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32859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Functionality: entry of new terms, commenting and validating existing terms</a:t>
            </a:r>
          </a:p>
          <a:p>
            <a:r>
              <a:rPr lang="en-GB" sz="2800" dirty="0" smtClean="0"/>
              <a:t>Possible central data element : </a:t>
            </a:r>
            <a:br>
              <a:rPr lang="en-GB" sz="2800" dirty="0" smtClean="0"/>
            </a:br>
            <a:r>
              <a:rPr lang="en-GB" sz="2800" dirty="0" smtClean="0"/>
              <a:t>Interface Term – External Code</a:t>
            </a:r>
            <a:br>
              <a:rPr lang="en-GB" sz="2800" dirty="0" smtClean="0"/>
            </a:br>
            <a:r>
              <a:rPr lang="en-GB" sz="2800" dirty="0" smtClean="0"/>
              <a:t>"</a:t>
            </a:r>
            <a:r>
              <a:rPr lang="en-GB" sz="2800" dirty="0" smtClean="0">
                <a:solidFill>
                  <a:srgbClr val="C00000"/>
                </a:solidFill>
              </a:rPr>
              <a:t>DM</a:t>
            </a:r>
            <a:r>
              <a:rPr lang="en-GB" sz="2800" dirty="0" smtClean="0"/>
              <a:t>" - </a:t>
            </a:r>
            <a:r>
              <a:rPr lang="en-GB" sz="2800" i="1" dirty="0" smtClean="0">
                <a:solidFill>
                  <a:srgbClr val="910977"/>
                </a:solidFill>
              </a:rPr>
              <a:t>81827009 |Diameter (qualifier value)</a:t>
            </a:r>
            <a:endParaRPr lang="en-GB" sz="2800" dirty="0" smtClean="0">
              <a:solidFill>
                <a:srgbClr val="910977"/>
              </a:solidFill>
            </a:endParaRPr>
          </a:p>
          <a:p>
            <a:r>
              <a:rPr lang="en-GB" sz="2800" dirty="0" smtClean="0"/>
              <a:t>Possible Attributes:</a:t>
            </a:r>
          </a:p>
          <a:p>
            <a:pPr lvl="1"/>
            <a:r>
              <a:rPr lang="en-GB" sz="2400" dirty="0" smtClean="0"/>
              <a:t>Creator, creation type, date, (sub)domain, user group</a:t>
            </a:r>
            <a:br>
              <a:rPr lang="en-GB" sz="2400" dirty="0" smtClean="0"/>
            </a:br>
            <a:r>
              <a:rPr lang="en-GB" sz="2400" dirty="0" smtClean="0"/>
              <a:t>Max Muster, manual, 20170803, Dermatology Graz, Doctor</a:t>
            </a:r>
          </a:p>
          <a:p>
            <a:pPr lvl="1"/>
            <a:r>
              <a:rPr lang="en-GB" sz="2400" dirty="0" smtClean="0"/>
              <a:t>Example annotation, e.g. </a:t>
            </a:r>
            <a:br>
              <a:rPr lang="en-GB" sz="2400" dirty="0" smtClean="0"/>
            </a:br>
            <a:r>
              <a:rPr lang="en-GB" sz="2400" dirty="0" smtClean="0"/>
              <a:t>"</a:t>
            </a:r>
            <a:r>
              <a:rPr lang="en-GB" sz="2400" dirty="0" err="1" smtClean="0"/>
              <a:t>ein</a:t>
            </a:r>
            <a:r>
              <a:rPr lang="en-GB" sz="2400" dirty="0" smtClean="0"/>
              <a:t> 3 cm </a:t>
            </a:r>
            <a:r>
              <a:rPr lang="en-GB" sz="2400" dirty="0" err="1" smtClean="0"/>
              <a:t>im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C00000"/>
                </a:solidFill>
              </a:rPr>
              <a:t>DM</a:t>
            </a:r>
            <a:r>
              <a:rPr lang="en-GB" sz="2400" dirty="0" smtClean="0"/>
              <a:t> </a:t>
            </a:r>
            <a:r>
              <a:rPr lang="en-GB" sz="2400" dirty="0" err="1" smtClean="0"/>
              <a:t>haltender</a:t>
            </a:r>
            <a:r>
              <a:rPr lang="en-GB" sz="2400" dirty="0" smtClean="0"/>
              <a:t> </a:t>
            </a:r>
            <a:r>
              <a:rPr lang="en-GB" sz="2400" dirty="0" err="1" smtClean="0"/>
              <a:t>Tumor</a:t>
            </a:r>
            <a:r>
              <a:rPr lang="en-GB" sz="2400" dirty="0" smtClean="0"/>
              <a:t>"</a:t>
            </a:r>
          </a:p>
          <a:p>
            <a:pPr lvl="1"/>
            <a:r>
              <a:rPr lang="en-GB" sz="2400" dirty="0" smtClean="0"/>
              <a:t>Validation/ commenting by other users</a:t>
            </a:r>
            <a:br>
              <a:rPr lang="en-GB" sz="2400" dirty="0" smtClean="0"/>
            </a:br>
            <a:r>
              <a:rPr lang="en-GB" sz="2400" dirty="0" smtClean="0"/>
              <a:t>John Doe, 20180912, </a:t>
            </a:r>
            <a:r>
              <a:rPr lang="en-GB" sz="2400" dirty="0" smtClean="0">
                <a:sym typeface="Wingdings" panose="05000000000000000000" pitchFamily="2" charset="2"/>
              </a:rPr>
              <a:t>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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"Example  incomprehensible – additional examples needed"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Short forms – Document </a:t>
            </a:r>
            <a:r>
              <a:rPr lang="en-GB" dirty="0" err="1" smtClean="0"/>
              <a:t>preprocessing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32859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Ambiguous short forms not in dictionary</a:t>
            </a:r>
          </a:p>
          <a:p>
            <a:r>
              <a:rPr lang="en-GB" sz="2800" dirty="0" smtClean="0"/>
              <a:t>Difficulty of maintenance</a:t>
            </a:r>
          </a:p>
          <a:p>
            <a:pPr lvl="1"/>
            <a:r>
              <a:rPr lang="en-GB" sz="2400" dirty="0" smtClean="0"/>
              <a:t>Abundance of </a:t>
            </a:r>
            <a:r>
              <a:rPr lang="en-GB" sz="2400" dirty="0"/>
              <a:t>concurring readings </a:t>
            </a:r>
          </a:p>
          <a:p>
            <a:pPr lvl="1"/>
            <a:r>
              <a:rPr lang="en-GB" sz="2400" dirty="0" smtClean="0"/>
              <a:t>High productivity</a:t>
            </a:r>
            <a:endParaRPr lang="en-GB" sz="2400" dirty="0"/>
          </a:p>
          <a:p>
            <a:r>
              <a:rPr lang="en-GB" sz="2800" dirty="0" smtClean="0"/>
              <a:t>Instead:</a:t>
            </a:r>
          </a:p>
          <a:p>
            <a:pPr lvl="1"/>
            <a:r>
              <a:rPr lang="en-GB" sz="2400" dirty="0" smtClean="0"/>
              <a:t>Main assumption: short forms and expansions occur in the same corpus</a:t>
            </a:r>
          </a:p>
          <a:p>
            <a:pPr lvl="1"/>
            <a:r>
              <a:rPr lang="en-GB" sz="2400" dirty="0" smtClean="0"/>
              <a:t>Automatically create N-gram model from specific reference corpus</a:t>
            </a:r>
          </a:p>
          <a:p>
            <a:pPr lvl="1"/>
            <a:r>
              <a:rPr lang="en-GB" sz="2400" dirty="0" smtClean="0"/>
              <a:t>Replace short forms by most plausible expansions</a:t>
            </a:r>
          </a:p>
          <a:p>
            <a:pPr lvl="1"/>
            <a:r>
              <a:rPr lang="en-GB" sz="2400" dirty="0" smtClean="0"/>
              <a:t>The same for other out of-lexicon words, e.g. misspellings</a:t>
            </a:r>
          </a:p>
          <a:p>
            <a:pPr lvl="1"/>
            <a:r>
              <a:rPr lang="en-GB" sz="2400" dirty="0" smtClean="0"/>
              <a:t>If assumption fails: try Web mining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97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3608" y="6117493"/>
            <a:ext cx="1800200" cy="2638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Resolution of short forms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5184576"/>
          </a:xfrm>
        </p:spPr>
        <p:txBody>
          <a:bodyPr/>
          <a:lstStyle/>
          <a:p>
            <a:pPr lvl="0"/>
            <a:r>
              <a:rPr lang="en-GB" sz="2800" dirty="0" smtClean="0"/>
              <a:t>"</a:t>
            </a:r>
            <a:r>
              <a:rPr lang="en-GB" sz="2800" dirty="0" err="1" smtClean="0"/>
              <a:t>dilat</a:t>
            </a:r>
            <a:r>
              <a:rPr lang="en-GB" sz="2800" dirty="0" smtClean="0"/>
              <a:t>. </a:t>
            </a:r>
            <a:r>
              <a:rPr lang="en-GB" sz="2800" dirty="0" err="1" smtClean="0"/>
              <a:t>Kardiomyopathie</a:t>
            </a:r>
            <a:r>
              <a:rPr lang="en-GB" sz="2800" dirty="0" smtClean="0"/>
              <a:t>, </a:t>
            </a:r>
            <a:r>
              <a:rPr lang="en-GB" sz="2800" dirty="0" err="1" smtClean="0"/>
              <a:t>hochgr</a:t>
            </a:r>
            <a:r>
              <a:rPr lang="en-GB" sz="2800" dirty="0" smtClean="0"/>
              <a:t>. red. EF"</a:t>
            </a:r>
          </a:p>
          <a:p>
            <a:r>
              <a:rPr lang="en-GB" sz="2800" dirty="0" smtClean="0"/>
              <a:t>Word-n-gram model (30,000 discharge summaries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Web mining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576" y="2618909"/>
            <a:ext cx="799288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1035		</a:t>
            </a:r>
            <a:r>
              <a:rPr lang="en-GB" sz="28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dilat</a:t>
            </a:r>
            <a:r>
              <a:rPr lang="en-GB" sz="28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GB" sz="28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Kardiomyopathie</a:t>
            </a:r>
            <a:endParaRPr lang="en-GB" sz="2800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1442		</a:t>
            </a:r>
            <a:r>
              <a:rPr lang="en-GB" sz="28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dilatative</a:t>
            </a:r>
            <a:r>
              <a:rPr lang="en-GB" sz="28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Kardiomyopathie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7" y="3843045"/>
            <a:ext cx="7986457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7		</a:t>
            </a:r>
            <a:r>
              <a:rPr lang="en-GB" sz="28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hochgr</a:t>
            </a:r>
            <a:r>
              <a:rPr lang="en-GB" sz="28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red. EF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4		</a:t>
            </a:r>
            <a:r>
              <a:rPr lang="en-GB" sz="28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hochgradig</a:t>
            </a:r>
            <a:r>
              <a:rPr lang="en-GB" sz="28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reduzierte</a:t>
            </a:r>
            <a:r>
              <a:rPr lang="en-GB" sz="28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EF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21" y="5013176"/>
            <a:ext cx="3848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1"/>
          <a:stretch/>
        </p:blipFill>
        <p:spPr bwMode="auto">
          <a:xfrm>
            <a:off x="626109" y="5565626"/>
            <a:ext cx="8770427" cy="11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2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/>
          <p:cNvSpPr/>
          <p:nvPr/>
        </p:nvSpPr>
        <p:spPr>
          <a:xfrm>
            <a:off x="4723636" y="6194330"/>
            <a:ext cx="800200" cy="186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0"/>
          <p:cNvSpPr/>
          <p:nvPr/>
        </p:nvSpPr>
        <p:spPr>
          <a:xfrm>
            <a:off x="5580111" y="2832814"/>
            <a:ext cx="749925" cy="186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10"/>
          <p:cNvSpPr/>
          <p:nvPr/>
        </p:nvSpPr>
        <p:spPr>
          <a:xfrm>
            <a:off x="4707904" y="5402242"/>
            <a:ext cx="800200" cy="186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0"/>
          <p:cNvSpPr/>
          <p:nvPr/>
        </p:nvSpPr>
        <p:spPr>
          <a:xfrm>
            <a:off x="4018161" y="2420888"/>
            <a:ext cx="1152128" cy="186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0"/>
          <p:cNvSpPr/>
          <p:nvPr/>
        </p:nvSpPr>
        <p:spPr>
          <a:xfrm>
            <a:off x="4211960" y="1772816"/>
            <a:ext cx="1008112" cy="186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0"/>
          <p:cNvSpPr/>
          <p:nvPr/>
        </p:nvSpPr>
        <p:spPr>
          <a:xfrm>
            <a:off x="3995936" y="1460501"/>
            <a:ext cx="1152128" cy="186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0" y="139154"/>
            <a:ext cx="9144000" cy="913582"/>
          </a:xfrm>
        </p:spPr>
        <p:txBody>
          <a:bodyPr/>
          <a:lstStyle/>
          <a:p>
            <a:r>
              <a:rPr lang="en-GB" dirty="0" smtClean="0"/>
              <a:t>Example: Resolution of short forms</a:t>
            </a:r>
            <a:endParaRPr lang="en-GB" dirty="0"/>
          </a:p>
        </p:txBody>
      </p:sp>
      <p:sp>
        <p:nvSpPr>
          <p:cNvPr id="15" name="Content Placeholder 9"/>
          <p:cNvSpPr>
            <a:spLocks noGrp="1"/>
          </p:cNvSpPr>
          <p:nvPr>
            <p:ph idx="1"/>
          </p:nvPr>
        </p:nvSpPr>
        <p:spPr>
          <a:xfrm>
            <a:off x="314475" y="1412776"/>
            <a:ext cx="3384376" cy="5184576"/>
          </a:xfrm>
        </p:spPr>
        <p:txBody>
          <a:bodyPr>
            <a:normAutofit/>
          </a:bodyPr>
          <a:lstStyle/>
          <a:p>
            <a:pPr lvl="0"/>
            <a:r>
              <a:rPr lang="en-GB" sz="2800" dirty="0" smtClean="0"/>
              <a:t>Interpretation:</a:t>
            </a:r>
          </a:p>
          <a:p>
            <a:pPr lvl="1"/>
            <a:r>
              <a:rPr lang="en-GB" sz="2400" dirty="0" smtClean="0"/>
              <a:t>Salience</a:t>
            </a:r>
          </a:p>
          <a:p>
            <a:pPr lvl="1"/>
            <a:r>
              <a:rPr lang="en-GB" sz="2400" dirty="0" smtClean="0"/>
              <a:t>Acronym-definition</a:t>
            </a:r>
            <a:br>
              <a:rPr lang="en-GB" sz="2400" dirty="0" smtClean="0"/>
            </a:br>
            <a:r>
              <a:rPr lang="en-GB" sz="2400" dirty="0" smtClean="0"/>
              <a:t>patterns</a:t>
            </a:r>
          </a:p>
          <a:p>
            <a:pPr lvl="1"/>
            <a:r>
              <a:rPr lang="en-GB" sz="2400" dirty="0" smtClean="0"/>
              <a:t>Regular expressions</a:t>
            </a:r>
            <a:br>
              <a:rPr lang="en-GB" sz="2400" dirty="0" smtClean="0"/>
            </a:br>
            <a:r>
              <a:rPr lang="en-GB" sz="2400" dirty="0" smtClean="0"/>
              <a:t>created from short</a:t>
            </a:r>
            <a:br>
              <a:rPr lang="en-GB" sz="2400" dirty="0" smtClean="0"/>
            </a:br>
            <a:r>
              <a:rPr lang="en-GB" sz="2400" dirty="0" smtClean="0"/>
              <a:t>forms</a:t>
            </a:r>
          </a:p>
          <a:p>
            <a:r>
              <a:rPr lang="en-GB" sz="2800" dirty="0"/>
              <a:t>Accuracy of method currently studied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88" t="22001" r="62835" b="23523"/>
          <a:stretch/>
        </p:blipFill>
        <p:spPr>
          <a:xfrm>
            <a:off x="3851920" y="1384610"/>
            <a:ext cx="5184576" cy="52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 403"/>
          <p:cNvSpPr/>
          <p:nvPr/>
        </p:nvSpPr>
        <p:spPr>
          <a:xfrm rot="20039946">
            <a:off x="2173570" y="4296014"/>
            <a:ext cx="1166567" cy="43874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Rectangle 404"/>
          <p:cNvSpPr/>
          <p:nvPr/>
        </p:nvSpPr>
        <p:spPr>
          <a:xfrm rot="1866712">
            <a:off x="2183132" y="3516754"/>
            <a:ext cx="1166567" cy="43874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Rounded Rectangle 405"/>
          <p:cNvSpPr/>
          <p:nvPr/>
        </p:nvSpPr>
        <p:spPr>
          <a:xfrm>
            <a:off x="2843808" y="2486336"/>
            <a:ext cx="6116369" cy="3096344"/>
          </a:xfrm>
          <a:prstGeom prst="roundRect">
            <a:avLst>
              <a:gd name="adj" fmla="val 8130"/>
            </a:avLst>
          </a:prstGeom>
          <a:solidFill>
            <a:sysClr val="window" lastClr="FFFFFF">
              <a:lumMod val="85000"/>
            </a:sys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Rounded Rectangle 406"/>
          <p:cNvSpPr/>
          <p:nvPr/>
        </p:nvSpPr>
        <p:spPr>
          <a:xfrm>
            <a:off x="2928489" y="2658200"/>
            <a:ext cx="5920277" cy="2348416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Rounded Rectangle 407"/>
          <p:cNvSpPr/>
          <p:nvPr/>
        </p:nvSpPr>
        <p:spPr>
          <a:xfrm>
            <a:off x="3011551" y="3017078"/>
            <a:ext cx="1577769" cy="1835658"/>
          </a:xfrm>
          <a:prstGeom prst="roundRect">
            <a:avLst/>
          </a:prstGeom>
          <a:solidFill>
            <a:srgbClr val="999999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7272013" y="3111946"/>
            <a:ext cx="1260427" cy="1345391"/>
          </a:xfrm>
          <a:prstGeom prst="rect">
            <a:avLst/>
          </a:prstGeom>
          <a:solidFill>
            <a:srgbClr val="999999"/>
          </a:solidFill>
          <a:ln w="25400" cap="flat" cmpd="sng" algn="ctr">
            <a:solidFill>
              <a:srgbClr val="C0C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6129888" y="3059820"/>
            <a:ext cx="1584176" cy="1442740"/>
          </a:xfrm>
          <a:prstGeom prst="ellipse">
            <a:avLst/>
          </a:prstGeom>
          <a:solidFill>
            <a:srgbClr val="999999"/>
          </a:solidFill>
          <a:ln w="25400" cap="flat" cmpd="sng" algn="ctr">
            <a:solidFill>
              <a:srgbClr val="C0C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1" name="Picture 2" descr="http://cloudtimes.org/wp-content/uploads/2015/06/saph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33" y="5078624"/>
            <a:ext cx="115212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2" name="Group 411"/>
          <p:cNvGrpSpPr/>
          <p:nvPr/>
        </p:nvGrpSpPr>
        <p:grpSpPr>
          <a:xfrm>
            <a:off x="7092280" y="3580283"/>
            <a:ext cx="432048" cy="441081"/>
            <a:chOff x="1475656" y="404664"/>
            <a:chExt cx="576064" cy="585097"/>
          </a:xfrm>
        </p:grpSpPr>
        <p:sp>
          <p:nvSpPr>
            <p:cNvPr id="413" name="Rectangle 412"/>
            <p:cNvSpPr/>
            <p:nvPr/>
          </p:nvSpPr>
          <p:spPr>
            <a:xfrm>
              <a:off x="1475656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1619672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1763688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1907704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1475656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1619672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1763688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1907704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1475656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1619672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1763688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1907704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1475656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1619672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1763688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1907704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>
            <a:off x="6754743" y="3959577"/>
            <a:ext cx="432048" cy="441081"/>
            <a:chOff x="1475656" y="404664"/>
            <a:chExt cx="576064" cy="585097"/>
          </a:xfrm>
          <a:solidFill>
            <a:srgbClr val="793282">
              <a:lumMod val="75000"/>
            </a:srgbClr>
          </a:solidFill>
        </p:grpSpPr>
        <p:sp>
          <p:nvSpPr>
            <p:cNvPr id="430" name="Rectangle 429"/>
            <p:cNvSpPr/>
            <p:nvPr/>
          </p:nvSpPr>
          <p:spPr>
            <a:xfrm>
              <a:off x="1475656" y="404664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1619672" y="404664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1763688" y="404664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1907704" y="404664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1475656" y="548680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1619672" y="548680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1763688" y="548680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1907704" y="548680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1475656" y="701729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1619672" y="701729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1763688" y="701729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1907704" y="701729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1475656" y="845745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1619672" y="845745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1763688" y="845745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1907704" y="845745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6228184" y="3589316"/>
            <a:ext cx="432048" cy="441081"/>
            <a:chOff x="1475656" y="404664"/>
            <a:chExt cx="576064" cy="585097"/>
          </a:xfrm>
        </p:grpSpPr>
        <p:sp>
          <p:nvSpPr>
            <p:cNvPr id="447" name="Rectangle 446"/>
            <p:cNvSpPr/>
            <p:nvPr/>
          </p:nvSpPr>
          <p:spPr>
            <a:xfrm>
              <a:off x="1475656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1619672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763688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1907704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1475656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1619672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1763688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1907704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1475656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1619672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763688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1907704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1475656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1619672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1763688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1907704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63" name="Straight Arrow Connector 462"/>
          <p:cNvCxnSpPr>
            <a:endCxn id="417" idx="1"/>
          </p:cNvCxnSpPr>
          <p:nvPr/>
        </p:nvCxnSpPr>
        <p:spPr>
          <a:xfrm flipV="1">
            <a:off x="6732240" y="3743135"/>
            <a:ext cx="360040" cy="170772"/>
          </a:xfrm>
          <a:prstGeom prst="straightConnector1">
            <a:avLst/>
          </a:prstGeom>
          <a:noFill/>
          <a:ln w="19050" cap="flat" cmpd="sng" algn="ctr">
            <a:solidFill>
              <a:srgbClr val="3366FF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64" name="Straight Arrow Connector 463"/>
          <p:cNvCxnSpPr/>
          <p:nvPr/>
        </p:nvCxnSpPr>
        <p:spPr>
          <a:xfrm flipH="1" flipV="1">
            <a:off x="6498214" y="4052086"/>
            <a:ext cx="256529" cy="278228"/>
          </a:xfrm>
          <a:prstGeom prst="straightConnector1">
            <a:avLst/>
          </a:prstGeom>
          <a:noFill/>
          <a:ln w="19050" cap="flat" cmpd="sng" algn="ctr">
            <a:solidFill>
              <a:srgbClr val="3366FF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465" name="Ellipse 142"/>
          <p:cNvSpPr/>
          <p:nvPr/>
        </p:nvSpPr>
        <p:spPr>
          <a:xfrm>
            <a:off x="6450558" y="393810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Ellipse 143"/>
          <p:cNvSpPr/>
          <p:nvPr/>
        </p:nvSpPr>
        <p:spPr>
          <a:xfrm>
            <a:off x="6564858" y="3715732"/>
            <a:ext cx="72008" cy="72007"/>
          </a:xfrm>
          <a:prstGeom prst="ellipse">
            <a:avLst/>
          </a:prstGeom>
          <a:solidFill>
            <a:srgbClr val="DAA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Ellipse 144"/>
          <p:cNvSpPr/>
          <p:nvPr/>
        </p:nvSpPr>
        <p:spPr>
          <a:xfrm>
            <a:off x="7101294" y="394084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Ellipse 145"/>
          <p:cNvSpPr/>
          <p:nvPr/>
        </p:nvSpPr>
        <p:spPr>
          <a:xfrm>
            <a:off x="7308304" y="381804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Ellipse 146"/>
          <p:cNvSpPr/>
          <p:nvPr/>
        </p:nvSpPr>
        <p:spPr>
          <a:xfrm>
            <a:off x="6990680" y="408067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Ellipse 147"/>
          <p:cNvSpPr/>
          <p:nvPr/>
        </p:nvSpPr>
        <p:spPr>
          <a:xfrm>
            <a:off x="6876256" y="419497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Rechteck 52"/>
          <p:cNvSpPr/>
          <p:nvPr/>
        </p:nvSpPr>
        <p:spPr>
          <a:xfrm>
            <a:off x="6409930" y="3095651"/>
            <a:ext cx="11067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Clinical Data</a:t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Warehouse </a:t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   CDW</a:t>
            </a:r>
          </a:p>
        </p:txBody>
      </p:sp>
      <p:sp>
        <p:nvSpPr>
          <p:cNvPr id="472" name="Rechteck 52"/>
          <p:cNvSpPr/>
          <p:nvPr/>
        </p:nvSpPr>
        <p:spPr>
          <a:xfrm>
            <a:off x="7686026" y="3156051"/>
            <a:ext cx="855939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/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Medical </a:t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Research</a:t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Insights</a:t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(MRI)    </a:t>
            </a:r>
          </a:p>
        </p:txBody>
      </p:sp>
      <p:sp>
        <p:nvSpPr>
          <p:cNvPr id="473" name="TextBox 472"/>
          <p:cNvSpPr txBox="1"/>
          <p:nvPr/>
        </p:nvSpPr>
        <p:spPr>
          <a:xfrm>
            <a:off x="3383561" y="3086401"/>
            <a:ext cx="90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Staging </a:t>
            </a:r>
            <a:b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Area</a:t>
            </a:r>
          </a:p>
        </p:txBody>
      </p:sp>
      <p:sp>
        <p:nvSpPr>
          <p:cNvPr id="474" name="Flussdiagramm: Magnetplattenspeicher 2"/>
          <p:cNvSpPr/>
          <p:nvPr/>
        </p:nvSpPr>
        <p:spPr>
          <a:xfrm>
            <a:off x="76145" y="2990392"/>
            <a:ext cx="2479631" cy="3384376"/>
          </a:xfrm>
          <a:prstGeom prst="flowChartMagneticDisk">
            <a:avLst/>
          </a:prstGeom>
          <a:solidFill>
            <a:sysClr val="window" lastClr="FFFFFF">
              <a:lumMod val="85000"/>
            </a:sys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1205263" y="3713056"/>
            <a:ext cx="1350513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Structured data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Lab, Admin,</a:t>
            </a:r>
            <a:b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QM, Registries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 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793282"/>
              </a:solidFill>
              <a:effectLst/>
              <a:uLnTx/>
              <a:uFillTx/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1194786" y="5036986"/>
            <a:ext cx="116930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Unstructured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data (text)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793282"/>
              </a:solidFill>
              <a:effectLst/>
              <a:uLnTx/>
              <a:uFillTx/>
            </a:endParaRPr>
          </a:p>
        </p:txBody>
      </p:sp>
      <p:sp>
        <p:nvSpPr>
          <p:cNvPr id="477" name="Ellipse 125"/>
          <p:cNvSpPr/>
          <p:nvPr/>
        </p:nvSpPr>
        <p:spPr>
          <a:xfrm>
            <a:off x="6115240" y="38969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6404684" y="4592868"/>
            <a:ext cx="2199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F83"/>
                </a:solidFill>
                <a:effectLst/>
                <a:uLnTx/>
                <a:uFillTx/>
              </a:rPr>
              <a:t>Connected Health Platform</a:t>
            </a:r>
          </a:p>
        </p:txBody>
      </p:sp>
      <p:sp>
        <p:nvSpPr>
          <p:cNvPr id="479" name="Ellipse 120"/>
          <p:cNvSpPr/>
          <p:nvPr/>
        </p:nvSpPr>
        <p:spPr>
          <a:xfrm>
            <a:off x="6340607" y="3676247"/>
            <a:ext cx="72008" cy="72007"/>
          </a:xfrm>
          <a:prstGeom prst="ellipse">
            <a:avLst/>
          </a:prstGeom>
          <a:solidFill>
            <a:srgbClr val="DAA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Ellipse 119"/>
          <p:cNvSpPr/>
          <p:nvPr/>
        </p:nvSpPr>
        <p:spPr>
          <a:xfrm>
            <a:off x="6973199" y="430338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1" name="Picture 2" descr="https://cdn4.iconfinder.com/data/icons/medicons-2/512/folder-256.pn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1" y="3260974"/>
            <a:ext cx="995091" cy="10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7" y="3702032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3" name="Picture 2" descr="https://cdn4.iconfinder.com/data/icons/medicons-2/512/folder-256.pn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1" y="4166068"/>
            <a:ext cx="995091" cy="10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7" y="4607126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5" name="Rectangle 484"/>
          <p:cNvSpPr/>
          <p:nvPr/>
        </p:nvSpPr>
        <p:spPr>
          <a:xfrm>
            <a:off x="323528" y="5570044"/>
            <a:ext cx="2040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 Electronic Health </a:t>
            </a:r>
            <a:b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Record Systems</a:t>
            </a:r>
          </a:p>
        </p:txBody>
      </p:sp>
      <p:grpSp>
        <p:nvGrpSpPr>
          <p:cNvPr id="486" name="Group 485"/>
          <p:cNvGrpSpPr/>
          <p:nvPr/>
        </p:nvGrpSpPr>
        <p:grpSpPr>
          <a:xfrm>
            <a:off x="3275856" y="5465214"/>
            <a:ext cx="1174333" cy="1174333"/>
            <a:chOff x="2960521" y="1206072"/>
            <a:chExt cx="1174333" cy="1174333"/>
          </a:xfrm>
        </p:grpSpPr>
        <p:pic>
          <p:nvPicPr>
            <p:cNvPr id="487" name="Picture 6" descr="Image result for library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79328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521" y="1206072"/>
              <a:ext cx="1174333" cy="1174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8" name="Rectangle 487"/>
            <p:cNvSpPr/>
            <p:nvPr/>
          </p:nvSpPr>
          <p:spPr>
            <a:xfrm>
              <a:off x="2997576" y="1779434"/>
              <a:ext cx="10818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Ontologies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Terminologies</a:t>
              </a:r>
            </a:p>
          </p:txBody>
        </p:sp>
      </p:grpSp>
      <p:sp>
        <p:nvSpPr>
          <p:cNvPr id="489" name="Ellipse 120"/>
          <p:cNvSpPr/>
          <p:nvPr/>
        </p:nvSpPr>
        <p:spPr>
          <a:xfrm>
            <a:off x="6109638" y="378521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Ellipse 124"/>
          <p:cNvSpPr/>
          <p:nvPr/>
        </p:nvSpPr>
        <p:spPr>
          <a:xfrm>
            <a:off x="5875404" y="379640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Ellipse 120"/>
          <p:cNvSpPr/>
          <p:nvPr/>
        </p:nvSpPr>
        <p:spPr>
          <a:xfrm>
            <a:off x="5961287" y="382548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Ellipse 119"/>
          <p:cNvSpPr/>
          <p:nvPr/>
        </p:nvSpPr>
        <p:spPr>
          <a:xfrm>
            <a:off x="6041546" y="375173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Ellipse 127"/>
          <p:cNvSpPr/>
          <p:nvPr/>
        </p:nvSpPr>
        <p:spPr>
          <a:xfrm>
            <a:off x="5790139" y="375831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Ellipse 127"/>
          <p:cNvSpPr/>
          <p:nvPr/>
        </p:nvSpPr>
        <p:spPr>
          <a:xfrm>
            <a:off x="5724279" y="368658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Ellipse 120"/>
          <p:cNvSpPr/>
          <p:nvPr/>
        </p:nvSpPr>
        <p:spPr>
          <a:xfrm>
            <a:off x="6041546" y="381262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Ellipse 141"/>
          <p:cNvSpPr/>
          <p:nvPr/>
        </p:nvSpPr>
        <p:spPr>
          <a:xfrm>
            <a:off x="5979427" y="374191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Ellipse 120"/>
          <p:cNvSpPr/>
          <p:nvPr/>
        </p:nvSpPr>
        <p:spPr>
          <a:xfrm>
            <a:off x="6566431" y="42855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8" name="Picture 3"/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3778" r="3899" b="55093"/>
          <a:stretch/>
        </p:blipFill>
        <p:spPr bwMode="auto">
          <a:xfrm>
            <a:off x="1400228" y="3164455"/>
            <a:ext cx="651907" cy="56934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</p:pic>
      <p:sp>
        <p:nvSpPr>
          <p:cNvPr id="499" name="Ellipse 120"/>
          <p:cNvSpPr/>
          <p:nvPr/>
        </p:nvSpPr>
        <p:spPr>
          <a:xfrm>
            <a:off x="1765930" y="33255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Ellipse 124"/>
          <p:cNvSpPr/>
          <p:nvPr/>
        </p:nvSpPr>
        <p:spPr>
          <a:xfrm>
            <a:off x="1626235" y="351575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Ellipse 120"/>
          <p:cNvSpPr/>
          <p:nvPr/>
        </p:nvSpPr>
        <p:spPr>
          <a:xfrm>
            <a:off x="1590231" y="342057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Ellipse 119"/>
          <p:cNvSpPr/>
          <p:nvPr/>
        </p:nvSpPr>
        <p:spPr>
          <a:xfrm>
            <a:off x="1624584" y="317304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Ellipse 120"/>
          <p:cNvSpPr/>
          <p:nvPr/>
        </p:nvSpPr>
        <p:spPr>
          <a:xfrm>
            <a:off x="1918330" y="3477927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Ellipse 124"/>
          <p:cNvSpPr/>
          <p:nvPr/>
        </p:nvSpPr>
        <p:spPr>
          <a:xfrm>
            <a:off x="1778635" y="366815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Ellipse 120"/>
          <p:cNvSpPr/>
          <p:nvPr/>
        </p:nvSpPr>
        <p:spPr>
          <a:xfrm>
            <a:off x="1742631" y="357297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Ellipse 119"/>
          <p:cNvSpPr/>
          <p:nvPr/>
        </p:nvSpPr>
        <p:spPr>
          <a:xfrm>
            <a:off x="1776984" y="332544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Ellipse 127"/>
          <p:cNvSpPr/>
          <p:nvPr/>
        </p:nvSpPr>
        <p:spPr>
          <a:xfrm>
            <a:off x="1835696" y="356645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Ellipse 127"/>
          <p:cNvSpPr/>
          <p:nvPr/>
        </p:nvSpPr>
        <p:spPr>
          <a:xfrm>
            <a:off x="1907704" y="327842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Ellipse 127"/>
          <p:cNvSpPr/>
          <p:nvPr/>
        </p:nvSpPr>
        <p:spPr>
          <a:xfrm>
            <a:off x="1475656" y="363846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Ellipse 127"/>
          <p:cNvSpPr/>
          <p:nvPr/>
        </p:nvSpPr>
        <p:spPr>
          <a:xfrm>
            <a:off x="1763688" y="342244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Ellipse 127"/>
          <p:cNvSpPr/>
          <p:nvPr/>
        </p:nvSpPr>
        <p:spPr>
          <a:xfrm>
            <a:off x="1835696" y="320641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Ellipse 127"/>
          <p:cNvSpPr/>
          <p:nvPr/>
        </p:nvSpPr>
        <p:spPr>
          <a:xfrm>
            <a:off x="1475656" y="335043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Ellipse 127"/>
          <p:cNvSpPr/>
          <p:nvPr/>
        </p:nvSpPr>
        <p:spPr>
          <a:xfrm>
            <a:off x="1475656" y="3494448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Ellipse 127"/>
          <p:cNvSpPr/>
          <p:nvPr/>
        </p:nvSpPr>
        <p:spPr>
          <a:xfrm>
            <a:off x="1628056" y="327842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Ellipse 127"/>
          <p:cNvSpPr/>
          <p:nvPr/>
        </p:nvSpPr>
        <p:spPr>
          <a:xfrm>
            <a:off x="1403648" y="320641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Ellipse 122"/>
          <p:cNvSpPr/>
          <p:nvPr/>
        </p:nvSpPr>
        <p:spPr>
          <a:xfrm>
            <a:off x="2016131" y="455370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1360017" y="4434518"/>
            <a:ext cx="999017" cy="646331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des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Magens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als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auch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des Duodenums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reichlich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zähflüssiger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Schleim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,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sangoinolent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; die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Schleimhaut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ist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insgesamt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livide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.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Anhängend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ein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7,5 x 4 x 1,5 cm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großes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Pankreaskopfsegment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sowie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ein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4 cm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langer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derber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und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bis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2,5 cm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durchmessender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knotiger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Gewebsstrang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, der an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seinem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Ende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eine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Fadenmarkierung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aufweist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.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Hier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auf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lamellierenden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,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teilweise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nodulär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endParaRPr kumimoji="0" lang="en-GB" sz="3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18" name="Ellipse 51"/>
          <p:cNvSpPr/>
          <p:nvPr/>
        </p:nvSpPr>
        <p:spPr>
          <a:xfrm>
            <a:off x="1539632" y="482431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Ellipse 114"/>
          <p:cNvSpPr/>
          <p:nvPr/>
        </p:nvSpPr>
        <p:spPr>
          <a:xfrm>
            <a:off x="1971680" y="483756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Ellipse 116"/>
          <p:cNvSpPr/>
          <p:nvPr/>
        </p:nvSpPr>
        <p:spPr>
          <a:xfrm>
            <a:off x="2124130" y="468849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Ellipse 117"/>
          <p:cNvSpPr/>
          <p:nvPr/>
        </p:nvSpPr>
        <p:spPr>
          <a:xfrm>
            <a:off x="2052072" y="45036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Ellipse 119"/>
          <p:cNvSpPr/>
          <p:nvPr/>
        </p:nvSpPr>
        <p:spPr>
          <a:xfrm>
            <a:off x="1827664" y="45036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Ellipse 120"/>
          <p:cNvSpPr/>
          <p:nvPr/>
        </p:nvSpPr>
        <p:spPr>
          <a:xfrm>
            <a:off x="1827664" y="4656027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Ellipse 124"/>
          <p:cNvSpPr/>
          <p:nvPr/>
        </p:nvSpPr>
        <p:spPr>
          <a:xfrm>
            <a:off x="1683648" y="498356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Ellipse 114"/>
          <p:cNvSpPr/>
          <p:nvPr/>
        </p:nvSpPr>
        <p:spPr>
          <a:xfrm>
            <a:off x="1761611" y="477498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Ellipse 117"/>
          <p:cNvSpPr/>
          <p:nvPr/>
        </p:nvSpPr>
        <p:spPr>
          <a:xfrm>
            <a:off x="2004700" y="460566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Ellipse 119"/>
          <p:cNvSpPr/>
          <p:nvPr/>
        </p:nvSpPr>
        <p:spPr>
          <a:xfrm>
            <a:off x="1617595" y="4441051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Ellipse 120"/>
          <p:cNvSpPr/>
          <p:nvPr/>
        </p:nvSpPr>
        <p:spPr>
          <a:xfrm>
            <a:off x="1617595" y="459345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Ellipse 124"/>
          <p:cNvSpPr/>
          <p:nvPr/>
        </p:nvSpPr>
        <p:spPr>
          <a:xfrm>
            <a:off x="1473579" y="476174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Ellipse 127"/>
          <p:cNvSpPr/>
          <p:nvPr/>
        </p:nvSpPr>
        <p:spPr>
          <a:xfrm>
            <a:off x="1907704" y="486260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Ellipse 127"/>
          <p:cNvSpPr/>
          <p:nvPr/>
        </p:nvSpPr>
        <p:spPr>
          <a:xfrm>
            <a:off x="2060104" y="4790592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Ellipse 127"/>
          <p:cNvSpPr/>
          <p:nvPr/>
        </p:nvSpPr>
        <p:spPr>
          <a:xfrm>
            <a:off x="1907704" y="450256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Ellipse 127"/>
          <p:cNvSpPr/>
          <p:nvPr/>
        </p:nvSpPr>
        <p:spPr>
          <a:xfrm>
            <a:off x="1475656" y="4574568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Ellipse 127"/>
          <p:cNvSpPr/>
          <p:nvPr/>
        </p:nvSpPr>
        <p:spPr>
          <a:xfrm>
            <a:off x="2123728" y="500661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Ellipse 127"/>
          <p:cNvSpPr/>
          <p:nvPr/>
        </p:nvSpPr>
        <p:spPr>
          <a:xfrm>
            <a:off x="1403648" y="493460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Ellipse 127"/>
          <p:cNvSpPr/>
          <p:nvPr/>
        </p:nvSpPr>
        <p:spPr>
          <a:xfrm>
            <a:off x="1619672" y="471858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Ellipse 127"/>
          <p:cNvSpPr/>
          <p:nvPr/>
        </p:nvSpPr>
        <p:spPr>
          <a:xfrm>
            <a:off x="2060104" y="465496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Ellipse 127"/>
          <p:cNvSpPr/>
          <p:nvPr/>
        </p:nvSpPr>
        <p:spPr>
          <a:xfrm>
            <a:off x="1763688" y="486260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Ellipse 127"/>
          <p:cNvSpPr/>
          <p:nvPr/>
        </p:nvSpPr>
        <p:spPr>
          <a:xfrm>
            <a:off x="1547664" y="500661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Ellipse 127"/>
          <p:cNvSpPr/>
          <p:nvPr/>
        </p:nvSpPr>
        <p:spPr>
          <a:xfrm>
            <a:off x="1628056" y="471858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Ellipse 120"/>
          <p:cNvSpPr/>
          <p:nvPr/>
        </p:nvSpPr>
        <p:spPr>
          <a:xfrm>
            <a:off x="2227419" y="335889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Ellipse 124"/>
          <p:cNvSpPr/>
          <p:nvPr/>
        </p:nvSpPr>
        <p:spPr>
          <a:xfrm>
            <a:off x="2087724" y="35491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Ellipse 120"/>
          <p:cNvSpPr/>
          <p:nvPr/>
        </p:nvSpPr>
        <p:spPr>
          <a:xfrm>
            <a:off x="2051720" y="345393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Ellipse 119"/>
          <p:cNvSpPr/>
          <p:nvPr/>
        </p:nvSpPr>
        <p:spPr>
          <a:xfrm>
            <a:off x="2086073" y="320641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Ellipse 120"/>
          <p:cNvSpPr/>
          <p:nvPr/>
        </p:nvSpPr>
        <p:spPr>
          <a:xfrm>
            <a:off x="2379819" y="3511294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Ellipse 119"/>
          <p:cNvSpPr/>
          <p:nvPr/>
        </p:nvSpPr>
        <p:spPr>
          <a:xfrm>
            <a:off x="2238473" y="335881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Ellipse 127"/>
          <p:cNvSpPr/>
          <p:nvPr/>
        </p:nvSpPr>
        <p:spPr>
          <a:xfrm>
            <a:off x="2369193" y="33117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Ellipse 127"/>
          <p:cNvSpPr/>
          <p:nvPr/>
        </p:nvSpPr>
        <p:spPr>
          <a:xfrm>
            <a:off x="2225177" y="345580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Ellipse 127"/>
          <p:cNvSpPr/>
          <p:nvPr/>
        </p:nvSpPr>
        <p:spPr>
          <a:xfrm>
            <a:off x="2297185" y="323978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Ellipse 120"/>
          <p:cNvSpPr/>
          <p:nvPr/>
        </p:nvSpPr>
        <p:spPr>
          <a:xfrm>
            <a:off x="2379819" y="351129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Ellipse 124"/>
          <p:cNvSpPr/>
          <p:nvPr/>
        </p:nvSpPr>
        <p:spPr>
          <a:xfrm>
            <a:off x="2240124" y="370152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Ellipse 120"/>
          <p:cNvSpPr/>
          <p:nvPr/>
        </p:nvSpPr>
        <p:spPr>
          <a:xfrm>
            <a:off x="2204120" y="360633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Ellipse 119"/>
          <p:cNvSpPr/>
          <p:nvPr/>
        </p:nvSpPr>
        <p:spPr>
          <a:xfrm>
            <a:off x="2238473" y="335881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Ellipse 120"/>
          <p:cNvSpPr/>
          <p:nvPr/>
        </p:nvSpPr>
        <p:spPr>
          <a:xfrm>
            <a:off x="2532219" y="3663694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Ellipse 119"/>
          <p:cNvSpPr/>
          <p:nvPr/>
        </p:nvSpPr>
        <p:spPr>
          <a:xfrm>
            <a:off x="2390873" y="351121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Ellipse 127"/>
          <p:cNvSpPr/>
          <p:nvPr/>
        </p:nvSpPr>
        <p:spPr>
          <a:xfrm>
            <a:off x="2521593" y="34641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Ellipse 127"/>
          <p:cNvSpPr/>
          <p:nvPr/>
        </p:nvSpPr>
        <p:spPr>
          <a:xfrm>
            <a:off x="2377577" y="360820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Ellipse 127"/>
          <p:cNvSpPr/>
          <p:nvPr/>
        </p:nvSpPr>
        <p:spPr>
          <a:xfrm>
            <a:off x="2125948" y="343541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Ellipse 127"/>
          <p:cNvSpPr/>
          <p:nvPr/>
        </p:nvSpPr>
        <p:spPr>
          <a:xfrm>
            <a:off x="2455517" y="365523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Ellipse 120"/>
          <p:cNvSpPr/>
          <p:nvPr/>
        </p:nvSpPr>
        <p:spPr>
          <a:xfrm>
            <a:off x="2379819" y="3422441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Ellipse 120"/>
          <p:cNvSpPr/>
          <p:nvPr/>
        </p:nvSpPr>
        <p:spPr>
          <a:xfrm>
            <a:off x="2416049" y="343090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Ellipse 124"/>
          <p:cNvSpPr/>
          <p:nvPr/>
        </p:nvSpPr>
        <p:spPr>
          <a:xfrm>
            <a:off x="2276354" y="362112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Ellipse 120"/>
          <p:cNvSpPr/>
          <p:nvPr/>
        </p:nvSpPr>
        <p:spPr>
          <a:xfrm>
            <a:off x="2240350" y="352594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Ellipse 119"/>
          <p:cNvSpPr/>
          <p:nvPr/>
        </p:nvSpPr>
        <p:spPr>
          <a:xfrm>
            <a:off x="2274703" y="327842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Ellipse 120"/>
          <p:cNvSpPr/>
          <p:nvPr/>
        </p:nvSpPr>
        <p:spPr>
          <a:xfrm>
            <a:off x="2568449" y="3583302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Ellipse 119"/>
          <p:cNvSpPr/>
          <p:nvPr/>
        </p:nvSpPr>
        <p:spPr>
          <a:xfrm>
            <a:off x="2427103" y="343082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Ellipse 127"/>
          <p:cNvSpPr/>
          <p:nvPr/>
        </p:nvSpPr>
        <p:spPr>
          <a:xfrm>
            <a:off x="2678905" y="356830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Ellipse 127"/>
          <p:cNvSpPr/>
          <p:nvPr/>
        </p:nvSpPr>
        <p:spPr>
          <a:xfrm>
            <a:off x="2413807" y="352781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Ellipse 127"/>
          <p:cNvSpPr/>
          <p:nvPr/>
        </p:nvSpPr>
        <p:spPr>
          <a:xfrm>
            <a:off x="2278175" y="33837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Ellipse 120"/>
          <p:cNvSpPr/>
          <p:nvPr/>
        </p:nvSpPr>
        <p:spPr>
          <a:xfrm>
            <a:off x="2568449" y="358330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Ellipse 120"/>
          <p:cNvSpPr/>
          <p:nvPr/>
        </p:nvSpPr>
        <p:spPr>
          <a:xfrm>
            <a:off x="2392750" y="367834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Ellipse 119"/>
          <p:cNvSpPr/>
          <p:nvPr/>
        </p:nvSpPr>
        <p:spPr>
          <a:xfrm>
            <a:off x="2427103" y="343082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Ellipse 120"/>
          <p:cNvSpPr/>
          <p:nvPr/>
        </p:nvSpPr>
        <p:spPr>
          <a:xfrm>
            <a:off x="2720849" y="3735702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Ellipse 119"/>
          <p:cNvSpPr/>
          <p:nvPr/>
        </p:nvSpPr>
        <p:spPr>
          <a:xfrm>
            <a:off x="2579503" y="358322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Ellipse 127"/>
          <p:cNvSpPr/>
          <p:nvPr/>
        </p:nvSpPr>
        <p:spPr>
          <a:xfrm>
            <a:off x="2710223" y="35361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Ellipse 127"/>
          <p:cNvSpPr/>
          <p:nvPr/>
        </p:nvSpPr>
        <p:spPr>
          <a:xfrm>
            <a:off x="2566207" y="368021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Ellipse 127"/>
          <p:cNvSpPr/>
          <p:nvPr/>
        </p:nvSpPr>
        <p:spPr>
          <a:xfrm>
            <a:off x="2314578" y="3507418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Ellipse 127"/>
          <p:cNvSpPr/>
          <p:nvPr/>
        </p:nvSpPr>
        <p:spPr>
          <a:xfrm>
            <a:off x="2430575" y="35361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Ellipse 120"/>
          <p:cNvSpPr/>
          <p:nvPr/>
        </p:nvSpPr>
        <p:spPr>
          <a:xfrm>
            <a:off x="2568449" y="3494449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Ellipse 120"/>
          <p:cNvSpPr/>
          <p:nvPr/>
        </p:nvSpPr>
        <p:spPr>
          <a:xfrm>
            <a:off x="2587459" y="358387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Ellipse 120"/>
          <p:cNvSpPr/>
          <p:nvPr/>
        </p:nvSpPr>
        <p:spPr>
          <a:xfrm>
            <a:off x="2739859" y="3736270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Ellipse 119"/>
          <p:cNvSpPr/>
          <p:nvPr/>
        </p:nvSpPr>
        <p:spPr>
          <a:xfrm>
            <a:off x="2598513" y="35837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Ellipse 127"/>
          <p:cNvSpPr/>
          <p:nvPr/>
        </p:nvSpPr>
        <p:spPr>
          <a:xfrm>
            <a:off x="2729233" y="353676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Ellipse 127"/>
          <p:cNvSpPr/>
          <p:nvPr/>
        </p:nvSpPr>
        <p:spPr>
          <a:xfrm>
            <a:off x="2657225" y="346475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Ellipse 120"/>
          <p:cNvSpPr/>
          <p:nvPr/>
        </p:nvSpPr>
        <p:spPr>
          <a:xfrm>
            <a:off x="2739859" y="373627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Ellipse 119"/>
          <p:cNvSpPr/>
          <p:nvPr/>
        </p:nvSpPr>
        <p:spPr>
          <a:xfrm>
            <a:off x="2598513" y="35837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Ellipse 120"/>
          <p:cNvSpPr/>
          <p:nvPr/>
        </p:nvSpPr>
        <p:spPr>
          <a:xfrm>
            <a:off x="2892259" y="3888670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Ellipse 119"/>
          <p:cNvSpPr/>
          <p:nvPr/>
        </p:nvSpPr>
        <p:spPr>
          <a:xfrm>
            <a:off x="2750913" y="37361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Ellipse 127"/>
          <p:cNvSpPr/>
          <p:nvPr/>
        </p:nvSpPr>
        <p:spPr>
          <a:xfrm>
            <a:off x="2881633" y="368916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Ellipse 127"/>
          <p:cNvSpPr/>
          <p:nvPr/>
        </p:nvSpPr>
        <p:spPr>
          <a:xfrm>
            <a:off x="2737617" y="3833183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Ellipse 127"/>
          <p:cNvSpPr/>
          <p:nvPr/>
        </p:nvSpPr>
        <p:spPr>
          <a:xfrm>
            <a:off x="2815557" y="388020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Ellipse 120"/>
          <p:cNvSpPr/>
          <p:nvPr/>
        </p:nvSpPr>
        <p:spPr>
          <a:xfrm>
            <a:off x="2739859" y="3647417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Ellipse 120"/>
          <p:cNvSpPr/>
          <p:nvPr/>
        </p:nvSpPr>
        <p:spPr>
          <a:xfrm>
            <a:off x="2776089" y="365587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Ellipse 120"/>
          <p:cNvSpPr/>
          <p:nvPr/>
        </p:nvSpPr>
        <p:spPr>
          <a:xfrm>
            <a:off x="2600390" y="37509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Ellipse 119"/>
          <p:cNvSpPr/>
          <p:nvPr/>
        </p:nvSpPr>
        <p:spPr>
          <a:xfrm>
            <a:off x="2634743" y="35034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Ellipse 120"/>
          <p:cNvSpPr/>
          <p:nvPr/>
        </p:nvSpPr>
        <p:spPr>
          <a:xfrm>
            <a:off x="2928489" y="3808278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Ellipse 119"/>
          <p:cNvSpPr/>
          <p:nvPr/>
        </p:nvSpPr>
        <p:spPr>
          <a:xfrm>
            <a:off x="2787143" y="36558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Ellipse 127"/>
          <p:cNvSpPr/>
          <p:nvPr/>
        </p:nvSpPr>
        <p:spPr>
          <a:xfrm>
            <a:off x="2917863" y="360877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Ellipse 127"/>
          <p:cNvSpPr/>
          <p:nvPr/>
        </p:nvSpPr>
        <p:spPr>
          <a:xfrm>
            <a:off x="2773847" y="37527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Ellipse 127"/>
          <p:cNvSpPr/>
          <p:nvPr/>
        </p:nvSpPr>
        <p:spPr>
          <a:xfrm>
            <a:off x="2845855" y="353676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Ellipse 127"/>
          <p:cNvSpPr/>
          <p:nvPr/>
        </p:nvSpPr>
        <p:spPr>
          <a:xfrm>
            <a:off x="2638215" y="360877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Ellipse 120"/>
          <p:cNvSpPr/>
          <p:nvPr/>
        </p:nvSpPr>
        <p:spPr>
          <a:xfrm>
            <a:off x="2928489" y="380827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Ellipse 119"/>
          <p:cNvSpPr/>
          <p:nvPr/>
        </p:nvSpPr>
        <p:spPr>
          <a:xfrm>
            <a:off x="2787143" y="36558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Ellipse 119"/>
          <p:cNvSpPr/>
          <p:nvPr/>
        </p:nvSpPr>
        <p:spPr>
          <a:xfrm>
            <a:off x="2939543" y="380820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Ellipse 127"/>
          <p:cNvSpPr/>
          <p:nvPr/>
        </p:nvSpPr>
        <p:spPr>
          <a:xfrm>
            <a:off x="2926247" y="39051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Ellipse 127"/>
          <p:cNvSpPr/>
          <p:nvPr/>
        </p:nvSpPr>
        <p:spPr>
          <a:xfrm>
            <a:off x="2674618" y="3732394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Ellipse 127"/>
          <p:cNvSpPr/>
          <p:nvPr/>
        </p:nvSpPr>
        <p:spPr>
          <a:xfrm>
            <a:off x="2790615" y="376117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Ellipse 120"/>
          <p:cNvSpPr/>
          <p:nvPr/>
        </p:nvSpPr>
        <p:spPr>
          <a:xfrm>
            <a:off x="2928489" y="3719425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Ellipse 119"/>
          <p:cNvSpPr/>
          <p:nvPr/>
        </p:nvSpPr>
        <p:spPr>
          <a:xfrm>
            <a:off x="2031031" y="334779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Ellipse 119"/>
          <p:cNvSpPr/>
          <p:nvPr/>
        </p:nvSpPr>
        <p:spPr>
          <a:xfrm>
            <a:off x="2151969" y="331179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Ellipse 127"/>
          <p:cNvSpPr/>
          <p:nvPr/>
        </p:nvSpPr>
        <p:spPr>
          <a:xfrm>
            <a:off x="2151969" y="351121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Ellipse 127"/>
          <p:cNvSpPr/>
          <p:nvPr/>
        </p:nvSpPr>
        <p:spPr>
          <a:xfrm>
            <a:off x="1885127" y="33837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Ellipse 127"/>
          <p:cNvSpPr/>
          <p:nvPr/>
        </p:nvSpPr>
        <p:spPr>
          <a:xfrm>
            <a:off x="1980064" y="357465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Ellipse 127"/>
          <p:cNvSpPr/>
          <p:nvPr/>
        </p:nvSpPr>
        <p:spPr>
          <a:xfrm>
            <a:off x="2088076" y="363215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Ellipse 127"/>
          <p:cNvSpPr/>
          <p:nvPr/>
        </p:nvSpPr>
        <p:spPr>
          <a:xfrm>
            <a:off x="2074564" y="332552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Ellipse 127"/>
          <p:cNvSpPr/>
          <p:nvPr/>
        </p:nvSpPr>
        <p:spPr>
          <a:xfrm>
            <a:off x="2043688" y="333837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Ellipse 127"/>
          <p:cNvSpPr/>
          <p:nvPr/>
        </p:nvSpPr>
        <p:spPr>
          <a:xfrm>
            <a:off x="1560429" y="328010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Ellipse 120"/>
          <p:cNvSpPr/>
          <p:nvPr/>
        </p:nvSpPr>
        <p:spPr>
          <a:xfrm flipV="1">
            <a:off x="2379819" y="474430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Ellipse 120"/>
          <p:cNvSpPr/>
          <p:nvPr/>
        </p:nvSpPr>
        <p:spPr>
          <a:xfrm flipV="1">
            <a:off x="2532219" y="4591904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Ellipse 119"/>
          <p:cNvSpPr/>
          <p:nvPr/>
        </p:nvSpPr>
        <p:spPr>
          <a:xfrm flipV="1">
            <a:off x="2390873" y="474438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Ellipse 127"/>
          <p:cNvSpPr/>
          <p:nvPr/>
        </p:nvSpPr>
        <p:spPr>
          <a:xfrm flipV="1">
            <a:off x="2191415" y="476050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Ellipse 127"/>
          <p:cNvSpPr/>
          <p:nvPr/>
        </p:nvSpPr>
        <p:spPr>
          <a:xfrm flipV="1">
            <a:off x="2377577" y="46473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Ellipse 127"/>
          <p:cNvSpPr/>
          <p:nvPr/>
        </p:nvSpPr>
        <p:spPr>
          <a:xfrm flipV="1">
            <a:off x="2168342" y="483756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Ellipse 120"/>
          <p:cNvSpPr/>
          <p:nvPr/>
        </p:nvSpPr>
        <p:spPr>
          <a:xfrm flipV="1">
            <a:off x="2532219" y="459190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Ellipse 124"/>
          <p:cNvSpPr/>
          <p:nvPr/>
        </p:nvSpPr>
        <p:spPr>
          <a:xfrm flipV="1">
            <a:off x="2240124" y="4604958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Ellipse 120"/>
          <p:cNvSpPr/>
          <p:nvPr/>
        </p:nvSpPr>
        <p:spPr>
          <a:xfrm flipV="1">
            <a:off x="2259750" y="452249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Ellipse 119"/>
          <p:cNvSpPr/>
          <p:nvPr/>
        </p:nvSpPr>
        <p:spPr>
          <a:xfrm flipV="1">
            <a:off x="2390873" y="474438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Ellipse 120"/>
          <p:cNvSpPr/>
          <p:nvPr/>
        </p:nvSpPr>
        <p:spPr>
          <a:xfrm flipV="1">
            <a:off x="2684619" y="4439504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Ellipse 119"/>
          <p:cNvSpPr/>
          <p:nvPr/>
        </p:nvSpPr>
        <p:spPr>
          <a:xfrm flipV="1">
            <a:off x="2543273" y="459198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Ellipse 127"/>
          <p:cNvSpPr/>
          <p:nvPr/>
        </p:nvSpPr>
        <p:spPr>
          <a:xfrm flipV="1">
            <a:off x="2673993" y="463900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Ellipse 127"/>
          <p:cNvSpPr/>
          <p:nvPr/>
        </p:nvSpPr>
        <p:spPr>
          <a:xfrm flipV="1">
            <a:off x="2529977" y="44949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Ellipse 127"/>
          <p:cNvSpPr/>
          <p:nvPr/>
        </p:nvSpPr>
        <p:spPr>
          <a:xfrm flipV="1">
            <a:off x="2607917" y="444796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Ellipse 120"/>
          <p:cNvSpPr/>
          <p:nvPr/>
        </p:nvSpPr>
        <p:spPr>
          <a:xfrm flipV="1">
            <a:off x="2532219" y="4680757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Ellipse 120"/>
          <p:cNvSpPr/>
          <p:nvPr/>
        </p:nvSpPr>
        <p:spPr>
          <a:xfrm flipV="1">
            <a:off x="2568449" y="467229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Ellipse 124"/>
          <p:cNvSpPr/>
          <p:nvPr/>
        </p:nvSpPr>
        <p:spPr>
          <a:xfrm flipV="1">
            <a:off x="2428754" y="4482069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Ellipse 120"/>
          <p:cNvSpPr/>
          <p:nvPr/>
        </p:nvSpPr>
        <p:spPr>
          <a:xfrm flipV="1">
            <a:off x="2392750" y="457725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Ellipse 119"/>
          <p:cNvSpPr/>
          <p:nvPr/>
        </p:nvSpPr>
        <p:spPr>
          <a:xfrm flipV="1">
            <a:off x="2293821" y="474381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Ellipse 120"/>
          <p:cNvSpPr/>
          <p:nvPr/>
        </p:nvSpPr>
        <p:spPr>
          <a:xfrm flipV="1">
            <a:off x="2720849" y="4519896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Ellipse 119"/>
          <p:cNvSpPr/>
          <p:nvPr/>
        </p:nvSpPr>
        <p:spPr>
          <a:xfrm flipV="1">
            <a:off x="2579503" y="467237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Ellipse 127"/>
          <p:cNvSpPr/>
          <p:nvPr/>
        </p:nvSpPr>
        <p:spPr>
          <a:xfrm flipV="1">
            <a:off x="2659467" y="456113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Ellipse 127"/>
          <p:cNvSpPr/>
          <p:nvPr/>
        </p:nvSpPr>
        <p:spPr>
          <a:xfrm flipV="1">
            <a:off x="2566207" y="457538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Ellipse 127"/>
          <p:cNvSpPr/>
          <p:nvPr/>
        </p:nvSpPr>
        <p:spPr>
          <a:xfrm flipV="1">
            <a:off x="2430575" y="47193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Ellipse 120"/>
          <p:cNvSpPr/>
          <p:nvPr/>
        </p:nvSpPr>
        <p:spPr>
          <a:xfrm flipV="1">
            <a:off x="2720849" y="451989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Ellipse 120"/>
          <p:cNvSpPr/>
          <p:nvPr/>
        </p:nvSpPr>
        <p:spPr>
          <a:xfrm flipV="1">
            <a:off x="2545150" y="442485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Ellipse 119"/>
          <p:cNvSpPr/>
          <p:nvPr/>
        </p:nvSpPr>
        <p:spPr>
          <a:xfrm flipV="1">
            <a:off x="2579503" y="467237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Ellipse 120"/>
          <p:cNvSpPr/>
          <p:nvPr/>
        </p:nvSpPr>
        <p:spPr>
          <a:xfrm flipV="1">
            <a:off x="2873249" y="4367496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Ellipse 119"/>
          <p:cNvSpPr/>
          <p:nvPr/>
        </p:nvSpPr>
        <p:spPr>
          <a:xfrm flipV="1">
            <a:off x="2731903" y="451997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Ellipse 127"/>
          <p:cNvSpPr/>
          <p:nvPr/>
        </p:nvSpPr>
        <p:spPr>
          <a:xfrm flipV="1">
            <a:off x="2862623" y="45669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Ellipse 127"/>
          <p:cNvSpPr/>
          <p:nvPr/>
        </p:nvSpPr>
        <p:spPr>
          <a:xfrm flipV="1">
            <a:off x="2718607" y="442298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Ellipse 127"/>
          <p:cNvSpPr/>
          <p:nvPr/>
        </p:nvSpPr>
        <p:spPr>
          <a:xfrm flipV="1">
            <a:off x="2466978" y="459578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Ellipse 127"/>
          <p:cNvSpPr/>
          <p:nvPr/>
        </p:nvSpPr>
        <p:spPr>
          <a:xfrm flipV="1">
            <a:off x="2582975" y="456699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Ellipse 120"/>
          <p:cNvSpPr/>
          <p:nvPr/>
        </p:nvSpPr>
        <p:spPr>
          <a:xfrm flipV="1">
            <a:off x="2720849" y="4608749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Ellipse 120"/>
          <p:cNvSpPr/>
          <p:nvPr/>
        </p:nvSpPr>
        <p:spPr>
          <a:xfrm flipV="1">
            <a:off x="2739859" y="451932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Ellipse 120"/>
          <p:cNvSpPr/>
          <p:nvPr/>
        </p:nvSpPr>
        <p:spPr>
          <a:xfrm flipV="1">
            <a:off x="2892259" y="4366928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Ellipse 119"/>
          <p:cNvSpPr/>
          <p:nvPr/>
        </p:nvSpPr>
        <p:spPr>
          <a:xfrm flipV="1">
            <a:off x="2750913" y="451940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Ellipse 127"/>
          <p:cNvSpPr/>
          <p:nvPr/>
        </p:nvSpPr>
        <p:spPr>
          <a:xfrm flipV="1">
            <a:off x="2881633" y="456643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Ellipse 127"/>
          <p:cNvSpPr/>
          <p:nvPr/>
        </p:nvSpPr>
        <p:spPr>
          <a:xfrm flipV="1">
            <a:off x="2843808" y="446073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Ellipse 120"/>
          <p:cNvSpPr/>
          <p:nvPr/>
        </p:nvSpPr>
        <p:spPr>
          <a:xfrm flipV="1">
            <a:off x="2892259" y="436692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Ellipse 119"/>
          <p:cNvSpPr/>
          <p:nvPr/>
        </p:nvSpPr>
        <p:spPr>
          <a:xfrm flipV="1">
            <a:off x="2238473" y="467180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Ellipse 119"/>
          <p:cNvSpPr/>
          <p:nvPr/>
        </p:nvSpPr>
        <p:spPr>
          <a:xfrm flipV="1">
            <a:off x="2903313" y="436700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Ellipse 127"/>
          <p:cNvSpPr/>
          <p:nvPr/>
        </p:nvSpPr>
        <p:spPr>
          <a:xfrm flipV="1">
            <a:off x="2890017" y="427001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Ellipse 120"/>
          <p:cNvSpPr/>
          <p:nvPr/>
        </p:nvSpPr>
        <p:spPr>
          <a:xfrm flipV="1">
            <a:off x="2892259" y="4455781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Ellipse 120"/>
          <p:cNvSpPr/>
          <p:nvPr/>
        </p:nvSpPr>
        <p:spPr>
          <a:xfrm flipV="1">
            <a:off x="2928489" y="444732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Ellipse 120"/>
          <p:cNvSpPr/>
          <p:nvPr/>
        </p:nvSpPr>
        <p:spPr>
          <a:xfrm flipV="1">
            <a:off x="2752790" y="435227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Ellipse 119"/>
          <p:cNvSpPr/>
          <p:nvPr/>
        </p:nvSpPr>
        <p:spPr>
          <a:xfrm flipV="1">
            <a:off x="2787143" y="459979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Ellipse 119"/>
          <p:cNvSpPr/>
          <p:nvPr/>
        </p:nvSpPr>
        <p:spPr>
          <a:xfrm flipV="1">
            <a:off x="2939543" y="444739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Ellipse 127"/>
          <p:cNvSpPr/>
          <p:nvPr/>
        </p:nvSpPr>
        <p:spPr>
          <a:xfrm flipV="1">
            <a:off x="2926247" y="435040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Ellipse 127"/>
          <p:cNvSpPr/>
          <p:nvPr/>
        </p:nvSpPr>
        <p:spPr>
          <a:xfrm flipV="1">
            <a:off x="2790615" y="449442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Ellipse 119"/>
          <p:cNvSpPr/>
          <p:nvPr/>
        </p:nvSpPr>
        <p:spPr>
          <a:xfrm flipV="1">
            <a:off x="2939543" y="444739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Ellipse 127"/>
          <p:cNvSpPr/>
          <p:nvPr/>
        </p:nvSpPr>
        <p:spPr>
          <a:xfrm flipV="1">
            <a:off x="2827018" y="437080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Ellipse 127"/>
          <p:cNvSpPr/>
          <p:nvPr/>
        </p:nvSpPr>
        <p:spPr>
          <a:xfrm flipV="1">
            <a:off x="2943015" y="434202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Ellipse 127"/>
          <p:cNvSpPr/>
          <p:nvPr/>
        </p:nvSpPr>
        <p:spPr>
          <a:xfrm flipV="1">
            <a:off x="2167634" y="4566275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Ellipse 120"/>
          <p:cNvSpPr/>
          <p:nvPr/>
        </p:nvSpPr>
        <p:spPr>
          <a:xfrm>
            <a:off x="2868712" y="376705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Ellipse 127"/>
          <p:cNvSpPr/>
          <p:nvPr/>
        </p:nvSpPr>
        <p:spPr>
          <a:xfrm>
            <a:off x="2940720" y="368608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Ellipse 127"/>
          <p:cNvSpPr/>
          <p:nvPr/>
        </p:nvSpPr>
        <p:spPr>
          <a:xfrm>
            <a:off x="5857273" y="372005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Ellipse 127"/>
          <p:cNvSpPr/>
          <p:nvPr/>
        </p:nvSpPr>
        <p:spPr>
          <a:xfrm>
            <a:off x="5929432" y="373069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77" name="Group 676"/>
          <p:cNvGrpSpPr/>
          <p:nvPr/>
        </p:nvGrpSpPr>
        <p:grpSpPr>
          <a:xfrm>
            <a:off x="4483109" y="5078624"/>
            <a:ext cx="1262974" cy="1238290"/>
            <a:chOff x="3846532" y="2509560"/>
            <a:chExt cx="1390107" cy="1249989"/>
          </a:xfrm>
        </p:grpSpPr>
        <p:pic>
          <p:nvPicPr>
            <p:cNvPr id="678" name="Picture 4" descr="Image result for toolbox icon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793282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532" y="2509560"/>
              <a:ext cx="1368303" cy="1249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9" name="Rectangle 678"/>
            <p:cNvSpPr/>
            <p:nvPr/>
          </p:nvSpPr>
          <p:spPr>
            <a:xfrm>
              <a:off x="3973665" y="3283596"/>
              <a:ext cx="12629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Text Mining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De-Identification</a:t>
              </a:r>
            </a:p>
          </p:txBody>
        </p:sp>
      </p:grpSp>
      <p:sp>
        <p:nvSpPr>
          <p:cNvPr id="680" name="Rectangle 679"/>
          <p:cNvSpPr/>
          <p:nvPr/>
        </p:nvSpPr>
        <p:spPr>
          <a:xfrm rot="1224439">
            <a:off x="3650581" y="4343834"/>
            <a:ext cx="1166567" cy="438746"/>
          </a:xfrm>
          <a:prstGeom prst="rect">
            <a:avLst/>
          </a:prstGeom>
          <a:solidFill>
            <a:srgbClr val="999999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Ellipse 125"/>
          <p:cNvSpPr/>
          <p:nvPr/>
        </p:nvSpPr>
        <p:spPr>
          <a:xfrm>
            <a:off x="3694132" y="380553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Ellipse 130"/>
          <p:cNvSpPr/>
          <p:nvPr/>
        </p:nvSpPr>
        <p:spPr>
          <a:xfrm>
            <a:off x="4025280" y="421352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Ellipse 131"/>
          <p:cNvSpPr/>
          <p:nvPr/>
        </p:nvSpPr>
        <p:spPr>
          <a:xfrm>
            <a:off x="3764431" y="435168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Ellipse 127"/>
          <p:cNvSpPr/>
          <p:nvPr/>
        </p:nvSpPr>
        <p:spPr>
          <a:xfrm>
            <a:off x="3131840" y="369313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Ellipse 124"/>
          <p:cNvSpPr/>
          <p:nvPr/>
        </p:nvSpPr>
        <p:spPr>
          <a:xfrm>
            <a:off x="3011551" y="365856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Ellipse 124"/>
          <p:cNvSpPr/>
          <p:nvPr/>
        </p:nvSpPr>
        <p:spPr>
          <a:xfrm>
            <a:off x="3059832" y="383906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Ellipse 124"/>
          <p:cNvSpPr/>
          <p:nvPr/>
        </p:nvSpPr>
        <p:spPr>
          <a:xfrm>
            <a:off x="3003799" y="37565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Ellipse 124"/>
          <p:cNvSpPr/>
          <p:nvPr/>
        </p:nvSpPr>
        <p:spPr>
          <a:xfrm>
            <a:off x="3007924" y="388479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Ellipse 120"/>
          <p:cNvSpPr/>
          <p:nvPr/>
        </p:nvSpPr>
        <p:spPr>
          <a:xfrm>
            <a:off x="3095836" y="382081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Ellipse 120"/>
          <p:cNvSpPr/>
          <p:nvPr/>
        </p:nvSpPr>
        <p:spPr>
          <a:xfrm>
            <a:off x="3080889" y="3960678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Ellipse 127"/>
          <p:cNvSpPr/>
          <p:nvPr/>
        </p:nvSpPr>
        <p:spPr>
          <a:xfrm>
            <a:off x="3070263" y="376117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Ellipse 127"/>
          <p:cNvSpPr/>
          <p:nvPr/>
        </p:nvSpPr>
        <p:spPr>
          <a:xfrm>
            <a:off x="3152897" y="375794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Ellipse 120"/>
          <p:cNvSpPr/>
          <p:nvPr/>
        </p:nvSpPr>
        <p:spPr>
          <a:xfrm>
            <a:off x="3542208" y="3888102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Ellipse 127"/>
          <p:cNvSpPr/>
          <p:nvPr/>
        </p:nvSpPr>
        <p:spPr>
          <a:xfrm>
            <a:off x="3531582" y="36885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Ellipse 120"/>
          <p:cNvSpPr/>
          <p:nvPr/>
        </p:nvSpPr>
        <p:spPr>
          <a:xfrm>
            <a:off x="3561218" y="3888670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Ellipse 119"/>
          <p:cNvSpPr/>
          <p:nvPr/>
        </p:nvSpPr>
        <p:spPr>
          <a:xfrm>
            <a:off x="3419872" y="37361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Ellipse 120"/>
          <p:cNvSpPr/>
          <p:nvPr/>
        </p:nvSpPr>
        <p:spPr>
          <a:xfrm>
            <a:off x="3561218" y="388867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Ellipse 119"/>
          <p:cNvSpPr/>
          <p:nvPr/>
        </p:nvSpPr>
        <p:spPr>
          <a:xfrm>
            <a:off x="3419872" y="37361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Ellipse 119"/>
          <p:cNvSpPr/>
          <p:nvPr/>
        </p:nvSpPr>
        <p:spPr>
          <a:xfrm>
            <a:off x="3572272" y="38885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Ellipse 127"/>
          <p:cNvSpPr/>
          <p:nvPr/>
        </p:nvSpPr>
        <p:spPr>
          <a:xfrm>
            <a:off x="3558976" y="398558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Ellipse 120"/>
          <p:cNvSpPr/>
          <p:nvPr/>
        </p:nvSpPr>
        <p:spPr>
          <a:xfrm>
            <a:off x="4066067" y="4324246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Ellipse 120"/>
          <p:cNvSpPr/>
          <p:nvPr/>
        </p:nvSpPr>
        <p:spPr>
          <a:xfrm>
            <a:off x="3597448" y="380827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Ellipse 124"/>
          <p:cNvSpPr/>
          <p:nvPr/>
        </p:nvSpPr>
        <p:spPr>
          <a:xfrm>
            <a:off x="3457753" y="399850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Ellipse 120"/>
          <p:cNvSpPr/>
          <p:nvPr/>
        </p:nvSpPr>
        <p:spPr>
          <a:xfrm>
            <a:off x="3421749" y="39033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Ellipse 119"/>
          <p:cNvSpPr/>
          <p:nvPr/>
        </p:nvSpPr>
        <p:spPr>
          <a:xfrm>
            <a:off x="3608502" y="38082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Ellipse 127"/>
          <p:cNvSpPr/>
          <p:nvPr/>
        </p:nvSpPr>
        <p:spPr>
          <a:xfrm>
            <a:off x="3595206" y="39051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Ellipse 127"/>
          <p:cNvSpPr/>
          <p:nvPr/>
        </p:nvSpPr>
        <p:spPr>
          <a:xfrm>
            <a:off x="3459574" y="414252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Ellipse 124"/>
          <p:cNvSpPr/>
          <p:nvPr/>
        </p:nvSpPr>
        <p:spPr>
          <a:xfrm>
            <a:off x="3185629" y="385244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Ellipse 120"/>
          <p:cNvSpPr/>
          <p:nvPr/>
        </p:nvSpPr>
        <p:spPr>
          <a:xfrm>
            <a:off x="3574149" y="40557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Ellipse 119"/>
          <p:cNvSpPr/>
          <p:nvPr/>
        </p:nvSpPr>
        <p:spPr>
          <a:xfrm>
            <a:off x="3608502" y="380820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Ellipse 127"/>
          <p:cNvSpPr/>
          <p:nvPr/>
        </p:nvSpPr>
        <p:spPr>
          <a:xfrm>
            <a:off x="3495977" y="388479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Ellipse 127"/>
          <p:cNvSpPr/>
          <p:nvPr/>
        </p:nvSpPr>
        <p:spPr>
          <a:xfrm>
            <a:off x="3611974" y="391357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Ellipse 120"/>
          <p:cNvSpPr/>
          <p:nvPr/>
        </p:nvSpPr>
        <p:spPr>
          <a:xfrm>
            <a:off x="3926170" y="4311766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Ellipse 127"/>
          <p:cNvSpPr/>
          <p:nvPr/>
        </p:nvSpPr>
        <p:spPr>
          <a:xfrm>
            <a:off x="3915544" y="411226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Ellipse 120"/>
          <p:cNvSpPr/>
          <p:nvPr/>
        </p:nvSpPr>
        <p:spPr>
          <a:xfrm>
            <a:off x="3945180" y="4312334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Ellipse 119"/>
          <p:cNvSpPr/>
          <p:nvPr/>
        </p:nvSpPr>
        <p:spPr>
          <a:xfrm>
            <a:off x="3803834" y="41598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Ellipse 127"/>
          <p:cNvSpPr/>
          <p:nvPr/>
        </p:nvSpPr>
        <p:spPr>
          <a:xfrm>
            <a:off x="3934554" y="411283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Ellipse 127"/>
          <p:cNvSpPr/>
          <p:nvPr/>
        </p:nvSpPr>
        <p:spPr>
          <a:xfrm>
            <a:off x="3862546" y="404082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Ellipse 120"/>
          <p:cNvSpPr/>
          <p:nvPr/>
        </p:nvSpPr>
        <p:spPr>
          <a:xfrm>
            <a:off x="3945180" y="431233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Ellipse 119"/>
          <p:cNvSpPr/>
          <p:nvPr/>
        </p:nvSpPr>
        <p:spPr>
          <a:xfrm>
            <a:off x="3803834" y="41598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Ellipse 119"/>
          <p:cNvSpPr/>
          <p:nvPr/>
        </p:nvSpPr>
        <p:spPr>
          <a:xfrm>
            <a:off x="3956234" y="43122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Ellipse 127"/>
          <p:cNvSpPr/>
          <p:nvPr/>
        </p:nvSpPr>
        <p:spPr>
          <a:xfrm>
            <a:off x="3942938" y="440924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Ellipse 120"/>
          <p:cNvSpPr/>
          <p:nvPr/>
        </p:nvSpPr>
        <p:spPr>
          <a:xfrm>
            <a:off x="3945180" y="4223481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Ellipse 120"/>
          <p:cNvSpPr/>
          <p:nvPr/>
        </p:nvSpPr>
        <p:spPr>
          <a:xfrm>
            <a:off x="3981410" y="423194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Ellipse 124"/>
          <p:cNvSpPr/>
          <p:nvPr/>
        </p:nvSpPr>
        <p:spPr>
          <a:xfrm>
            <a:off x="3841715" y="442216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Ellipse 120"/>
          <p:cNvSpPr/>
          <p:nvPr/>
        </p:nvSpPr>
        <p:spPr>
          <a:xfrm>
            <a:off x="3268455" y="393293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Ellipse 119"/>
          <p:cNvSpPr/>
          <p:nvPr/>
        </p:nvSpPr>
        <p:spPr>
          <a:xfrm>
            <a:off x="3840064" y="407946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Ellipse 119"/>
          <p:cNvSpPr/>
          <p:nvPr/>
        </p:nvSpPr>
        <p:spPr>
          <a:xfrm>
            <a:off x="3992464" y="423186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Ellipse 127"/>
          <p:cNvSpPr/>
          <p:nvPr/>
        </p:nvSpPr>
        <p:spPr>
          <a:xfrm>
            <a:off x="3979168" y="432885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Ellipse 127"/>
          <p:cNvSpPr/>
          <p:nvPr/>
        </p:nvSpPr>
        <p:spPr>
          <a:xfrm>
            <a:off x="3779912" y="392649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Ellipse 124"/>
          <p:cNvSpPr/>
          <p:nvPr/>
        </p:nvSpPr>
        <p:spPr>
          <a:xfrm>
            <a:off x="3311243" y="381278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Ellipse 120"/>
          <p:cNvSpPr/>
          <p:nvPr/>
        </p:nvSpPr>
        <p:spPr>
          <a:xfrm>
            <a:off x="3958111" y="447938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Ellipse 119"/>
          <p:cNvSpPr/>
          <p:nvPr/>
        </p:nvSpPr>
        <p:spPr>
          <a:xfrm>
            <a:off x="3317674" y="405805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Ellipse 127"/>
          <p:cNvSpPr/>
          <p:nvPr/>
        </p:nvSpPr>
        <p:spPr>
          <a:xfrm>
            <a:off x="3879939" y="4308458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Ellipse 127"/>
          <p:cNvSpPr/>
          <p:nvPr/>
        </p:nvSpPr>
        <p:spPr>
          <a:xfrm>
            <a:off x="3995936" y="433723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Ellipse 120"/>
          <p:cNvSpPr/>
          <p:nvPr/>
        </p:nvSpPr>
        <p:spPr>
          <a:xfrm>
            <a:off x="3239235" y="372067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Ellipse 120"/>
          <p:cNvSpPr/>
          <p:nvPr/>
        </p:nvSpPr>
        <p:spPr>
          <a:xfrm flipV="1">
            <a:off x="3044659" y="4214528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Ellipse 127"/>
          <p:cNvSpPr/>
          <p:nvPr/>
        </p:nvSpPr>
        <p:spPr>
          <a:xfrm flipV="1">
            <a:off x="3034033" y="441403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Ellipse 127"/>
          <p:cNvSpPr/>
          <p:nvPr/>
        </p:nvSpPr>
        <p:spPr>
          <a:xfrm flipV="1">
            <a:off x="2967957" y="42229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Ellipse 127"/>
          <p:cNvSpPr/>
          <p:nvPr/>
        </p:nvSpPr>
        <p:spPr>
          <a:xfrm flipV="1">
            <a:off x="3083559" y="434202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Ellipse 127"/>
          <p:cNvSpPr/>
          <p:nvPr/>
        </p:nvSpPr>
        <p:spPr>
          <a:xfrm flipV="1">
            <a:off x="3074148" y="43314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Ellipse 120"/>
          <p:cNvSpPr/>
          <p:nvPr/>
        </p:nvSpPr>
        <p:spPr>
          <a:xfrm flipV="1">
            <a:off x="2989871" y="438046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Ellipse 125"/>
          <p:cNvSpPr/>
          <p:nvPr/>
        </p:nvSpPr>
        <p:spPr>
          <a:xfrm>
            <a:off x="3729910" y="395793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Ellipse 127"/>
          <p:cNvSpPr/>
          <p:nvPr/>
        </p:nvSpPr>
        <p:spPr>
          <a:xfrm>
            <a:off x="3731087" y="383256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Ellipse 119"/>
          <p:cNvSpPr/>
          <p:nvPr/>
        </p:nvSpPr>
        <p:spPr>
          <a:xfrm>
            <a:off x="3491880" y="38082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Ellipse 127"/>
          <p:cNvSpPr/>
          <p:nvPr/>
        </p:nvSpPr>
        <p:spPr>
          <a:xfrm>
            <a:off x="3495352" y="429492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Ellipse 120"/>
          <p:cNvSpPr/>
          <p:nvPr/>
        </p:nvSpPr>
        <p:spPr>
          <a:xfrm>
            <a:off x="3609927" y="42081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Ellipse 119"/>
          <p:cNvSpPr/>
          <p:nvPr/>
        </p:nvSpPr>
        <p:spPr>
          <a:xfrm>
            <a:off x="3839612" y="43122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Ellipse 119"/>
          <p:cNvSpPr/>
          <p:nvPr/>
        </p:nvSpPr>
        <p:spPr>
          <a:xfrm>
            <a:off x="3875842" y="423186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Ellipse 127"/>
          <p:cNvSpPr/>
          <p:nvPr/>
        </p:nvSpPr>
        <p:spPr>
          <a:xfrm>
            <a:off x="3815690" y="407889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Ellipse 125"/>
          <p:cNvSpPr/>
          <p:nvPr/>
        </p:nvSpPr>
        <p:spPr>
          <a:xfrm>
            <a:off x="3585894" y="411033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Ellipse 127"/>
          <p:cNvSpPr/>
          <p:nvPr/>
        </p:nvSpPr>
        <p:spPr>
          <a:xfrm>
            <a:off x="3587071" y="398496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Ellipse 119"/>
          <p:cNvSpPr/>
          <p:nvPr/>
        </p:nvSpPr>
        <p:spPr>
          <a:xfrm>
            <a:off x="3347864" y="396060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Ellipse 127"/>
          <p:cNvSpPr/>
          <p:nvPr/>
        </p:nvSpPr>
        <p:spPr>
          <a:xfrm>
            <a:off x="3351336" y="444732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Ellipse 120"/>
          <p:cNvSpPr/>
          <p:nvPr/>
        </p:nvSpPr>
        <p:spPr>
          <a:xfrm>
            <a:off x="3465911" y="43605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Ellipse 119"/>
          <p:cNvSpPr/>
          <p:nvPr/>
        </p:nvSpPr>
        <p:spPr>
          <a:xfrm>
            <a:off x="3695596" y="44646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Ellipse 119"/>
          <p:cNvSpPr/>
          <p:nvPr/>
        </p:nvSpPr>
        <p:spPr>
          <a:xfrm>
            <a:off x="3204110" y="410135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Ellipse 127"/>
          <p:cNvSpPr/>
          <p:nvPr/>
        </p:nvSpPr>
        <p:spPr>
          <a:xfrm>
            <a:off x="3671674" y="423129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Ellipse 125"/>
          <p:cNvSpPr/>
          <p:nvPr/>
        </p:nvSpPr>
        <p:spPr>
          <a:xfrm>
            <a:off x="3349741" y="418120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Ellipse 127"/>
          <p:cNvSpPr/>
          <p:nvPr/>
        </p:nvSpPr>
        <p:spPr>
          <a:xfrm>
            <a:off x="3923189" y="413736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Ellipse 119"/>
          <p:cNvSpPr/>
          <p:nvPr/>
        </p:nvSpPr>
        <p:spPr>
          <a:xfrm>
            <a:off x="3683982" y="41130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Ellipse 127"/>
          <p:cNvSpPr/>
          <p:nvPr/>
        </p:nvSpPr>
        <p:spPr>
          <a:xfrm>
            <a:off x="3687454" y="459972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Ellipse 120"/>
          <p:cNvSpPr/>
          <p:nvPr/>
        </p:nvSpPr>
        <p:spPr>
          <a:xfrm>
            <a:off x="3313442" y="426523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Ellipse 119"/>
          <p:cNvSpPr/>
          <p:nvPr/>
        </p:nvSpPr>
        <p:spPr>
          <a:xfrm>
            <a:off x="4031714" y="46170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Ellipse 119"/>
          <p:cNvSpPr/>
          <p:nvPr/>
        </p:nvSpPr>
        <p:spPr>
          <a:xfrm>
            <a:off x="3934554" y="413688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Ellipse 127"/>
          <p:cNvSpPr/>
          <p:nvPr/>
        </p:nvSpPr>
        <p:spPr>
          <a:xfrm>
            <a:off x="3414722" y="413006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Ellipse 127"/>
          <p:cNvSpPr/>
          <p:nvPr/>
        </p:nvSpPr>
        <p:spPr>
          <a:xfrm flipV="1">
            <a:off x="3420098" y="416199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Ellipse 127"/>
          <p:cNvSpPr/>
          <p:nvPr/>
        </p:nvSpPr>
        <p:spPr>
          <a:xfrm flipV="1">
            <a:off x="3224905" y="3997642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Ellipse 127"/>
          <p:cNvSpPr/>
          <p:nvPr/>
        </p:nvSpPr>
        <p:spPr>
          <a:xfrm flipV="1">
            <a:off x="3218332" y="427633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Ellipse 127"/>
          <p:cNvSpPr/>
          <p:nvPr/>
        </p:nvSpPr>
        <p:spPr>
          <a:xfrm flipV="1">
            <a:off x="3002140" y="431208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Ellipse 127"/>
          <p:cNvSpPr/>
          <p:nvPr/>
        </p:nvSpPr>
        <p:spPr>
          <a:xfrm flipV="1">
            <a:off x="3112830" y="428710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Ellipse 127"/>
          <p:cNvSpPr/>
          <p:nvPr/>
        </p:nvSpPr>
        <p:spPr>
          <a:xfrm flipV="1">
            <a:off x="3275856" y="4430553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Ellipse 119"/>
          <p:cNvSpPr/>
          <p:nvPr/>
        </p:nvSpPr>
        <p:spPr>
          <a:xfrm flipV="1">
            <a:off x="3145136" y="438352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4" name="Ellipse 119"/>
          <p:cNvSpPr/>
          <p:nvPr/>
        </p:nvSpPr>
        <p:spPr>
          <a:xfrm>
            <a:off x="3109132" y="414622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5" name="Ellipse 127"/>
          <p:cNvSpPr/>
          <p:nvPr/>
        </p:nvSpPr>
        <p:spPr>
          <a:xfrm>
            <a:off x="3179687" y="392779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6" name="Ellipse 120"/>
          <p:cNvSpPr/>
          <p:nvPr/>
        </p:nvSpPr>
        <p:spPr>
          <a:xfrm>
            <a:off x="3430487" y="42145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7" name="Ellipse 127"/>
          <p:cNvSpPr/>
          <p:nvPr/>
        </p:nvSpPr>
        <p:spPr>
          <a:xfrm>
            <a:off x="3239235" y="414353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8" name="Ellipse 120"/>
          <p:cNvSpPr/>
          <p:nvPr/>
        </p:nvSpPr>
        <p:spPr>
          <a:xfrm>
            <a:off x="3932105" y="452487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9" name="Ellipse 127"/>
          <p:cNvSpPr/>
          <p:nvPr/>
        </p:nvSpPr>
        <p:spPr>
          <a:xfrm>
            <a:off x="4138075" y="423052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0" name="Ellipse 127"/>
          <p:cNvSpPr/>
          <p:nvPr/>
        </p:nvSpPr>
        <p:spPr>
          <a:xfrm>
            <a:off x="4159132" y="429532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1" name="Ellipse 124"/>
          <p:cNvSpPr/>
          <p:nvPr/>
        </p:nvSpPr>
        <p:spPr>
          <a:xfrm>
            <a:off x="4191864" y="43898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2" name="Ellipse 120"/>
          <p:cNvSpPr/>
          <p:nvPr/>
        </p:nvSpPr>
        <p:spPr>
          <a:xfrm>
            <a:off x="4274690" y="447031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3" name="Ellipse 124"/>
          <p:cNvSpPr/>
          <p:nvPr/>
        </p:nvSpPr>
        <p:spPr>
          <a:xfrm>
            <a:off x="4317478" y="435017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4" name="Ellipse 119"/>
          <p:cNvSpPr/>
          <p:nvPr/>
        </p:nvSpPr>
        <p:spPr>
          <a:xfrm>
            <a:off x="4323909" y="459544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5" name="Ellipse 120"/>
          <p:cNvSpPr/>
          <p:nvPr/>
        </p:nvSpPr>
        <p:spPr>
          <a:xfrm>
            <a:off x="4245470" y="425806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6" name="Ellipse 119"/>
          <p:cNvSpPr/>
          <p:nvPr/>
        </p:nvSpPr>
        <p:spPr>
          <a:xfrm>
            <a:off x="4354099" y="4497984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7" name="Ellipse 119"/>
          <p:cNvSpPr/>
          <p:nvPr/>
        </p:nvSpPr>
        <p:spPr>
          <a:xfrm>
            <a:off x="4210345" y="463874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" name="Ellipse 125"/>
          <p:cNvSpPr/>
          <p:nvPr/>
        </p:nvSpPr>
        <p:spPr>
          <a:xfrm>
            <a:off x="4355976" y="471858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" name="Ellipse 127"/>
          <p:cNvSpPr/>
          <p:nvPr/>
        </p:nvSpPr>
        <p:spPr>
          <a:xfrm flipV="1">
            <a:off x="4231140" y="453502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0" name="Ellipse 127"/>
          <p:cNvSpPr/>
          <p:nvPr/>
        </p:nvSpPr>
        <p:spPr>
          <a:xfrm>
            <a:off x="4185922" y="446518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1" name="Ellipse 127"/>
          <p:cNvSpPr/>
          <p:nvPr/>
        </p:nvSpPr>
        <p:spPr>
          <a:xfrm>
            <a:off x="4245470" y="4680914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2" name="Ellipse 120"/>
          <p:cNvSpPr/>
          <p:nvPr/>
        </p:nvSpPr>
        <p:spPr>
          <a:xfrm flipV="1">
            <a:off x="4090176" y="4470315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3" name="Ellipse 127"/>
          <p:cNvSpPr/>
          <p:nvPr/>
        </p:nvSpPr>
        <p:spPr>
          <a:xfrm>
            <a:off x="4135738" y="4590178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94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66" y="3506261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5" name="Rectangle 794"/>
          <p:cNvSpPr/>
          <p:nvPr/>
        </p:nvSpPr>
        <p:spPr>
          <a:xfrm>
            <a:off x="4342706" y="4683961"/>
            <a:ext cx="1518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Semantic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Enrichment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793282"/>
              </a:solidFill>
              <a:effectLst/>
              <a:uLnTx/>
              <a:uFillTx/>
            </a:endParaRPr>
          </a:p>
        </p:txBody>
      </p:sp>
      <p:pic>
        <p:nvPicPr>
          <p:cNvPr id="796" name="Picture 11" descr="https://image.freepik.com/free-icon/black-iscreen-computer_318-9552.jpg"/>
          <p:cNvPicPr>
            <a:picLocks noChangeAspect="1" noChangeArrowheads="1"/>
          </p:cNvPicPr>
          <p:nvPr/>
        </p:nvPicPr>
        <p:blipFill>
          <a:blip r:embed="rId12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05374"/>
            <a:ext cx="1336729" cy="12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7" name="Picture 11" descr="https://image.freepik.com/free-icon/black-iscreen-computer_318-9552.jpg"/>
          <p:cNvPicPr>
            <a:picLocks noChangeAspect="1" noChangeArrowheads="1"/>
          </p:cNvPicPr>
          <p:nvPr/>
        </p:nvPicPr>
        <p:blipFill>
          <a:blip r:embed="rId12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71" y="1215802"/>
            <a:ext cx="1336729" cy="12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" name="Picture 11" descr="https://image.freepik.com/free-icon/black-iscreen-computer_318-9552.jpg"/>
          <p:cNvPicPr>
            <a:picLocks noChangeAspect="1" noChangeArrowheads="1"/>
          </p:cNvPicPr>
          <p:nvPr/>
        </p:nvPicPr>
        <p:blipFill>
          <a:blip r:embed="rId12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32" y="1205374"/>
            <a:ext cx="1336729" cy="12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" name="Picture 11" descr="https://image.freepik.com/free-icon/black-iscreen-computer_318-9552.jpg"/>
          <p:cNvPicPr>
            <a:picLocks noChangeAspect="1" noChangeArrowheads="1"/>
          </p:cNvPicPr>
          <p:nvPr/>
        </p:nvPicPr>
        <p:blipFill>
          <a:blip r:embed="rId12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61" y="1196752"/>
            <a:ext cx="1336729" cy="12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" name="TextBox 224"/>
          <p:cNvSpPr txBox="1"/>
          <p:nvPr/>
        </p:nvSpPr>
        <p:spPr>
          <a:xfrm>
            <a:off x="2835275" y="1309924"/>
            <a:ext cx="120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Clinical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prioritization 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visualization</a:t>
            </a:r>
          </a:p>
        </p:txBody>
      </p:sp>
      <p:sp>
        <p:nvSpPr>
          <p:cNvPr id="801" name="TextBox 224"/>
          <p:cNvSpPr txBox="1"/>
          <p:nvPr/>
        </p:nvSpPr>
        <p:spPr>
          <a:xfrm>
            <a:off x="4422424" y="1319497"/>
            <a:ext cx="12075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Clinical and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administrative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decision support</a:t>
            </a:r>
          </a:p>
        </p:txBody>
      </p:sp>
      <p:sp>
        <p:nvSpPr>
          <p:cNvPr id="802" name="TextBox 224"/>
          <p:cNvSpPr txBox="1"/>
          <p:nvPr/>
        </p:nvSpPr>
        <p:spPr>
          <a:xfrm>
            <a:off x="6022708" y="1309924"/>
            <a:ext cx="12075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Semantic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Biobank 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Broker</a:t>
            </a:r>
          </a:p>
        </p:txBody>
      </p:sp>
      <p:sp>
        <p:nvSpPr>
          <p:cNvPr id="803" name="TextBox 224"/>
          <p:cNvSpPr txBox="1"/>
          <p:nvPr/>
        </p:nvSpPr>
        <p:spPr>
          <a:xfrm>
            <a:off x="7649655" y="1334208"/>
            <a:ext cx="120753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Cohort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builder</a:t>
            </a:r>
          </a:p>
        </p:txBody>
      </p:sp>
      <p:sp>
        <p:nvSpPr>
          <p:cNvPr id="2" name="Rechteck 1"/>
          <p:cNvSpPr/>
          <p:nvPr/>
        </p:nvSpPr>
        <p:spPr>
          <a:xfrm>
            <a:off x="107504" y="6505599"/>
            <a:ext cx="8944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IICCAB: Innovative </a:t>
            </a:r>
            <a:r>
              <a:rPr lang="en-GB" sz="1400" dirty="0" err="1" smtClean="0"/>
              <a:t>Nutzung</a:t>
            </a:r>
            <a:r>
              <a:rPr lang="en-GB" sz="1400" dirty="0" smtClean="0"/>
              <a:t> von </a:t>
            </a:r>
            <a:r>
              <a:rPr lang="en-GB" sz="1400" dirty="0" err="1" smtClean="0"/>
              <a:t>Informationen</a:t>
            </a:r>
            <a:r>
              <a:rPr lang="en-GB" sz="1400" dirty="0" smtClean="0"/>
              <a:t> </a:t>
            </a:r>
            <a:r>
              <a:rPr lang="en-GB" sz="1400" dirty="0" err="1" smtClean="0"/>
              <a:t>für</a:t>
            </a:r>
            <a:r>
              <a:rPr lang="en-GB" sz="1400" dirty="0" smtClean="0"/>
              <a:t> </a:t>
            </a:r>
            <a:r>
              <a:rPr lang="en-GB" sz="1400" dirty="0" err="1" smtClean="0"/>
              <a:t>klinische</a:t>
            </a:r>
            <a:r>
              <a:rPr lang="en-GB" sz="1400" dirty="0" smtClean="0"/>
              <a:t> </a:t>
            </a:r>
            <a:r>
              <a:rPr lang="en-GB" sz="1400" dirty="0" err="1" smtClean="0"/>
              <a:t>Versorgung</a:t>
            </a:r>
            <a:r>
              <a:rPr lang="en-GB" sz="1400" dirty="0" smtClean="0"/>
              <a:t> und </a:t>
            </a:r>
            <a:r>
              <a:rPr lang="en-GB" sz="1400" dirty="0" err="1" smtClean="0"/>
              <a:t>Biomarkerforschung</a:t>
            </a:r>
            <a:r>
              <a:rPr lang="en-GB" sz="1400" dirty="0" smtClean="0"/>
              <a:t>. http://goo.gl/wHMedz</a:t>
            </a:r>
            <a:endParaRPr lang="en-GB" sz="1400" dirty="0"/>
          </a:p>
        </p:txBody>
      </p:sp>
      <p:sp>
        <p:nvSpPr>
          <p:cNvPr id="3" name="Abgerundete rechteckige Legende 2"/>
          <p:cNvSpPr/>
          <p:nvPr/>
        </p:nvSpPr>
        <p:spPr>
          <a:xfrm>
            <a:off x="395537" y="1956255"/>
            <a:ext cx="1802420" cy="752665"/>
          </a:xfrm>
          <a:prstGeom prst="wedgeRoundRectCallout">
            <a:avLst>
              <a:gd name="adj1" fmla="val -52277"/>
              <a:gd name="adj2" fmla="val 143091"/>
              <a:gd name="adj3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KAGes Styria: &gt; 1M patients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05" name="Picture 4" descr="Bildergebnis für CBm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06" y="5659920"/>
            <a:ext cx="2172074" cy="7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6" name="Title 1"/>
          <p:cNvSpPr txBox="1">
            <a:spLocks/>
          </p:cNvSpPr>
          <p:nvPr/>
        </p:nvSpPr>
        <p:spPr>
          <a:xfrm>
            <a:off x="152400" y="139154"/>
            <a:ext cx="9144000" cy="9135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Context: Using SNOMED CT as annotation vocabulary for clinical narratives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87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Need for interface terms not satisfied by domain terminologies</a:t>
            </a:r>
          </a:p>
          <a:p>
            <a:r>
              <a:rPr lang="en-GB" dirty="0" smtClean="0"/>
              <a:t>Dynamic acquisition of interface terms needed</a:t>
            </a:r>
          </a:p>
          <a:p>
            <a:pPr lvl="1"/>
            <a:r>
              <a:rPr lang="en-GB" dirty="0" smtClean="0"/>
              <a:t>Top-down (from reference terminologies)</a:t>
            </a:r>
          </a:p>
          <a:p>
            <a:pPr lvl="1"/>
            <a:r>
              <a:rPr lang="en-GB" dirty="0" smtClean="0"/>
              <a:t>Bottom up (from corpora)</a:t>
            </a:r>
          </a:p>
          <a:p>
            <a:r>
              <a:rPr lang="en-GB" dirty="0" smtClean="0"/>
              <a:t>Use collaborative approach (crowdsourcing)</a:t>
            </a:r>
          </a:p>
          <a:p>
            <a:r>
              <a:rPr lang="en-GB" dirty="0" smtClean="0"/>
              <a:t>Avoid ambiguous terms in lexicon </a:t>
            </a:r>
          </a:p>
          <a:p>
            <a:r>
              <a:rPr lang="en-GB" dirty="0" smtClean="0"/>
              <a:t>Use n-gram models (alternatively deep learning ?) for out-of-lexicon terms, extracted from related corpora</a:t>
            </a:r>
          </a:p>
          <a:p>
            <a:pPr lvl="1"/>
            <a:r>
              <a:rPr lang="en-GB" dirty="0" smtClean="0"/>
              <a:t>Benefitting from typical local contexts in "similar" documents</a:t>
            </a:r>
          </a:p>
          <a:p>
            <a:pPr lvl="2"/>
            <a:r>
              <a:rPr lang="en-GB" dirty="0" smtClean="0"/>
              <a:t>Resolution of short forms</a:t>
            </a:r>
          </a:p>
          <a:p>
            <a:pPr lvl="2"/>
            <a:r>
              <a:rPr lang="en-GB" dirty="0" smtClean="0"/>
              <a:t>Correction of typos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52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 403"/>
          <p:cNvSpPr/>
          <p:nvPr/>
        </p:nvSpPr>
        <p:spPr>
          <a:xfrm rot="20039946">
            <a:off x="2173570" y="4296014"/>
            <a:ext cx="1166567" cy="43874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Rectangle 404"/>
          <p:cNvSpPr/>
          <p:nvPr/>
        </p:nvSpPr>
        <p:spPr>
          <a:xfrm rot="1866712">
            <a:off x="2183132" y="3516754"/>
            <a:ext cx="1166567" cy="43874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Rounded Rectangle 405"/>
          <p:cNvSpPr/>
          <p:nvPr/>
        </p:nvSpPr>
        <p:spPr>
          <a:xfrm>
            <a:off x="2843808" y="2486336"/>
            <a:ext cx="6116369" cy="3096344"/>
          </a:xfrm>
          <a:prstGeom prst="roundRect">
            <a:avLst>
              <a:gd name="adj" fmla="val 8130"/>
            </a:avLst>
          </a:prstGeom>
          <a:solidFill>
            <a:sysClr val="window" lastClr="FFFFFF">
              <a:lumMod val="85000"/>
            </a:sys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Rounded Rectangle 406"/>
          <p:cNvSpPr/>
          <p:nvPr/>
        </p:nvSpPr>
        <p:spPr>
          <a:xfrm>
            <a:off x="2928489" y="2658200"/>
            <a:ext cx="5920277" cy="2348416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Rounded Rectangle 407"/>
          <p:cNvSpPr/>
          <p:nvPr/>
        </p:nvSpPr>
        <p:spPr>
          <a:xfrm>
            <a:off x="3011551" y="3017078"/>
            <a:ext cx="1577769" cy="1835658"/>
          </a:xfrm>
          <a:prstGeom prst="roundRect">
            <a:avLst/>
          </a:prstGeom>
          <a:solidFill>
            <a:srgbClr val="999999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7272013" y="3111946"/>
            <a:ext cx="1260427" cy="1345391"/>
          </a:xfrm>
          <a:prstGeom prst="rect">
            <a:avLst/>
          </a:prstGeom>
          <a:solidFill>
            <a:srgbClr val="999999"/>
          </a:solidFill>
          <a:ln w="25400" cap="flat" cmpd="sng" algn="ctr">
            <a:solidFill>
              <a:srgbClr val="C0C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6129888" y="3059820"/>
            <a:ext cx="1584176" cy="1442740"/>
          </a:xfrm>
          <a:prstGeom prst="ellipse">
            <a:avLst/>
          </a:prstGeom>
          <a:solidFill>
            <a:srgbClr val="999999"/>
          </a:solidFill>
          <a:ln w="25400" cap="flat" cmpd="sng" algn="ctr">
            <a:solidFill>
              <a:srgbClr val="C0C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1" name="Picture 2" descr="http://cloudtimes.org/wp-content/uploads/2015/06/saph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33" y="5078624"/>
            <a:ext cx="115212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2" name="Group 411"/>
          <p:cNvGrpSpPr/>
          <p:nvPr/>
        </p:nvGrpSpPr>
        <p:grpSpPr>
          <a:xfrm>
            <a:off x="7092280" y="3580283"/>
            <a:ext cx="432048" cy="441081"/>
            <a:chOff x="1475656" y="404664"/>
            <a:chExt cx="576064" cy="585097"/>
          </a:xfrm>
        </p:grpSpPr>
        <p:sp>
          <p:nvSpPr>
            <p:cNvPr id="413" name="Rectangle 412"/>
            <p:cNvSpPr/>
            <p:nvPr/>
          </p:nvSpPr>
          <p:spPr>
            <a:xfrm>
              <a:off x="1475656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1619672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1763688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1907704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1475656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1619672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1763688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1907704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1475656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1619672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1763688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1907704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1475656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1619672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1763688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1907704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>
            <a:off x="6754743" y="3959577"/>
            <a:ext cx="432048" cy="441081"/>
            <a:chOff x="1475656" y="404664"/>
            <a:chExt cx="576064" cy="585097"/>
          </a:xfrm>
          <a:solidFill>
            <a:srgbClr val="793282">
              <a:lumMod val="75000"/>
            </a:srgbClr>
          </a:solidFill>
        </p:grpSpPr>
        <p:sp>
          <p:nvSpPr>
            <p:cNvPr id="430" name="Rectangle 429"/>
            <p:cNvSpPr/>
            <p:nvPr/>
          </p:nvSpPr>
          <p:spPr>
            <a:xfrm>
              <a:off x="1475656" y="404664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1619672" y="404664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1763688" y="404664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1907704" y="404664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1475656" y="548680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1619672" y="548680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1763688" y="548680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1907704" y="548680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1475656" y="701729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1619672" y="701729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1763688" y="701729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1907704" y="701729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1475656" y="845745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1619672" y="845745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1763688" y="845745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1907704" y="845745"/>
              <a:ext cx="144016" cy="144016"/>
            </a:xfrm>
            <a:prstGeom prst="rect">
              <a:avLst/>
            </a:prstGeom>
            <a:grpFill/>
            <a:ln w="19050" cap="flat" cmpd="sng" algn="ctr">
              <a:solidFill>
                <a:srgbClr val="E0E0E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6228184" y="3589316"/>
            <a:ext cx="432048" cy="441081"/>
            <a:chOff x="1475656" y="404664"/>
            <a:chExt cx="576064" cy="585097"/>
          </a:xfrm>
        </p:grpSpPr>
        <p:sp>
          <p:nvSpPr>
            <p:cNvPr id="447" name="Rectangle 446"/>
            <p:cNvSpPr/>
            <p:nvPr/>
          </p:nvSpPr>
          <p:spPr>
            <a:xfrm>
              <a:off x="1475656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1619672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763688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1907704" y="404664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1475656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1619672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1763688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1907704" y="548680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1475656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1619672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763688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1907704" y="701729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1475656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1619672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1763688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1907704" y="845745"/>
              <a:ext cx="144016" cy="14401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63" name="Straight Arrow Connector 462"/>
          <p:cNvCxnSpPr>
            <a:endCxn id="417" idx="1"/>
          </p:cNvCxnSpPr>
          <p:nvPr/>
        </p:nvCxnSpPr>
        <p:spPr>
          <a:xfrm flipV="1">
            <a:off x="6732240" y="3743135"/>
            <a:ext cx="360040" cy="170772"/>
          </a:xfrm>
          <a:prstGeom prst="straightConnector1">
            <a:avLst/>
          </a:prstGeom>
          <a:noFill/>
          <a:ln w="19050" cap="flat" cmpd="sng" algn="ctr">
            <a:solidFill>
              <a:srgbClr val="3366FF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64" name="Straight Arrow Connector 463"/>
          <p:cNvCxnSpPr/>
          <p:nvPr/>
        </p:nvCxnSpPr>
        <p:spPr>
          <a:xfrm flipH="1" flipV="1">
            <a:off x="6498214" y="4052086"/>
            <a:ext cx="256529" cy="278228"/>
          </a:xfrm>
          <a:prstGeom prst="straightConnector1">
            <a:avLst/>
          </a:prstGeom>
          <a:noFill/>
          <a:ln w="19050" cap="flat" cmpd="sng" algn="ctr">
            <a:solidFill>
              <a:srgbClr val="3366FF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465" name="Ellipse 142"/>
          <p:cNvSpPr/>
          <p:nvPr/>
        </p:nvSpPr>
        <p:spPr>
          <a:xfrm>
            <a:off x="6450558" y="393810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Ellipse 143"/>
          <p:cNvSpPr/>
          <p:nvPr/>
        </p:nvSpPr>
        <p:spPr>
          <a:xfrm>
            <a:off x="6564858" y="3715732"/>
            <a:ext cx="72008" cy="72007"/>
          </a:xfrm>
          <a:prstGeom prst="ellipse">
            <a:avLst/>
          </a:prstGeom>
          <a:solidFill>
            <a:srgbClr val="DAA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Ellipse 144"/>
          <p:cNvSpPr/>
          <p:nvPr/>
        </p:nvSpPr>
        <p:spPr>
          <a:xfrm>
            <a:off x="7101294" y="394084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Ellipse 145"/>
          <p:cNvSpPr/>
          <p:nvPr/>
        </p:nvSpPr>
        <p:spPr>
          <a:xfrm>
            <a:off x="7308304" y="381804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Ellipse 146"/>
          <p:cNvSpPr/>
          <p:nvPr/>
        </p:nvSpPr>
        <p:spPr>
          <a:xfrm>
            <a:off x="6990680" y="408067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Ellipse 147"/>
          <p:cNvSpPr/>
          <p:nvPr/>
        </p:nvSpPr>
        <p:spPr>
          <a:xfrm>
            <a:off x="6876256" y="419497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Rechteck 52"/>
          <p:cNvSpPr/>
          <p:nvPr/>
        </p:nvSpPr>
        <p:spPr>
          <a:xfrm>
            <a:off x="6409930" y="3095651"/>
            <a:ext cx="11067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Clinical Data</a:t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Warehouse </a:t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   CDW</a:t>
            </a:r>
          </a:p>
        </p:txBody>
      </p:sp>
      <p:sp>
        <p:nvSpPr>
          <p:cNvPr id="472" name="Rechteck 52"/>
          <p:cNvSpPr/>
          <p:nvPr/>
        </p:nvSpPr>
        <p:spPr>
          <a:xfrm>
            <a:off x="7686026" y="3156051"/>
            <a:ext cx="855939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/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Medical </a:t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Research</a:t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Insights</a:t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(MRI)    </a:t>
            </a:r>
          </a:p>
        </p:txBody>
      </p:sp>
      <p:sp>
        <p:nvSpPr>
          <p:cNvPr id="473" name="TextBox 472"/>
          <p:cNvSpPr txBox="1"/>
          <p:nvPr/>
        </p:nvSpPr>
        <p:spPr>
          <a:xfrm>
            <a:off x="3383561" y="3086401"/>
            <a:ext cx="90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Staging </a:t>
            </a:r>
            <a:b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Area</a:t>
            </a:r>
          </a:p>
        </p:txBody>
      </p:sp>
      <p:sp>
        <p:nvSpPr>
          <p:cNvPr id="474" name="Flussdiagramm: Magnetplattenspeicher 2"/>
          <p:cNvSpPr/>
          <p:nvPr/>
        </p:nvSpPr>
        <p:spPr>
          <a:xfrm>
            <a:off x="76145" y="2990392"/>
            <a:ext cx="2479631" cy="3384376"/>
          </a:xfrm>
          <a:prstGeom prst="flowChartMagneticDisk">
            <a:avLst/>
          </a:prstGeom>
          <a:solidFill>
            <a:sysClr val="window" lastClr="FFFFFF">
              <a:lumMod val="85000"/>
            </a:sys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1205263" y="3713056"/>
            <a:ext cx="1350513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Structured data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Lab, Admin,</a:t>
            </a:r>
            <a:b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QM, Registries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 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793282"/>
              </a:solidFill>
              <a:effectLst/>
              <a:uLnTx/>
              <a:uFillTx/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1194786" y="5036986"/>
            <a:ext cx="1169308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Unstructured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data (text)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793282"/>
              </a:solidFill>
              <a:effectLst/>
              <a:uLnTx/>
              <a:uFillTx/>
            </a:endParaRPr>
          </a:p>
        </p:txBody>
      </p:sp>
      <p:sp>
        <p:nvSpPr>
          <p:cNvPr id="477" name="Ellipse 125"/>
          <p:cNvSpPr/>
          <p:nvPr/>
        </p:nvSpPr>
        <p:spPr>
          <a:xfrm>
            <a:off x="6115240" y="38969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6404684" y="4592868"/>
            <a:ext cx="2199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F83"/>
                </a:solidFill>
                <a:effectLst/>
                <a:uLnTx/>
                <a:uFillTx/>
              </a:rPr>
              <a:t>Connected Health Platform</a:t>
            </a:r>
          </a:p>
        </p:txBody>
      </p:sp>
      <p:sp>
        <p:nvSpPr>
          <p:cNvPr id="479" name="Ellipse 120"/>
          <p:cNvSpPr/>
          <p:nvPr/>
        </p:nvSpPr>
        <p:spPr>
          <a:xfrm>
            <a:off x="6340607" y="3676247"/>
            <a:ext cx="72008" cy="72007"/>
          </a:xfrm>
          <a:prstGeom prst="ellipse">
            <a:avLst/>
          </a:prstGeom>
          <a:solidFill>
            <a:srgbClr val="DAA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Ellipse 119"/>
          <p:cNvSpPr/>
          <p:nvPr/>
        </p:nvSpPr>
        <p:spPr>
          <a:xfrm>
            <a:off x="6973199" y="430338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1" name="Picture 2" descr="https://cdn4.iconfinder.com/data/icons/medicons-2/512/folder-256.pn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1" y="3260974"/>
            <a:ext cx="995091" cy="10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7" y="3702032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3" name="Picture 2" descr="https://cdn4.iconfinder.com/data/icons/medicons-2/512/folder-256.pn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1" y="4166068"/>
            <a:ext cx="995091" cy="10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7" y="4607126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5" name="Rectangle 484"/>
          <p:cNvSpPr/>
          <p:nvPr/>
        </p:nvSpPr>
        <p:spPr>
          <a:xfrm>
            <a:off x="323528" y="5570044"/>
            <a:ext cx="2040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 Electronic Health </a:t>
            </a:r>
            <a:b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Record Systems</a:t>
            </a:r>
          </a:p>
        </p:txBody>
      </p:sp>
      <p:sp>
        <p:nvSpPr>
          <p:cNvPr id="489" name="Ellipse 120"/>
          <p:cNvSpPr/>
          <p:nvPr/>
        </p:nvSpPr>
        <p:spPr>
          <a:xfrm>
            <a:off x="6109638" y="378521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Ellipse 124"/>
          <p:cNvSpPr/>
          <p:nvPr/>
        </p:nvSpPr>
        <p:spPr>
          <a:xfrm>
            <a:off x="5875404" y="379640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Ellipse 120"/>
          <p:cNvSpPr/>
          <p:nvPr/>
        </p:nvSpPr>
        <p:spPr>
          <a:xfrm>
            <a:off x="5961287" y="382548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Ellipse 119"/>
          <p:cNvSpPr/>
          <p:nvPr/>
        </p:nvSpPr>
        <p:spPr>
          <a:xfrm>
            <a:off x="6041546" y="375173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Ellipse 127"/>
          <p:cNvSpPr/>
          <p:nvPr/>
        </p:nvSpPr>
        <p:spPr>
          <a:xfrm>
            <a:off x="5790139" y="375831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Ellipse 127"/>
          <p:cNvSpPr/>
          <p:nvPr/>
        </p:nvSpPr>
        <p:spPr>
          <a:xfrm>
            <a:off x="5724279" y="368658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Ellipse 120"/>
          <p:cNvSpPr/>
          <p:nvPr/>
        </p:nvSpPr>
        <p:spPr>
          <a:xfrm>
            <a:off x="6041546" y="381262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Ellipse 141"/>
          <p:cNvSpPr/>
          <p:nvPr/>
        </p:nvSpPr>
        <p:spPr>
          <a:xfrm>
            <a:off x="5979427" y="374191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Ellipse 120"/>
          <p:cNvSpPr/>
          <p:nvPr/>
        </p:nvSpPr>
        <p:spPr>
          <a:xfrm>
            <a:off x="6566431" y="42855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8" name="Picture 3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3778" r="3899" b="55093"/>
          <a:stretch/>
        </p:blipFill>
        <p:spPr bwMode="auto">
          <a:xfrm>
            <a:off x="1400228" y="3164455"/>
            <a:ext cx="651907" cy="56934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</p:pic>
      <p:sp>
        <p:nvSpPr>
          <p:cNvPr id="499" name="Ellipse 120"/>
          <p:cNvSpPr/>
          <p:nvPr/>
        </p:nvSpPr>
        <p:spPr>
          <a:xfrm>
            <a:off x="1765930" y="33255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Ellipse 124"/>
          <p:cNvSpPr/>
          <p:nvPr/>
        </p:nvSpPr>
        <p:spPr>
          <a:xfrm>
            <a:off x="1626235" y="351575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Ellipse 120"/>
          <p:cNvSpPr/>
          <p:nvPr/>
        </p:nvSpPr>
        <p:spPr>
          <a:xfrm>
            <a:off x="1590231" y="342057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Ellipse 119"/>
          <p:cNvSpPr/>
          <p:nvPr/>
        </p:nvSpPr>
        <p:spPr>
          <a:xfrm>
            <a:off x="1624584" y="317304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Ellipse 120"/>
          <p:cNvSpPr/>
          <p:nvPr/>
        </p:nvSpPr>
        <p:spPr>
          <a:xfrm>
            <a:off x="1918330" y="3477927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Ellipse 124"/>
          <p:cNvSpPr/>
          <p:nvPr/>
        </p:nvSpPr>
        <p:spPr>
          <a:xfrm>
            <a:off x="1778635" y="366815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Ellipse 120"/>
          <p:cNvSpPr/>
          <p:nvPr/>
        </p:nvSpPr>
        <p:spPr>
          <a:xfrm>
            <a:off x="1742631" y="357297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Ellipse 119"/>
          <p:cNvSpPr/>
          <p:nvPr/>
        </p:nvSpPr>
        <p:spPr>
          <a:xfrm>
            <a:off x="1776984" y="332544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Ellipse 127"/>
          <p:cNvSpPr/>
          <p:nvPr/>
        </p:nvSpPr>
        <p:spPr>
          <a:xfrm>
            <a:off x="1835696" y="356645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Ellipse 127"/>
          <p:cNvSpPr/>
          <p:nvPr/>
        </p:nvSpPr>
        <p:spPr>
          <a:xfrm>
            <a:off x="1907704" y="327842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Ellipse 127"/>
          <p:cNvSpPr/>
          <p:nvPr/>
        </p:nvSpPr>
        <p:spPr>
          <a:xfrm>
            <a:off x="1475656" y="363846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Ellipse 127"/>
          <p:cNvSpPr/>
          <p:nvPr/>
        </p:nvSpPr>
        <p:spPr>
          <a:xfrm>
            <a:off x="1763688" y="342244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Ellipse 127"/>
          <p:cNvSpPr/>
          <p:nvPr/>
        </p:nvSpPr>
        <p:spPr>
          <a:xfrm>
            <a:off x="1835696" y="320641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Ellipse 127"/>
          <p:cNvSpPr/>
          <p:nvPr/>
        </p:nvSpPr>
        <p:spPr>
          <a:xfrm>
            <a:off x="1475656" y="335043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Ellipse 127"/>
          <p:cNvSpPr/>
          <p:nvPr/>
        </p:nvSpPr>
        <p:spPr>
          <a:xfrm>
            <a:off x="1475656" y="3494448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Ellipse 127"/>
          <p:cNvSpPr/>
          <p:nvPr/>
        </p:nvSpPr>
        <p:spPr>
          <a:xfrm>
            <a:off x="1628056" y="327842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Ellipse 127"/>
          <p:cNvSpPr/>
          <p:nvPr/>
        </p:nvSpPr>
        <p:spPr>
          <a:xfrm>
            <a:off x="1403648" y="320641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Ellipse 122"/>
          <p:cNvSpPr/>
          <p:nvPr/>
        </p:nvSpPr>
        <p:spPr>
          <a:xfrm>
            <a:off x="2016131" y="455370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1360017" y="4434518"/>
            <a:ext cx="999017" cy="646331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des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Magens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als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auch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des Duodenums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reichlich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zähflüssiger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Schleim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,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sangoinolent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; die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Schleimhaut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ist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insgesamt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livide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.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Anhängend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ein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7,5 x 4 x 1,5 cm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großes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Pankreaskopfsegment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sowie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ein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4 cm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langer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derber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und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bis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2,5 cm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durchmessender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knotiger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Gewebsstrang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, der an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seinem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Ende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eine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Fadenmarkierung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aufweist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.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Hier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auf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lamellierenden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,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teilweise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GB" sz="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nodulär</a:t>
            </a:r>
            <a:r>
              <a:rPr kumimoji="0" lang="en-GB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endParaRPr kumimoji="0" lang="en-GB" sz="3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518" name="Ellipse 51"/>
          <p:cNvSpPr/>
          <p:nvPr/>
        </p:nvSpPr>
        <p:spPr>
          <a:xfrm>
            <a:off x="1539632" y="482431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Ellipse 114"/>
          <p:cNvSpPr/>
          <p:nvPr/>
        </p:nvSpPr>
        <p:spPr>
          <a:xfrm>
            <a:off x="1971680" y="483756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Ellipse 116"/>
          <p:cNvSpPr/>
          <p:nvPr/>
        </p:nvSpPr>
        <p:spPr>
          <a:xfrm>
            <a:off x="2124130" y="468849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Ellipse 117"/>
          <p:cNvSpPr/>
          <p:nvPr/>
        </p:nvSpPr>
        <p:spPr>
          <a:xfrm>
            <a:off x="2052072" y="45036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Ellipse 119"/>
          <p:cNvSpPr/>
          <p:nvPr/>
        </p:nvSpPr>
        <p:spPr>
          <a:xfrm>
            <a:off x="1827664" y="45036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Ellipse 120"/>
          <p:cNvSpPr/>
          <p:nvPr/>
        </p:nvSpPr>
        <p:spPr>
          <a:xfrm>
            <a:off x="1827664" y="4656027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Ellipse 124"/>
          <p:cNvSpPr/>
          <p:nvPr/>
        </p:nvSpPr>
        <p:spPr>
          <a:xfrm>
            <a:off x="1683648" y="498356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Ellipse 114"/>
          <p:cNvSpPr/>
          <p:nvPr/>
        </p:nvSpPr>
        <p:spPr>
          <a:xfrm>
            <a:off x="1761611" y="477498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Ellipse 117"/>
          <p:cNvSpPr/>
          <p:nvPr/>
        </p:nvSpPr>
        <p:spPr>
          <a:xfrm>
            <a:off x="2004700" y="460566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Ellipse 119"/>
          <p:cNvSpPr/>
          <p:nvPr/>
        </p:nvSpPr>
        <p:spPr>
          <a:xfrm>
            <a:off x="1617595" y="4441051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Ellipse 120"/>
          <p:cNvSpPr/>
          <p:nvPr/>
        </p:nvSpPr>
        <p:spPr>
          <a:xfrm>
            <a:off x="1617595" y="459345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Ellipse 124"/>
          <p:cNvSpPr/>
          <p:nvPr/>
        </p:nvSpPr>
        <p:spPr>
          <a:xfrm>
            <a:off x="1473579" y="476174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Ellipse 127"/>
          <p:cNvSpPr/>
          <p:nvPr/>
        </p:nvSpPr>
        <p:spPr>
          <a:xfrm>
            <a:off x="1907704" y="486260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Ellipse 127"/>
          <p:cNvSpPr/>
          <p:nvPr/>
        </p:nvSpPr>
        <p:spPr>
          <a:xfrm>
            <a:off x="2060104" y="4790592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Ellipse 127"/>
          <p:cNvSpPr/>
          <p:nvPr/>
        </p:nvSpPr>
        <p:spPr>
          <a:xfrm>
            <a:off x="1907704" y="450256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Ellipse 127"/>
          <p:cNvSpPr/>
          <p:nvPr/>
        </p:nvSpPr>
        <p:spPr>
          <a:xfrm>
            <a:off x="1475656" y="4574568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Ellipse 127"/>
          <p:cNvSpPr/>
          <p:nvPr/>
        </p:nvSpPr>
        <p:spPr>
          <a:xfrm>
            <a:off x="2123728" y="500661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Ellipse 127"/>
          <p:cNvSpPr/>
          <p:nvPr/>
        </p:nvSpPr>
        <p:spPr>
          <a:xfrm>
            <a:off x="1403648" y="493460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Ellipse 127"/>
          <p:cNvSpPr/>
          <p:nvPr/>
        </p:nvSpPr>
        <p:spPr>
          <a:xfrm>
            <a:off x="1619672" y="471858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Ellipse 127"/>
          <p:cNvSpPr/>
          <p:nvPr/>
        </p:nvSpPr>
        <p:spPr>
          <a:xfrm>
            <a:off x="2060104" y="465496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Ellipse 127"/>
          <p:cNvSpPr/>
          <p:nvPr/>
        </p:nvSpPr>
        <p:spPr>
          <a:xfrm>
            <a:off x="1763688" y="486260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Ellipse 127"/>
          <p:cNvSpPr/>
          <p:nvPr/>
        </p:nvSpPr>
        <p:spPr>
          <a:xfrm>
            <a:off x="1547664" y="500661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Ellipse 127"/>
          <p:cNvSpPr/>
          <p:nvPr/>
        </p:nvSpPr>
        <p:spPr>
          <a:xfrm>
            <a:off x="1628056" y="471858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Ellipse 120"/>
          <p:cNvSpPr/>
          <p:nvPr/>
        </p:nvSpPr>
        <p:spPr>
          <a:xfrm>
            <a:off x="2227419" y="335889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Ellipse 124"/>
          <p:cNvSpPr/>
          <p:nvPr/>
        </p:nvSpPr>
        <p:spPr>
          <a:xfrm>
            <a:off x="2087724" y="35491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Ellipse 120"/>
          <p:cNvSpPr/>
          <p:nvPr/>
        </p:nvSpPr>
        <p:spPr>
          <a:xfrm>
            <a:off x="2051720" y="345393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Ellipse 119"/>
          <p:cNvSpPr/>
          <p:nvPr/>
        </p:nvSpPr>
        <p:spPr>
          <a:xfrm>
            <a:off x="2086073" y="320641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Ellipse 120"/>
          <p:cNvSpPr/>
          <p:nvPr/>
        </p:nvSpPr>
        <p:spPr>
          <a:xfrm>
            <a:off x="2379819" y="3511294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Ellipse 119"/>
          <p:cNvSpPr/>
          <p:nvPr/>
        </p:nvSpPr>
        <p:spPr>
          <a:xfrm>
            <a:off x="2238473" y="335881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Ellipse 127"/>
          <p:cNvSpPr/>
          <p:nvPr/>
        </p:nvSpPr>
        <p:spPr>
          <a:xfrm>
            <a:off x="2369193" y="33117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Ellipse 127"/>
          <p:cNvSpPr/>
          <p:nvPr/>
        </p:nvSpPr>
        <p:spPr>
          <a:xfrm>
            <a:off x="2225177" y="345580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Ellipse 127"/>
          <p:cNvSpPr/>
          <p:nvPr/>
        </p:nvSpPr>
        <p:spPr>
          <a:xfrm>
            <a:off x="2297185" y="323978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Ellipse 120"/>
          <p:cNvSpPr/>
          <p:nvPr/>
        </p:nvSpPr>
        <p:spPr>
          <a:xfrm>
            <a:off x="2379819" y="351129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Ellipse 124"/>
          <p:cNvSpPr/>
          <p:nvPr/>
        </p:nvSpPr>
        <p:spPr>
          <a:xfrm>
            <a:off x="2240124" y="370152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Ellipse 120"/>
          <p:cNvSpPr/>
          <p:nvPr/>
        </p:nvSpPr>
        <p:spPr>
          <a:xfrm>
            <a:off x="2204120" y="360633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Ellipse 119"/>
          <p:cNvSpPr/>
          <p:nvPr/>
        </p:nvSpPr>
        <p:spPr>
          <a:xfrm>
            <a:off x="2238473" y="335881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Ellipse 120"/>
          <p:cNvSpPr/>
          <p:nvPr/>
        </p:nvSpPr>
        <p:spPr>
          <a:xfrm>
            <a:off x="2532219" y="3663694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Ellipse 119"/>
          <p:cNvSpPr/>
          <p:nvPr/>
        </p:nvSpPr>
        <p:spPr>
          <a:xfrm>
            <a:off x="2390873" y="351121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Ellipse 127"/>
          <p:cNvSpPr/>
          <p:nvPr/>
        </p:nvSpPr>
        <p:spPr>
          <a:xfrm>
            <a:off x="2521593" y="34641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Ellipse 127"/>
          <p:cNvSpPr/>
          <p:nvPr/>
        </p:nvSpPr>
        <p:spPr>
          <a:xfrm>
            <a:off x="2377577" y="360820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Ellipse 127"/>
          <p:cNvSpPr/>
          <p:nvPr/>
        </p:nvSpPr>
        <p:spPr>
          <a:xfrm>
            <a:off x="2125948" y="343541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Ellipse 127"/>
          <p:cNvSpPr/>
          <p:nvPr/>
        </p:nvSpPr>
        <p:spPr>
          <a:xfrm>
            <a:off x="2455517" y="365523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Ellipse 120"/>
          <p:cNvSpPr/>
          <p:nvPr/>
        </p:nvSpPr>
        <p:spPr>
          <a:xfrm>
            <a:off x="2379819" y="3422441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Ellipse 120"/>
          <p:cNvSpPr/>
          <p:nvPr/>
        </p:nvSpPr>
        <p:spPr>
          <a:xfrm>
            <a:off x="2416049" y="343090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Ellipse 124"/>
          <p:cNvSpPr/>
          <p:nvPr/>
        </p:nvSpPr>
        <p:spPr>
          <a:xfrm>
            <a:off x="2276354" y="362112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Ellipse 120"/>
          <p:cNvSpPr/>
          <p:nvPr/>
        </p:nvSpPr>
        <p:spPr>
          <a:xfrm>
            <a:off x="2240350" y="352594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Ellipse 119"/>
          <p:cNvSpPr/>
          <p:nvPr/>
        </p:nvSpPr>
        <p:spPr>
          <a:xfrm>
            <a:off x="2274703" y="327842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Ellipse 120"/>
          <p:cNvSpPr/>
          <p:nvPr/>
        </p:nvSpPr>
        <p:spPr>
          <a:xfrm>
            <a:off x="2568449" y="3583302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Ellipse 119"/>
          <p:cNvSpPr/>
          <p:nvPr/>
        </p:nvSpPr>
        <p:spPr>
          <a:xfrm>
            <a:off x="2427103" y="343082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Ellipse 127"/>
          <p:cNvSpPr/>
          <p:nvPr/>
        </p:nvSpPr>
        <p:spPr>
          <a:xfrm>
            <a:off x="2678905" y="356830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Ellipse 127"/>
          <p:cNvSpPr/>
          <p:nvPr/>
        </p:nvSpPr>
        <p:spPr>
          <a:xfrm>
            <a:off x="2413807" y="352781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Ellipse 127"/>
          <p:cNvSpPr/>
          <p:nvPr/>
        </p:nvSpPr>
        <p:spPr>
          <a:xfrm>
            <a:off x="2278175" y="33837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Ellipse 120"/>
          <p:cNvSpPr/>
          <p:nvPr/>
        </p:nvSpPr>
        <p:spPr>
          <a:xfrm>
            <a:off x="2568449" y="358330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Ellipse 120"/>
          <p:cNvSpPr/>
          <p:nvPr/>
        </p:nvSpPr>
        <p:spPr>
          <a:xfrm>
            <a:off x="2392750" y="367834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Ellipse 119"/>
          <p:cNvSpPr/>
          <p:nvPr/>
        </p:nvSpPr>
        <p:spPr>
          <a:xfrm>
            <a:off x="2427103" y="343082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Ellipse 120"/>
          <p:cNvSpPr/>
          <p:nvPr/>
        </p:nvSpPr>
        <p:spPr>
          <a:xfrm>
            <a:off x="2720849" y="3735702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Ellipse 119"/>
          <p:cNvSpPr/>
          <p:nvPr/>
        </p:nvSpPr>
        <p:spPr>
          <a:xfrm>
            <a:off x="2579503" y="358322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Ellipse 127"/>
          <p:cNvSpPr/>
          <p:nvPr/>
        </p:nvSpPr>
        <p:spPr>
          <a:xfrm>
            <a:off x="2710223" y="35361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Ellipse 127"/>
          <p:cNvSpPr/>
          <p:nvPr/>
        </p:nvSpPr>
        <p:spPr>
          <a:xfrm>
            <a:off x="2566207" y="368021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Ellipse 127"/>
          <p:cNvSpPr/>
          <p:nvPr/>
        </p:nvSpPr>
        <p:spPr>
          <a:xfrm>
            <a:off x="2314578" y="3507418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Ellipse 127"/>
          <p:cNvSpPr/>
          <p:nvPr/>
        </p:nvSpPr>
        <p:spPr>
          <a:xfrm>
            <a:off x="2430575" y="35361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Ellipse 120"/>
          <p:cNvSpPr/>
          <p:nvPr/>
        </p:nvSpPr>
        <p:spPr>
          <a:xfrm>
            <a:off x="2568449" y="3494449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Ellipse 120"/>
          <p:cNvSpPr/>
          <p:nvPr/>
        </p:nvSpPr>
        <p:spPr>
          <a:xfrm>
            <a:off x="2587459" y="358387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Ellipse 120"/>
          <p:cNvSpPr/>
          <p:nvPr/>
        </p:nvSpPr>
        <p:spPr>
          <a:xfrm>
            <a:off x="2739859" y="3736270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Ellipse 119"/>
          <p:cNvSpPr/>
          <p:nvPr/>
        </p:nvSpPr>
        <p:spPr>
          <a:xfrm>
            <a:off x="2598513" y="35837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Ellipse 127"/>
          <p:cNvSpPr/>
          <p:nvPr/>
        </p:nvSpPr>
        <p:spPr>
          <a:xfrm>
            <a:off x="2729233" y="353676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Ellipse 127"/>
          <p:cNvSpPr/>
          <p:nvPr/>
        </p:nvSpPr>
        <p:spPr>
          <a:xfrm>
            <a:off x="2657225" y="346475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Ellipse 120"/>
          <p:cNvSpPr/>
          <p:nvPr/>
        </p:nvSpPr>
        <p:spPr>
          <a:xfrm>
            <a:off x="2739859" y="373627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Ellipse 119"/>
          <p:cNvSpPr/>
          <p:nvPr/>
        </p:nvSpPr>
        <p:spPr>
          <a:xfrm>
            <a:off x="2598513" y="35837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Ellipse 120"/>
          <p:cNvSpPr/>
          <p:nvPr/>
        </p:nvSpPr>
        <p:spPr>
          <a:xfrm>
            <a:off x="2892259" y="3888670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Ellipse 119"/>
          <p:cNvSpPr/>
          <p:nvPr/>
        </p:nvSpPr>
        <p:spPr>
          <a:xfrm>
            <a:off x="2750913" y="37361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Ellipse 127"/>
          <p:cNvSpPr/>
          <p:nvPr/>
        </p:nvSpPr>
        <p:spPr>
          <a:xfrm>
            <a:off x="2881633" y="368916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Ellipse 127"/>
          <p:cNvSpPr/>
          <p:nvPr/>
        </p:nvSpPr>
        <p:spPr>
          <a:xfrm>
            <a:off x="2737617" y="3833183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Ellipse 127"/>
          <p:cNvSpPr/>
          <p:nvPr/>
        </p:nvSpPr>
        <p:spPr>
          <a:xfrm>
            <a:off x="2815557" y="388020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Ellipse 120"/>
          <p:cNvSpPr/>
          <p:nvPr/>
        </p:nvSpPr>
        <p:spPr>
          <a:xfrm>
            <a:off x="2739859" y="3647417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Ellipse 120"/>
          <p:cNvSpPr/>
          <p:nvPr/>
        </p:nvSpPr>
        <p:spPr>
          <a:xfrm>
            <a:off x="2776089" y="365587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Ellipse 120"/>
          <p:cNvSpPr/>
          <p:nvPr/>
        </p:nvSpPr>
        <p:spPr>
          <a:xfrm>
            <a:off x="2600390" y="37509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Ellipse 119"/>
          <p:cNvSpPr/>
          <p:nvPr/>
        </p:nvSpPr>
        <p:spPr>
          <a:xfrm>
            <a:off x="2634743" y="35034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Ellipse 120"/>
          <p:cNvSpPr/>
          <p:nvPr/>
        </p:nvSpPr>
        <p:spPr>
          <a:xfrm>
            <a:off x="2928489" y="3808278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Ellipse 119"/>
          <p:cNvSpPr/>
          <p:nvPr/>
        </p:nvSpPr>
        <p:spPr>
          <a:xfrm>
            <a:off x="2787143" y="36558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Ellipse 127"/>
          <p:cNvSpPr/>
          <p:nvPr/>
        </p:nvSpPr>
        <p:spPr>
          <a:xfrm>
            <a:off x="2917863" y="360877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Ellipse 127"/>
          <p:cNvSpPr/>
          <p:nvPr/>
        </p:nvSpPr>
        <p:spPr>
          <a:xfrm>
            <a:off x="2773847" y="37527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Ellipse 127"/>
          <p:cNvSpPr/>
          <p:nvPr/>
        </p:nvSpPr>
        <p:spPr>
          <a:xfrm>
            <a:off x="2845855" y="353676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Ellipse 127"/>
          <p:cNvSpPr/>
          <p:nvPr/>
        </p:nvSpPr>
        <p:spPr>
          <a:xfrm>
            <a:off x="2638215" y="360877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Ellipse 120"/>
          <p:cNvSpPr/>
          <p:nvPr/>
        </p:nvSpPr>
        <p:spPr>
          <a:xfrm>
            <a:off x="2928489" y="380827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Ellipse 119"/>
          <p:cNvSpPr/>
          <p:nvPr/>
        </p:nvSpPr>
        <p:spPr>
          <a:xfrm>
            <a:off x="2787143" y="36558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Ellipse 119"/>
          <p:cNvSpPr/>
          <p:nvPr/>
        </p:nvSpPr>
        <p:spPr>
          <a:xfrm>
            <a:off x="2939543" y="380820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Ellipse 127"/>
          <p:cNvSpPr/>
          <p:nvPr/>
        </p:nvSpPr>
        <p:spPr>
          <a:xfrm>
            <a:off x="2926247" y="39051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Ellipse 127"/>
          <p:cNvSpPr/>
          <p:nvPr/>
        </p:nvSpPr>
        <p:spPr>
          <a:xfrm>
            <a:off x="2674618" y="3732394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Ellipse 127"/>
          <p:cNvSpPr/>
          <p:nvPr/>
        </p:nvSpPr>
        <p:spPr>
          <a:xfrm>
            <a:off x="2790615" y="376117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Ellipse 120"/>
          <p:cNvSpPr/>
          <p:nvPr/>
        </p:nvSpPr>
        <p:spPr>
          <a:xfrm>
            <a:off x="2928489" y="3719425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Ellipse 119"/>
          <p:cNvSpPr/>
          <p:nvPr/>
        </p:nvSpPr>
        <p:spPr>
          <a:xfrm>
            <a:off x="2031031" y="334779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Ellipse 119"/>
          <p:cNvSpPr/>
          <p:nvPr/>
        </p:nvSpPr>
        <p:spPr>
          <a:xfrm>
            <a:off x="2151969" y="331179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Ellipse 127"/>
          <p:cNvSpPr/>
          <p:nvPr/>
        </p:nvSpPr>
        <p:spPr>
          <a:xfrm>
            <a:off x="2151969" y="351121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Ellipse 127"/>
          <p:cNvSpPr/>
          <p:nvPr/>
        </p:nvSpPr>
        <p:spPr>
          <a:xfrm>
            <a:off x="1885127" y="33837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Ellipse 127"/>
          <p:cNvSpPr/>
          <p:nvPr/>
        </p:nvSpPr>
        <p:spPr>
          <a:xfrm>
            <a:off x="1980064" y="357465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Ellipse 127"/>
          <p:cNvSpPr/>
          <p:nvPr/>
        </p:nvSpPr>
        <p:spPr>
          <a:xfrm>
            <a:off x="2088076" y="363215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Ellipse 127"/>
          <p:cNvSpPr/>
          <p:nvPr/>
        </p:nvSpPr>
        <p:spPr>
          <a:xfrm>
            <a:off x="2074564" y="332552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Ellipse 127"/>
          <p:cNvSpPr/>
          <p:nvPr/>
        </p:nvSpPr>
        <p:spPr>
          <a:xfrm>
            <a:off x="2043688" y="333837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Ellipse 127"/>
          <p:cNvSpPr/>
          <p:nvPr/>
        </p:nvSpPr>
        <p:spPr>
          <a:xfrm>
            <a:off x="1560429" y="328010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Ellipse 120"/>
          <p:cNvSpPr/>
          <p:nvPr/>
        </p:nvSpPr>
        <p:spPr>
          <a:xfrm flipV="1">
            <a:off x="2379819" y="474430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Ellipse 120"/>
          <p:cNvSpPr/>
          <p:nvPr/>
        </p:nvSpPr>
        <p:spPr>
          <a:xfrm flipV="1">
            <a:off x="2532219" y="4591904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Ellipse 119"/>
          <p:cNvSpPr/>
          <p:nvPr/>
        </p:nvSpPr>
        <p:spPr>
          <a:xfrm flipV="1">
            <a:off x="2390873" y="474438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Ellipse 127"/>
          <p:cNvSpPr/>
          <p:nvPr/>
        </p:nvSpPr>
        <p:spPr>
          <a:xfrm flipV="1">
            <a:off x="2191415" y="476050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Ellipse 127"/>
          <p:cNvSpPr/>
          <p:nvPr/>
        </p:nvSpPr>
        <p:spPr>
          <a:xfrm flipV="1">
            <a:off x="2377577" y="46473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Ellipse 127"/>
          <p:cNvSpPr/>
          <p:nvPr/>
        </p:nvSpPr>
        <p:spPr>
          <a:xfrm flipV="1">
            <a:off x="2168342" y="483756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Ellipse 120"/>
          <p:cNvSpPr/>
          <p:nvPr/>
        </p:nvSpPr>
        <p:spPr>
          <a:xfrm flipV="1">
            <a:off x="2532219" y="459190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Ellipse 124"/>
          <p:cNvSpPr/>
          <p:nvPr/>
        </p:nvSpPr>
        <p:spPr>
          <a:xfrm flipV="1">
            <a:off x="2240124" y="4604958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Ellipse 120"/>
          <p:cNvSpPr/>
          <p:nvPr/>
        </p:nvSpPr>
        <p:spPr>
          <a:xfrm flipV="1">
            <a:off x="2259750" y="452249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Ellipse 119"/>
          <p:cNvSpPr/>
          <p:nvPr/>
        </p:nvSpPr>
        <p:spPr>
          <a:xfrm flipV="1">
            <a:off x="2390873" y="474438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Ellipse 120"/>
          <p:cNvSpPr/>
          <p:nvPr/>
        </p:nvSpPr>
        <p:spPr>
          <a:xfrm flipV="1">
            <a:off x="2684619" y="4439504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Ellipse 119"/>
          <p:cNvSpPr/>
          <p:nvPr/>
        </p:nvSpPr>
        <p:spPr>
          <a:xfrm flipV="1">
            <a:off x="2543273" y="459198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Ellipse 127"/>
          <p:cNvSpPr/>
          <p:nvPr/>
        </p:nvSpPr>
        <p:spPr>
          <a:xfrm flipV="1">
            <a:off x="2673993" y="463900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Ellipse 127"/>
          <p:cNvSpPr/>
          <p:nvPr/>
        </p:nvSpPr>
        <p:spPr>
          <a:xfrm flipV="1">
            <a:off x="2529977" y="44949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Ellipse 127"/>
          <p:cNvSpPr/>
          <p:nvPr/>
        </p:nvSpPr>
        <p:spPr>
          <a:xfrm flipV="1">
            <a:off x="2607917" y="444796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Ellipse 120"/>
          <p:cNvSpPr/>
          <p:nvPr/>
        </p:nvSpPr>
        <p:spPr>
          <a:xfrm flipV="1">
            <a:off x="2532219" y="4680757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Ellipse 120"/>
          <p:cNvSpPr/>
          <p:nvPr/>
        </p:nvSpPr>
        <p:spPr>
          <a:xfrm flipV="1">
            <a:off x="2568449" y="467229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Ellipse 124"/>
          <p:cNvSpPr/>
          <p:nvPr/>
        </p:nvSpPr>
        <p:spPr>
          <a:xfrm flipV="1">
            <a:off x="2428754" y="4482069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Ellipse 120"/>
          <p:cNvSpPr/>
          <p:nvPr/>
        </p:nvSpPr>
        <p:spPr>
          <a:xfrm flipV="1">
            <a:off x="2392750" y="457725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Ellipse 119"/>
          <p:cNvSpPr/>
          <p:nvPr/>
        </p:nvSpPr>
        <p:spPr>
          <a:xfrm flipV="1">
            <a:off x="2293821" y="474381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Ellipse 120"/>
          <p:cNvSpPr/>
          <p:nvPr/>
        </p:nvSpPr>
        <p:spPr>
          <a:xfrm flipV="1">
            <a:off x="2720849" y="4519896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Ellipse 119"/>
          <p:cNvSpPr/>
          <p:nvPr/>
        </p:nvSpPr>
        <p:spPr>
          <a:xfrm flipV="1">
            <a:off x="2579503" y="467237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Ellipse 127"/>
          <p:cNvSpPr/>
          <p:nvPr/>
        </p:nvSpPr>
        <p:spPr>
          <a:xfrm flipV="1">
            <a:off x="2659467" y="456113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Ellipse 127"/>
          <p:cNvSpPr/>
          <p:nvPr/>
        </p:nvSpPr>
        <p:spPr>
          <a:xfrm flipV="1">
            <a:off x="2566207" y="457538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2" name="Ellipse 127"/>
          <p:cNvSpPr/>
          <p:nvPr/>
        </p:nvSpPr>
        <p:spPr>
          <a:xfrm flipV="1">
            <a:off x="2430575" y="47193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Ellipse 120"/>
          <p:cNvSpPr/>
          <p:nvPr/>
        </p:nvSpPr>
        <p:spPr>
          <a:xfrm flipV="1">
            <a:off x="2720849" y="451989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Ellipse 120"/>
          <p:cNvSpPr/>
          <p:nvPr/>
        </p:nvSpPr>
        <p:spPr>
          <a:xfrm flipV="1">
            <a:off x="2545150" y="442485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Ellipse 119"/>
          <p:cNvSpPr/>
          <p:nvPr/>
        </p:nvSpPr>
        <p:spPr>
          <a:xfrm flipV="1">
            <a:off x="2579503" y="467237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Ellipse 120"/>
          <p:cNvSpPr/>
          <p:nvPr/>
        </p:nvSpPr>
        <p:spPr>
          <a:xfrm flipV="1">
            <a:off x="2873249" y="4367496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Ellipse 119"/>
          <p:cNvSpPr/>
          <p:nvPr/>
        </p:nvSpPr>
        <p:spPr>
          <a:xfrm flipV="1">
            <a:off x="2731903" y="451997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Ellipse 127"/>
          <p:cNvSpPr/>
          <p:nvPr/>
        </p:nvSpPr>
        <p:spPr>
          <a:xfrm flipV="1">
            <a:off x="2862623" y="45669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Ellipse 127"/>
          <p:cNvSpPr/>
          <p:nvPr/>
        </p:nvSpPr>
        <p:spPr>
          <a:xfrm flipV="1">
            <a:off x="2718607" y="442298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Ellipse 127"/>
          <p:cNvSpPr/>
          <p:nvPr/>
        </p:nvSpPr>
        <p:spPr>
          <a:xfrm flipV="1">
            <a:off x="2466978" y="459578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Ellipse 127"/>
          <p:cNvSpPr/>
          <p:nvPr/>
        </p:nvSpPr>
        <p:spPr>
          <a:xfrm flipV="1">
            <a:off x="2582975" y="456699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Ellipse 120"/>
          <p:cNvSpPr/>
          <p:nvPr/>
        </p:nvSpPr>
        <p:spPr>
          <a:xfrm flipV="1">
            <a:off x="2720849" y="4608749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Ellipse 120"/>
          <p:cNvSpPr/>
          <p:nvPr/>
        </p:nvSpPr>
        <p:spPr>
          <a:xfrm flipV="1">
            <a:off x="2739859" y="451932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Ellipse 120"/>
          <p:cNvSpPr/>
          <p:nvPr/>
        </p:nvSpPr>
        <p:spPr>
          <a:xfrm flipV="1">
            <a:off x="2892259" y="4366928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Ellipse 119"/>
          <p:cNvSpPr/>
          <p:nvPr/>
        </p:nvSpPr>
        <p:spPr>
          <a:xfrm flipV="1">
            <a:off x="2750913" y="451940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Ellipse 127"/>
          <p:cNvSpPr/>
          <p:nvPr/>
        </p:nvSpPr>
        <p:spPr>
          <a:xfrm flipV="1">
            <a:off x="2881633" y="456643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Ellipse 127"/>
          <p:cNvSpPr/>
          <p:nvPr/>
        </p:nvSpPr>
        <p:spPr>
          <a:xfrm flipV="1">
            <a:off x="2843808" y="446073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Ellipse 120"/>
          <p:cNvSpPr/>
          <p:nvPr/>
        </p:nvSpPr>
        <p:spPr>
          <a:xfrm flipV="1">
            <a:off x="2892259" y="436692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Ellipse 119"/>
          <p:cNvSpPr/>
          <p:nvPr/>
        </p:nvSpPr>
        <p:spPr>
          <a:xfrm flipV="1">
            <a:off x="2238473" y="467180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Ellipse 119"/>
          <p:cNvSpPr/>
          <p:nvPr/>
        </p:nvSpPr>
        <p:spPr>
          <a:xfrm flipV="1">
            <a:off x="2903313" y="436700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Ellipse 127"/>
          <p:cNvSpPr/>
          <p:nvPr/>
        </p:nvSpPr>
        <p:spPr>
          <a:xfrm flipV="1">
            <a:off x="2890017" y="427001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Ellipse 120"/>
          <p:cNvSpPr/>
          <p:nvPr/>
        </p:nvSpPr>
        <p:spPr>
          <a:xfrm flipV="1">
            <a:off x="2892259" y="4455781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Ellipse 120"/>
          <p:cNvSpPr/>
          <p:nvPr/>
        </p:nvSpPr>
        <p:spPr>
          <a:xfrm flipV="1">
            <a:off x="2928489" y="444732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Ellipse 120"/>
          <p:cNvSpPr/>
          <p:nvPr/>
        </p:nvSpPr>
        <p:spPr>
          <a:xfrm flipV="1">
            <a:off x="2752790" y="435227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Ellipse 119"/>
          <p:cNvSpPr/>
          <p:nvPr/>
        </p:nvSpPr>
        <p:spPr>
          <a:xfrm flipV="1">
            <a:off x="2787143" y="459979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Ellipse 119"/>
          <p:cNvSpPr/>
          <p:nvPr/>
        </p:nvSpPr>
        <p:spPr>
          <a:xfrm flipV="1">
            <a:off x="2939543" y="444739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Ellipse 127"/>
          <p:cNvSpPr/>
          <p:nvPr/>
        </p:nvSpPr>
        <p:spPr>
          <a:xfrm flipV="1">
            <a:off x="2926247" y="435040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Ellipse 127"/>
          <p:cNvSpPr/>
          <p:nvPr/>
        </p:nvSpPr>
        <p:spPr>
          <a:xfrm flipV="1">
            <a:off x="2790615" y="449442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Ellipse 119"/>
          <p:cNvSpPr/>
          <p:nvPr/>
        </p:nvSpPr>
        <p:spPr>
          <a:xfrm flipV="1">
            <a:off x="2939543" y="444739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Ellipse 127"/>
          <p:cNvSpPr/>
          <p:nvPr/>
        </p:nvSpPr>
        <p:spPr>
          <a:xfrm flipV="1">
            <a:off x="2827018" y="437080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Ellipse 127"/>
          <p:cNvSpPr/>
          <p:nvPr/>
        </p:nvSpPr>
        <p:spPr>
          <a:xfrm flipV="1">
            <a:off x="2943015" y="434202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Ellipse 127"/>
          <p:cNvSpPr/>
          <p:nvPr/>
        </p:nvSpPr>
        <p:spPr>
          <a:xfrm flipV="1">
            <a:off x="2167634" y="4566275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Ellipse 120"/>
          <p:cNvSpPr/>
          <p:nvPr/>
        </p:nvSpPr>
        <p:spPr>
          <a:xfrm>
            <a:off x="2868712" y="376705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Ellipse 127"/>
          <p:cNvSpPr/>
          <p:nvPr/>
        </p:nvSpPr>
        <p:spPr>
          <a:xfrm>
            <a:off x="2940720" y="368608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Ellipse 127"/>
          <p:cNvSpPr/>
          <p:nvPr/>
        </p:nvSpPr>
        <p:spPr>
          <a:xfrm>
            <a:off x="5857273" y="372005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Ellipse 127"/>
          <p:cNvSpPr/>
          <p:nvPr/>
        </p:nvSpPr>
        <p:spPr>
          <a:xfrm>
            <a:off x="5929432" y="373069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77" name="Group 676"/>
          <p:cNvGrpSpPr/>
          <p:nvPr/>
        </p:nvGrpSpPr>
        <p:grpSpPr>
          <a:xfrm>
            <a:off x="4483109" y="5078624"/>
            <a:ext cx="1262974" cy="1238290"/>
            <a:chOff x="3846532" y="2509560"/>
            <a:chExt cx="1390107" cy="1249989"/>
          </a:xfrm>
        </p:grpSpPr>
        <p:pic>
          <p:nvPicPr>
            <p:cNvPr id="678" name="Picture 4" descr="Image result for toolbox icon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rgbClr val="793282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532" y="2509560"/>
              <a:ext cx="1368303" cy="1249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9" name="Rectangle 678"/>
            <p:cNvSpPr/>
            <p:nvPr/>
          </p:nvSpPr>
          <p:spPr>
            <a:xfrm>
              <a:off x="3973665" y="3283596"/>
              <a:ext cx="12629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Text Mining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De-Identification</a:t>
              </a:r>
            </a:p>
          </p:txBody>
        </p:sp>
      </p:grpSp>
      <p:sp>
        <p:nvSpPr>
          <p:cNvPr id="680" name="Rectangle 679"/>
          <p:cNvSpPr/>
          <p:nvPr/>
        </p:nvSpPr>
        <p:spPr>
          <a:xfrm rot="1224439">
            <a:off x="3650581" y="4343834"/>
            <a:ext cx="1166567" cy="438746"/>
          </a:xfrm>
          <a:prstGeom prst="rect">
            <a:avLst/>
          </a:prstGeom>
          <a:solidFill>
            <a:srgbClr val="999999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Ellipse 125"/>
          <p:cNvSpPr/>
          <p:nvPr/>
        </p:nvSpPr>
        <p:spPr>
          <a:xfrm>
            <a:off x="3694132" y="380553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Ellipse 130"/>
          <p:cNvSpPr/>
          <p:nvPr/>
        </p:nvSpPr>
        <p:spPr>
          <a:xfrm>
            <a:off x="4025280" y="421352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Ellipse 131"/>
          <p:cNvSpPr/>
          <p:nvPr/>
        </p:nvSpPr>
        <p:spPr>
          <a:xfrm>
            <a:off x="3764431" y="435168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Ellipse 127"/>
          <p:cNvSpPr/>
          <p:nvPr/>
        </p:nvSpPr>
        <p:spPr>
          <a:xfrm>
            <a:off x="3131840" y="369313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Ellipse 124"/>
          <p:cNvSpPr/>
          <p:nvPr/>
        </p:nvSpPr>
        <p:spPr>
          <a:xfrm>
            <a:off x="3011551" y="365856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" name="Ellipse 124"/>
          <p:cNvSpPr/>
          <p:nvPr/>
        </p:nvSpPr>
        <p:spPr>
          <a:xfrm>
            <a:off x="3059832" y="383906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Ellipse 124"/>
          <p:cNvSpPr/>
          <p:nvPr/>
        </p:nvSpPr>
        <p:spPr>
          <a:xfrm>
            <a:off x="3003799" y="37565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8" name="Ellipse 124"/>
          <p:cNvSpPr/>
          <p:nvPr/>
        </p:nvSpPr>
        <p:spPr>
          <a:xfrm>
            <a:off x="3007924" y="388479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9" name="Ellipse 120"/>
          <p:cNvSpPr/>
          <p:nvPr/>
        </p:nvSpPr>
        <p:spPr>
          <a:xfrm>
            <a:off x="3095836" y="382081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0" name="Ellipse 120"/>
          <p:cNvSpPr/>
          <p:nvPr/>
        </p:nvSpPr>
        <p:spPr>
          <a:xfrm>
            <a:off x="3080889" y="3960678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Ellipse 127"/>
          <p:cNvSpPr/>
          <p:nvPr/>
        </p:nvSpPr>
        <p:spPr>
          <a:xfrm>
            <a:off x="3070263" y="376117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Ellipse 127"/>
          <p:cNvSpPr/>
          <p:nvPr/>
        </p:nvSpPr>
        <p:spPr>
          <a:xfrm>
            <a:off x="3152897" y="375794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Ellipse 120"/>
          <p:cNvSpPr/>
          <p:nvPr/>
        </p:nvSpPr>
        <p:spPr>
          <a:xfrm>
            <a:off x="3542208" y="3888102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Ellipse 127"/>
          <p:cNvSpPr/>
          <p:nvPr/>
        </p:nvSpPr>
        <p:spPr>
          <a:xfrm>
            <a:off x="3531582" y="368859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Ellipse 120"/>
          <p:cNvSpPr/>
          <p:nvPr/>
        </p:nvSpPr>
        <p:spPr>
          <a:xfrm>
            <a:off x="3561218" y="3888670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Ellipse 119"/>
          <p:cNvSpPr/>
          <p:nvPr/>
        </p:nvSpPr>
        <p:spPr>
          <a:xfrm>
            <a:off x="3419872" y="37361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Ellipse 120"/>
          <p:cNvSpPr/>
          <p:nvPr/>
        </p:nvSpPr>
        <p:spPr>
          <a:xfrm>
            <a:off x="3561218" y="388867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Ellipse 119"/>
          <p:cNvSpPr/>
          <p:nvPr/>
        </p:nvSpPr>
        <p:spPr>
          <a:xfrm>
            <a:off x="3419872" y="37361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Ellipse 119"/>
          <p:cNvSpPr/>
          <p:nvPr/>
        </p:nvSpPr>
        <p:spPr>
          <a:xfrm>
            <a:off x="3572272" y="38885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Ellipse 127"/>
          <p:cNvSpPr/>
          <p:nvPr/>
        </p:nvSpPr>
        <p:spPr>
          <a:xfrm>
            <a:off x="3558976" y="398558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Ellipse 120"/>
          <p:cNvSpPr/>
          <p:nvPr/>
        </p:nvSpPr>
        <p:spPr>
          <a:xfrm>
            <a:off x="4066067" y="4324246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Ellipse 120"/>
          <p:cNvSpPr/>
          <p:nvPr/>
        </p:nvSpPr>
        <p:spPr>
          <a:xfrm>
            <a:off x="3597448" y="380827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Ellipse 124"/>
          <p:cNvSpPr/>
          <p:nvPr/>
        </p:nvSpPr>
        <p:spPr>
          <a:xfrm>
            <a:off x="3457753" y="399850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Ellipse 120"/>
          <p:cNvSpPr/>
          <p:nvPr/>
        </p:nvSpPr>
        <p:spPr>
          <a:xfrm>
            <a:off x="3421749" y="39033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Ellipse 119"/>
          <p:cNvSpPr/>
          <p:nvPr/>
        </p:nvSpPr>
        <p:spPr>
          <a:xfrm>
            <a:off x="3608502" y="38082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Ellipse 127"/>
          <p:cNvSpPr/>
          <p:nvPr/>
        </p:nvSpPr>
        <p:spPr>
          <a:xfrm>
            <a:off x="3595206" y="39051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Ellipse 127"/>
          <p:cNvSpPr/>
          <p:nvPr/>
        </p:nvSpPr>
        <p:spPr>
          <a:xfrm>
            <a:off x="3459574" y="414252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Ellipse 124"/>
          <p:cNvSpPr/>
          <p:nvPr/>
        </p:nvSpPr>
        <p:spPr>
          <a:xfrm>
            <a:off x="3185629" y="385244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Ellipse 120"/>
          <p:cNvSpPr/>
          <p:nvPr/>
        </p:nvSpPr>
        <p:spPr>
          <a:xfrm>
            <a:off x="3574149" y="40557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Ellipse 119"/>
          <p:cNvSpPr/>
          <p:nvPr/>
        </p:nvSpPr>
        <p:spPr>
          <a:xfrm>
            <a:off x="3608502" y="380820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Ellipse 127"/>
          <p:cNvSpPr/>
          <p:nvPr/>
        </p:nvSpPr>
        <p:spPr>
          <a:xfrm>
            <a:off x="3495977" y="388479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Ellipse 127"/>
          <p:cNvSpPr/>
          <p:nvPr/>
        </p:nvSpPr>
        <p:spPr>
          <a:xfrm>
            <a:off x="3611974" y="391357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Ellipse 120"/>
          <p:cNvSpPr/>
          <p:nvPr/>
        </p:nvSpPr>
        <p:spPr>
          <a:xfrm>
            <a:off x="3926170" y="4311766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Ellipse 127"/>
          <p:cNvSpPr/>
          <p:nvPr/>
        </p:nvSpPr>
        <p:spPr>
          <a:xfrm>
            <a:off x="3915544" y="411226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Ellipse 120"/>
          <p:cNvSpPr/>
          <p:nvPr/>
        </p:nvSpPr>
        <p:spPr>
          <a:xfrm>
            <a:off x="3945180" y="4312334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Ellipse 119"/>
          <p:cNvSpPr/>
          <p:nvPr/>
        </p:nvSpPr>
        <p:spPr>
          <a:xfrm>
            <a:off x="3803834" y="41598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Ellipse 127"/>
          <p:cNvSpPr/>
          <p:nvPr/>
        </p:nvSpPr>
        <p:spPr>
          <a:xfrm>
            <a:off x="3934554" y="411283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Ellipse 127"/>
          <p:cNvSpPr/>
          <p:nvPr/>
        </p:nvSpPr>
        <p:spPr>
          <a:xfrm>
            <a:off x="3862546" y="4040823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Ellipse 120"/>
          <p:cNvSpPr/>
          <p:nvPr/>
        </p:nvSpPr>
        <p:spPr>
          <a:xfrm>
            <a:off x="3945180" y="431233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Ellipse 119"/>
          <p:cNvSpPr/>
          <p:nvPr/>
        </p:nvSpPr>
        <p:spPr>
          <a:xfrm>
            <a:off x="3803834" y="41598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Ellipse 119"/>
          <p:cNvSpPr/>
          <p:nvPr/>
        </p:nvSpPr>
        <p:spPr>
          <a:xfrm>
            <a:off x="3956234" y="43122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Ellipse 127"/>
          <p:cNvSpPr/>
          <p:nvPr/>
        </p:nvSpPr>
        <p:spPr>
          <a:xfrm>
            <a:off x="3942938" y="440924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Ellipse 120"/>
          <p:cNvSpPr/>
          <p:nvPr/>
        </p:nvSpPr>
        <p:spPr>
          <a:xfrm>
            <a:off x="3945180" y="4223481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Ellipse 120"/>
          <p:cNvSpPr/>
          <p:nvPr/>
        </p:nvSpPr>
        <p:spPr>
          <a:xfrm>
            <a:off x="3981410" y="423194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Ellipse 124"/>
          <p:cNvSpPr/>
          <p:nvPr/>
        </p:nvSpPr>
        <p:spPr>
          <a:xfrm>
            <a:off x="3841715" y="4422169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Ellipse 120"/>
          <p:cNvSpPr/>
          <p:nvPr/>
        </p:nvSpPr>
        <p:spPr>
          <a:xfrm>
            <a:off x="3268455" y="393293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Ellipse 119"/>
          <p:cNvSpPr/>
          <p:nvPr/>
        </p:nvSpPr>
        <p:spPr>
          <a:xfrm>
            <a:off x="3840064" y="407946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Ellipse 119"/>
          <p:cNvSpPr/>
          <p:nvPr/>
        </p:nvSpPr>
        <p:spPr>
          <a:xfrm>
            <a:off x="3992464" y="423186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Ellipse 127"/>
          <p:cNvSpPr/>
          <p:nvPr/>
        </p:nvSpPr>
        <p:spPr>
          <a:xfrm>
            <a:off x="3979168" y="432885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Ellipse 127"/>
          <p:cNvSpPr/>
          <p:nvPr/>
        </p:nvSpPr>
        <p:spPr>
          <a:xfrm>
            <a:off x="3779912" y="392649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Ellipse 124"/>
          <p:cNvSpPr/>
          <p:nvPr/>
        </p:nvSpPr>
        <p:spPr>
          <a:xfrm>
            <a:off x="3311243" y="381278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Ellipse 120"/>
          <p:cNvSpPr/>
          <p:nvPr/>
        </p:nvSpPr>
        <p:spPr>
          <a:xfrm>
            <a:off x="3958111" y="447938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Ellipse 119"/>
          <p:cNvSpPr/>
          <p:nvPr/>
        </p:nvSpPr>
        <p:spPr>
          <a:xfrm>
            <a:off x="3317674" y="405805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Ellipse 127"/>
          <p:cNvSpPr/>
          <p:nvPr/>
        </p:nvSpPr>
        <p:spPr>
          <a:xfrm>
            <a:off x="3879939" y="4308458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Ellipse 127"/>
          <p:cNvSpPr/>
          <p:nvPr/>
        </p:nvSpPr>
        <p:spPr>
          <a:xfrm>
            <a:off x="3995936" y="433723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Ellipse 120"/>
          <p:cNvSpPr/>
          <p:nvPr/>
        </p:nvSpPr>
        <p:spPr>
          <a:xfrm>
            <a:off x="3239235" y="372067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Ellipse 120"/>
          <p:cNvSpPr/>
          <p:nvPr/>
        </p:nvSpPr>
        <p:spPr>
          <a:xfrm flipV="1">
            <a:off x="3044659" y="4214528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Ellipse 127"/>
          <p:cNvSpPr/>
          <p:nvPr/>
        </p:nvSpPr>
        <p:spPr>
          <a:xfrm flipV="1">
            <a:off x="3034033" y="441403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Ellipse 127"/>
          <p:cNvSpPr/>
          <p:nvPr/>
        </p:nvSpPr>
        <p:spPr>
          <a:xfrm flipV="1">
            <a:off x="2967957" y="422299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Ellipse 127"/>
          <p:cNvSpPr/>
          <p:nvPr/>
        </p:nvSpPr>
        <p:spPr>
          <a:xfrm flipV="1">
            <a:off x="3083559" y="4342023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Ellipse 127"/>
          <p:cNvSpPr/>
          <p:nvPr/>
        </p:nvSpPr>
        <p:spPr>
          <a:xfrm flipV="1">
            <a:off x="3074148" y="433149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Ellipse 120"/>
          <p:cNvSpPr/>
          <p:nvPr/>
        </p:nvSpPr>
        <p:spPr>
          <a:xfrm flipV="1">
            <a:off x="2989871" y="438046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Ellipse 125"/>
          <p:cNvSpPr/>
          <p:nvPr/>
        </p:nvSpPr>
        <p:spPr>
          <a:xfrm>
            <a:off x="3729910" y="395793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Ellipse 127"/>
          <p:cNvSpPr/>
          <p:nvPr/>
        </p:nvSpPr>
        <p:spPr>
          <a:xfrm>
            <a:off x="3731087" y="383256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Ellipse 119"/>
          <p:cNvSpPr/>
          <p:nvPr/>
        </p:nvSpPr>
        <p:spPr>
          <a:xfrm>
            <a:off x="3491880" y="38082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Ellipse 127"/>
          <p:cNvSpPr/>
          <p:nvPr/>
        </p:nvSpPr>
        <p:spPr>
          <a:xfrm>
            <a:off x="3495352" y="429492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Ellipse 120"/>
          <p:cNvSpPr/>
          <p:nvPr/>
        </p:nvSpPr>
        <p:spPr>
          <a:xfrm>
            <a:off x="3609927" y="42081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Ellipse 119"/>
          <p:cNvSpPr/>
          <p:nvPr/>
        </p:nvSpPr>
        <p:spPr>
          <a:xfrm>
            <a:off x="3839612" y="43122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Ellipse 119"/>
          <p:cNvSpPr/>
          <p:nvPr/>
        </p:nvSpPr>
        <p:spPr>
          <a:xfrm>
            <a:off x="3875842" y="423186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Ellipse 127"/>
          <p:cNvSpPr/>
          <p:nvPr/>
        </p:nvSpPr>
        <p:spPr>
          <a:xfrm>
            <a:off x="3815690" y="407889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Ellipse 125"/>
          <p:cNvSpPr/>
          <p:nvPr/>
        </p:nvSpPr>
        <p:spPr>
          <a:xfrm>
            <a:off x="3585894" y="411033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Ellipse 127"/>
          <p:cNvSpPr/>
          <p:nvPr/>
        </p:nvSpPr>
        <p:spPr>
          <a:xfrm>
            <a:off x="3587071" y="398496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Ellipse 119"/>
          <p:cNvSpPr/>
          <p:nvPr/>
        </p:nvSpPr>
        <p:spPr>
          <a:xfrm>
            <a:off x="3347864" y="396060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4" name="Ellipse 127"/>
          <p:cNvSpPr/>
          <p:nvPr/>
        </p:nvSpPr>
        <p:spPr>
          <a:xfrm>
            <a:off x="3351336" y="444732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5" name="Ellipse 120"/>
          <p:cNvSpPr/>
          <p:nvPr/>
        </p:nvSpPr>
        <p:spPr>
          <a:xfrm>
            <a:off x="3465911" y="436052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6" name="Ellipse 119"/>
          <p:cNvSpPr/>
          <p:nvPr/>
        </p:nvSpPr>
        <p:spPr>
          <a:xfrm>
            <a:off x="3695596" y="44646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7" name="Ellipse 119"/>
          <p:cNvSpPr/>
          <p:nvPr/>
        </p:nvSpPr>
        <p:spPr>
          <a:xfrm>
            <a:off x="3204110" y="4101357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8" name="Ellipse 127"/>
          <p:cNvSpPr/>
          <p:nvPr/>
        </p:nvSpPr>
        <p:spPr>
          <a:xfrm>
            <a:off x="3671674" y="423129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9" name="Ellipse 125"/>
          <p:cNvSpPr/>
          <p:nvPr/>
        </p:nvSpPr>
        <p:spPr>
          <a:xfrm>
            <a:off x="3349741" y="418120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0" name="Ellipse 127"/>
          <p:cNvSpPr/>
          <p:nvPr/>
        </p:nvSpPr>
        <p:spPr>
          <a:xfrm>
            <a:off x="3923189" y="413736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1" name="Ellipse 119"/>
          <p:cNvSpPr/>
          <p:nvPr/>
        </p:nvSpPr>
        <p:spPr>
          <a:xfrm>
            <a:off x="3683982" y="411300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Ellipse 127"/>
          <p:cNvSpPr/>
          <p:nvPr/>
        </p:nvSpPr>
        <p:spPr>
          <a:xfrm>
            <a:off x="3687454" y="459972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3" name="Ellipse 120"/>
          <p:cNvSpPr/>
          <p:nvPr/>
        </p:nvSpPr>
        <p:spPr>
          <a:xfrm>
            <a:off x="3313442" y="426523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4" name="Ellipse 119"/>
          <p:cNvSpPr/>
          <p:nvPr/>
        </p:nvSpPr>
        <p:spPr>
          <a:xfrm>
            <a:off x="4031714" y="4617056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5" name="Ellipse 119"/>
          <p:cNvSpPr/>
          <p:nvPr/>
        </p:nvSpPr>
        <p:spPr>
          <a:xfrm>
            <a:off x="3934554" y="413688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6" name="Ellipse 127"/>
          <p:cNvSpPr/>
          <p:nvPr/>
        </p:nvSpPr>
        <p:spPr>
          <a:xfrm>
            <a:off x="3414722" y="4130064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7" name="Ellipse 127"/>
          <p:cNvSpPr/>
          <p:nvPr/>
        </p:nvSpPr>
        <p:spPr>
          <a:xfrm flipV="1">
            <a:off x="3420098" y="416199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" name="Ellipse 127"/>
          <p:cNvSpPr/>
          <p:nvPr/>
        </p:nvSpPr>
        <p:spPr>
          <a:xfrm flipV="1">
            <a:off x="3224905" y="3997642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Ellipse 127"/>
          <p:cNvSpPr/>
          <p:nvPr/>
        </p:nvSpPr>
        <p:spPr>
          <a:xfrm flipV="1">
            <a:off x="3218332" y="427633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0" name="Ellipse 127"/>
          <p:cNvSpPr/>
          <p:nvPr/>
        </p:nvSpPr>
        <p:spPr>
          <a:xfrm flipV="1">
            <a:off x="3002140" y="4312089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1" name="Ellipse 127"/>
          <p:cNvSpPr/>
          <p:nvPr/>
        </p:nvSpPr>
        <p:spPr>
          <a:xfrm flipV="1">
            <a:off x="3112830" y="4287105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2" name="Ellipse 127"/>
          <p:cNvSpPr/>
          <p:nvPr/>
        </p:nvSpPr>
        <p:spPr>
          <a:xfrm flipV="1">
            <a:off x="3275856" y="4430553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3" name="Ellipse 119"/>
          <p:cNvSpPr/>
          <p:nvPr/>
        </p:nvSpPr>
        <p:spPr>
          <a:xfrm flipV="1">
            <a:off x="3145136" y="4383528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4" name="Ellipse 119"/>
          <p:cNvSpPr/>
          <p:nvPr/>
        </p:nvSpPr>
        <p:spPr>
          <a:xfrm>
            <a:off x="3109132" y="4146222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5" name="Ellipse 127"/>
          <p:cNvSpPr/>
          <p:nvPr/>
        </p:nvSpPr>
        <p:spPr>
          <a:xfrm>
            <a:off x="3179687" y="392779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6" name="Ellipse 120"/>
          <p:cNvSpPr/>
          <p:nvPr/>
        </p:nvSpPr>
        <p:spPr>
          <a:xfrm>
            <a:off x="3430487" y="42145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7" name="Ellipse 127"/>
          <p:cNvSpPr/>
          <p:nvPr/>
        </p:nvSpPr>
        <p:spPr>
          <a:xfrm>
            <a:off x="3239235" y="4143530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8" name="Ellipse 120"/>
          <p:cNvSpPr/>
          <p:nvPr/>
        </p:nvSpPr>
        <p:spPr>
          <a:xfrm>
            <a:off x="3932105" y="4524874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9" name="Ellipse 127"/>
          <p:cNvSpPr/>
          <p:nvPr/>
        </p:nvSpPr>
        <p:spPr>
          <a:xfrm>
            <a:off x="4138075" y="4230520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0" name="Ellipse 127"/>
          <p:cNvSpPr/>
          <p:nvPr/>
        </p:nvSpPr>
        <p:spPr>
          <a:xfrm>
            <a:off x="4159132" y="4295327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1" name="Ellipse 124"/>
          <p:cNvSpPr/>
          <p:nvPr/>
        </p:nvSpPr>
        <p:spPr>
          <a:xfrm>
            <a:off x="4191864" y="4389827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2" name="Ellipse 120"/>
          <p:cNvSpPr/>
          <p:nvPr/>
        </p:nvSpPr>
        <p:spPr>
          <a:xfrm>
            <a:off x="4274690" y="447031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3" name="Ellipse 124"/>
          <p:cNvSpPr/>
          <p:nvPr/>
        </p:nvSpPr>
        <p:spPr>
          <a:xfrm>
            <a:off x="4317478" y="435017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4" name="Ellipse 119"/>
          <p:cNvSpPr/>
          <p:nvPr/>
        </p:nvSpPr>
        <p:spPr>
          <a:xfrm>
            <a:off x="4323909" y="4595441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5" name="Ellipse 120"/>
          <p:cNvSpPr/>
          <p:nvPr/>
        </p:nvSpPr>
        <p:spPr>
          <a:xfrm>
            <a:off x="4245470" y="4258060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6" name="Ellipse 119"/>
          <p:cNvSpPr/>
          <p:nvPr/>
        </p:nvSpPr>
        <p:spPr>
          <a:xfrm>
            <a:off x="4354099" y="4497984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7" name="Ellipse 119"/>
          <p:cNvSpPr/>
          <p:nvPr/>
        </p:nvSpPr>
        <p:spPr>
          <a:xfrm>
            <a:off x="4210345" y="4638741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" name="Ellipse 125"/>
          <p:cNvSpPr/>
          <p:nvPr/>
        </p:nvSpPr>
        <p:spPr>
          <a:xfrm>
            <a:off x="4355976" y="4718585"/>
            <a:ext cx="72008" cy="72007"/>
          </a:xfrm>
          <a:prstGeom prst="ellipse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" name="Ellipse 127"/>
          <p:cNvSpPr/>
          <p:nvPr/>
        </p:nvSpPr>
        <p:spPr>
          <a:xfrm flipV="1">
            <a:off x="4231140" y="4535026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0" name="Ellipse 127"/>
          <p:cNvSpPr/>
          <p:nvPr/>
        </p:nvSpPr>
        <p:spPr>
          <a:xfrm>
            <a:off x="4185922" y="4465181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1" name="Ellipse 127"/>
          <p:cNvSpPr/>
          <p:nvPr/>
        </p:nvSpPr>
        <p:spPr>
          <a:xfrm>
            <a:off x="4245470" y="4680914"/>
            <a:ext cx="72008" cy="72007"/>
          </a:xfrm>
          <a:prstGeom prst="ellipse">
            <a:avLst/>
          </a:prstGeom>
          <a:solidFill>
            <a:srgbClr val="E0E0E2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2" name="Ellipse 120"/>
          <p:cNvSpPr/>
          <p:nvPr/>
        </p:nvSpPr>
        <p:spPr>
          <a:xfrm flipV="1">
            <a:off x="4090176" y="4470315"/>
            <a:ext cx="72008" cy="7200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3" name="Ellipse 127"/>
          <p:cNvSpPr/>
          <p:nvPr/>
        </p:nvSpPr>
        <p:spPr>
          <a:xfrm>
            <a:off x="4135738" y="4590178"/>
            <a:ext cx="72008" cy="72007"/>
          </a:xfrm>
          <a:prstGeom prst="ellipse">
            <a:avLst/>
          </a:prstGeom>
          <a:solidFill>
            <a:srgbClr val="87878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E0E0E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94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66" y="3506261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5" name="Rectangle 794"/>
          <p:cNvSpPr/>
          <p:nvPr/>
        </p:nvSpPr>
        <p:spPr>
          <a:xfrm>
            <a:off x="4342706" y="4683961"/>
            <a:ext cx="1518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Semantic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Enrichment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793282"/>
              </a:solidFill>
              <a:effectLst/>
              <a:uLnTx/>
              <a:uFillTx/>
            </a:endParaRPr>
          </a:p>
        </p:txBody>
      </p:sp>
      <p:pic>
        <p:nvPicPr>
          <p:cNvPr id="796" name="Picture 11" descr="https://image.freepik.com/free-icon/black-iscreen-computer_318-9552.jpg"/>
          <p:cNvPicPr>
            <a:picLocks noChangeAspect="1" noChangeArrowheads="1"/>
          </p:cNvPicPr>
          <p:nvPr/>
        </p:nvPicPr>
        <p:blipFill>
          <a:blip r:embed="rId11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05374"/>
            <a:ext cx="1336729" cy="12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7" name="Picture 11" descr="https://image.freepik.com/free-icon/black-iscreen-computer_318-9552.jpg"/>
          <p:cNvPicPr>
            <a:picLocks noChangeAspect="1" noChangeArrowheads="1"/>
          </p:cNvPicPr>
          <p:nvPr/>
        </p:nvPicPr>
        <p:blipFill>
          <a:blip r:embed="rId11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71" y="1215802"/>
            <a:ext cx="1336729" cy="12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" name="Picture 11" descr="https://image.freepik.com/free-icon/black-iscreen-computer_318-9552.jpg"/>
          <p:cNvPicPr>
            <a:picLocks noChangeAspect="1" noChangeArrowheads="1"/>
          </p:cNvPicPr>
          <p:nvPr/>
        </p:nvPicPr>
        <p:blipFill>
          <a:blip r:embed="rId11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32" y="1205374"/>
            <a:ext cx="1336729" cy="12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" name="Picture 11" descr="https://image.freepik.com/free-icon/black-iscreen-computer_318-9552.jpg"/>
          <p:cNvPicPr>
            <a:picLocks noChangeAspect="1" noChangeArrowheads="1"/>
          </p:cNvPicPr>
          <p:nvPr/>
        </p:nvPicPr>
        <p:blipFill>
          <a:blip r:embed="rId11" cstate="print">
            <a:duotone>
              <a:srgbClr val="79328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61" y="1196752"/>
            <a:ext cx="1336729" cy="12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" name="TextBox 224"/>
          <p:cNvSpPr txBox="1"/>
          <p:nvPr/>
        </p:nvSpPr>
        <p:spPr>
          <a:xfrm>
            <a:off x="2835275" y="1309924"/>
            <a:ext cx="120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Clinical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prioritization 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visualization</a:t>
            </a:r>
          </a:p>
        </p:txBody>
      </p:sp>
      <p:sp>
        <p:nvSpPr>
          <p:cNvPr id="801" name="TextBox 224"/>
          <p:cNvSpPr txBox="1"/>
          <p:nvPr/>
        </p:nvSpPr>
        <p:spPr>
          <a:xfrm>
            <a:off x="4422424" y="1319497"/>
            <a:ext cx="12075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Clinical and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administrative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decision support</a:t>
            </a:r>
          </a:p>
        </p:txBody>
      </p:sp>
      <p:sp>
        <p:nvSpPr>
          <p:cNvPr id="802" name="TextBox 224"/>
          <p:cNvSpPr txBox="1"/>
          <p:nvPr/>
        </p:nvSpPr>
        <p:spPr>
          <a:xfrm>
            <a:off x="6022708" y="1309924"/>
            <a:ext cx="12075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Semantic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Biobank 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Broker</a:t>
            </a:r>
          </a:p>
        </p:txBody>
      </p:sp>
      <p:sp>
        <p:nvSpPr>
          <p:cNvPr id="803" name="TextBox 224"/>
          <p:cNvSpPr txBox="1"/>
          <p:nvPr/>
        </p:nvSpPr>
        <p:spPr>
          <a:xfrm>
            <a:off x="7649655" y="1334208"/>
            <a:ext cx="120753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Cohort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93282"/>
                </a:solidFill>
                <a:effectLst/>
                <a:uLnTx/>
                <a:uFillTx/>
              </a:rPr>
              <a:t>builder</a:t>
            </a:r>
          </a:p>
        </p:txBody>
      </p:sp>
      <p:sp>
        <p:nvSpPr>
          <p:cNvPr id="2" name="Rechteck 1"/>
          <p:cNvSpPr/>
          <p:nvPr/>
        </p:nvSpPr>
        <p:spPr>
          <a:xfrm>
            <a:off x="107504" y="6505599"/>
            <a:ext cx="8944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IICCAB: Innovative </a:t>
            </a:r>
            <a:r>
              <a:rPr lang="en-GB" sz="1400" dirty="0" err="1" smtClean="0"/>
              <a:t>Nutzung</a:t>
            </a:r>
            <a:r>
              <a:rPr lang="en-GB" sz="1400" dirty="0" smtClean="0"/>
              <a:t> von </a:t>
            </a:r>
            <a:r>
              <a:rPr lang="en-GB" sz="1400" dirty="0" err="1" smtClean="0"/>
              <a:t>Informationen</a:t>
            </a:r>
            <a:r>
              <a:rPr lang="en-GB" sz="1400" dirty="0" smtClean="0"/>
              <a:t> </a:t>
            </a:r>
            <a:r>
              <a:rPr lang="en-GB" sz="1400" dirty="0" err="1" smtClean="0"/>
              <a:t>für</a:t>
            </a:r>
            <a:r>
              <a:rPr lang="en-GB" sz="1400" dirty="0" smtClean="0"/>
              <a:t> </a:t>
            </a:r>
            <a:r>
              <a:rPr lang="en-GB" sz="1400" dirty="0" err="1" smtClean="0"/>
              <a:t>klinische</a:t>
            </a:r>
            <a:r>
              <a:rPr lang="en-GB" sz="1400" dirty="0" smtClean="0"/>
              <a:t> </a:t>
            </a:r>
            <a:r>
              <a:rPr lang="en-GB" sz="1400" dirty="0" err="1" smtClean="0"/>
              <a:t>Versorgung</a:t>
            </a:r>
            <a:r>
              <a:rPr lang="en-GB" sz="1400" dirty="0" smtClean="0"/>
              <a:t> und </a:t>
            </a:r>
            <a:r>
              <a:rPr lang="en-GB" sz="1400" dirty="0" err="1" smtClean="0"/>
              <a:t>Biomarkerforschung</a:t>
            </a:r>
            <a:r>
              <a:rPr lang="en-GB" sz="1400" dirty="0" smtClean="0"/>
              <a:t>. http://goo.gl/wHMedz</a:t>
            </a:r>
            <a:endParaRPr lang="en-GB" sz="1400" dirty="0"/>
          </a:p>
        </p:txBody>
      </p:sp>
      <p:pic>
        <p:nvPicPr>
          <p:cNvPr id="805" name="Picture 4" descr="Bildergebnis für CBm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06" y="5659920"/>
            <a:ext cx="2172074" cy="7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59" y="3336761"/>
            <a:ext cx="5060791" cy="5060791"/>
          </a:xfrm>
          <a:prstGeom prst="rect">
            <a:avLst/>
          </a:prstGeom>
        </p:spPr>
      </p:pic>
      <p:grpSp>
        <p:nvGrpSpPr>
          <p:cNvPr id="806" name="Group 485"/>
          <p:cNvGrpSpPr/>
          <p:nvPr/>
        </p:nvGrpSpPr>
        <p:grpSpPr>
          <a:xfrm>
            <a:off x="2305990" y="3718157"/>
            <a:ext cx="2144199" cy="2015099"/>
            <a:chOff x="2960521" y="1206072"/>
            <a:chExt cx="1174333" cy="1174333"/>
          </a:xfrm>
        </p:grpSpPr>
        <p:pic>
          <p:nvPicPr>
            <p:cNvPr id="807" name="Picture 6" descr="Image result for library icon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rgbClr val="79328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521" y="1206072"/>
              <a:ext cx="1174333" cy="1174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8" name="Rectangle 487"/>
            <p:cNvSpPr/>
            <p:nvPr/>
          </p:nvSpPr>
          <p:spPr>
            <a:xfrm>
              <a:off x="3074011" y="1779434"/>
              <a:ext cx="929027" cy="412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Ontologies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Terminologies</a:t>
              </a:r>
            </a:p>
          </p:txBody>
        </p:sp>
      </p:grpSp>
      <p:sp>
        <p:nvSpPr>
          <p:cNvPr id="486" name="Abgerundete rechteckige Legende 485"/>
          <p:cNvSpPr/>
          <p:nvPr/>
        </p:nvSpPr>
        <p:spPr>
          <a:xfrm>
            <a:off x="395537" y="1956255"/>
            <a:ext cx="1802420" cy="752665"/>
          </a:xfrm>
          <a:prstGeom prst="wedgeRoundRectCallout">
            <a:avLst>
              <a:gd name="adj1" fmla="val -52277"/>
              <a:gd name="adj2" fmla="val 143091"/>
              <a:gd name="adj3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KAGes Styria: &gt; 1M patients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87" name="Title 1"/>
          <p:cNvSpPr txBox="1">
            <a:spLocks/>
          </p:cNvSpPr>
          <p:nvPr/>
        </p:nvSpPr>
        <p:spPr>
          <a:xfrm>
            <a:off x="152400" y="139154"/>
            <a:ext cx="9144000" cy="9135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Context: Using SNOMED CT as annotation vocabulary for clinical narratives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906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domain terminologies for NLP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 fontScale="92500"/>
          </a:bodyPr>
          <a:lstStyle/>
          <a:p>
            <a:r>
              <a:rPr lang="en-GB" dirty="0"/>
              <a:t>I </a:t>
            </a:r>
            <a:r>
              <a:rPr lang="en-GB" dirty="0" smtClean="0"/>
              <a:t>need to </a:t>
            </a:r>
            <a:r>
              <a:rPr lang="en-GB" dirty="0"/>
              <a:t>automatically annotate textual </a:t>
            </a:r>
            <a:r>
              <a:rPr lang="en-GB" dirty="0" smtClean="0"/>
              <a:t>content</a:t>
            </a:r>
            <a:endParaRPr lang="en-GB" dirty="0"/>
          </a:p>
          <a:p>
            <a:pPr lvl="1"/>
            <a:r>
              <a:rPr lang="en-GB" dirty="0" smtClean="0"/>
              <a:t>which is in an </a:t>
            </a:r>
            <a:r>
              <a:rPr lang="en-GB" dirty="0"/>
              <a:t>idiosyncratic sublanguage</a:t>
            </a:r>
          </a:p>
          <a:p>
            <a:pPr lvl="1"/>
            <a:r>
              <a:rPr lang="en-GB" dirty="0" smtClean="0"/>
              <a:t>which abounds of abbreviations and errors  </a:t>
            </a:r>
            <a:endParaRPr lang="en-GB" dirty="0"/>
          </a:p>
          <a:p>
            <a:pPr lvl="1"/>
            <a:r>
              <a:rPr lang="en-GB" dirty="0" smtClean="0"/>
              <a:t>which uses </a:t>
            </a:r>
            <a:r>
              <a:rPr lang="en-GB" dirty="0"/>
              <a:t>highly ambiguous </a:t>
            </a:r>
            <a:r>
              <a:rPr lang="en-GB" dirty="0" smtClean="0"/>
              <a:t>terms, only understandable in local contexts</a:t>
            </a:r>
            <a:endParaRPr lang="en-GB" dirty="0"/>
          </a:p>
          <a:p>
            <a:pPr lvl="1"/>
            <a:r>
              <a:rPr lang="en-GB" dirty="0" smtClean="0"/>
              <a:t>which is </a:t>
            </a:r>
            <a:r>
              <a:rPr lang="en-GB" dirty="0"/>
              <a:t>characterised by constantly new terms </a:t>
            </a:r>
            <a:endParaRPr lang="en-GB" dirty="0" smtClean="0"/>
          </a:p>
          <a:p>
            <a:r>
              <a:rPr lang="en-GB" dirty="0" smtClean="0"/>
              <a:t>Current situation:</a:t>
            </a:r>
          </a:p>
          <a:p>
            <a:pPr lvl="1"/>
            <a:r>
              <a:rPr lang="en-GB" dirty="0" smtClean="0"/>
              <a:t>Numerous quasi-standard terminologies</a:t>
            </a:r>
          </a:p>
          <a:p>
            <a:pPr lvl="1"/>
            <a:r>
              <a:rPr lang="en-GB" dirty="0" smtClean="0"/>
              <a:t>None of them cover all my </a:t>
            </a:r>
            <a:r>
              <a:rPr lang="en-GB" b="1" dirty="0" smtClean="0"/>
              <a:t>concepts</a:t>
            </a:r>
          </a:p>
          <a:p>
            <a:pPr lvl="1"/>
            <a:r>
              <a:rPr lang="en-GB" dirty="0" smtClean="0"/>
              <a:t>Many </a:t>
            </a:r>
            <a:r>
              <a:rPr lang="en-GB" b="1" dirty="0" smtClean="0"/>
              <a:t>terms</a:t>
            </a:r>
            <a:r>
              <a:rPr lang="en-GB" dirty="0" smtClean="0"/>
              <a:t> I use are not covered </a:t>
            </a:r>
            <a:br>
              <a:rPr lang="en-GB" dirty="0" smtClean="0"/>
            </a:br>
            <a:r>
              <a:rPr lang="en-GB" dirty="0" smtClean="0"/>
              <a:t>(although concepts are available)</a:t>
            </a:r>
          </a:p>
        </p:txBody>
      </p:sp>
    </p:spTree>
    <p:extLst>
      <p:ext uri="{BB962C8B-B14F-4D97-AF65-F5344CB8AC3E}">
        <p14:creationId xmlns:p14="http://schemas.microsoft.com/office/powerpoint/2010/main" val="24194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Popularity of terms in PubMed </a:t>
            </a:r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17927"/>
              </p:ext>
            </p:extLst>
          </p:nvPr>
        </p:nvGraphicFramePr>
        <p:xfrm>
          <a:off x="251519" y="1346618"/>
          <a:ext cx="8712970" cy="4885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7"/>
                <a:gridCol w="1080120"/>
                <a:gridCol w="288032"/>
                <a:gridCol w="3193062"/>
                <a:gridCol w="1127419"/>
              </a:tblGrid>
              <a:tr h="648072">
                <a:tc>
                  <a:txBody>
                    <a:bodyPr/>
                    <a:lstStyle/>
                    <a:p>
                      <a:r>
                        <a:rPr lang="en-GB" sz="2000" b="1" noProof="0" dirty="0" smtClean="0"/>
                        <a:t>Preferred term </a:t>
                      </a:r>
                      <a:br>
                        <a:rPr lang="en-GB" sz="2000" b="1" noProof="0" dirty="0" smtClean="0"/>
                      </a:br>
                      <a:r>
                        <a:rPr lang="en-GB" sz="2000" b="1" noProof="0" dirty="0" smtClean="0"/>
                        <a:t>(SNOMED CT)</a:t>
                      </a:r>
                      <a:endParaRPr lang="en-GB" sz="20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noProof="0" dirty="0" smtClean="0"/>
                        <a:t>Count</a:t>
                      </a:r>
                      <a:endParaRPr lang="en-GB" sz="20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noProof="0" dirty="0" smtClean="0"/>
                        <a:t>Synonym</a:t>
                      </a:r>
                      <a:br>
                        <a:rPr lang="en-GB" sz="2000" b="1" noProof="0" dirty="0" smtClean="0"/>
                      </a:br>
                      <a:r>
                        <a:rPr lang="en-GB" sz="2000" b="1" noProof="0" dirty="0" smtClean="0"/>
                        <a:t>(SNOMED CT)</a:t>
                      </a:r>
                      <a:endParaRPr lang="en-GB" sz="20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noProof="0" dirty="0" smtClean="0"/>
                        <a:t>Count</a:t>
                      </a:r>
                      <a:endParaRPr lang="en-GB" sz="2000" b="1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8166">
                <a:tc>
                  <a:txBody>
                    <a:bodyPr/>
                    <a:lstStyle/>
                    <a:p>
                      <a:r>
                        <a:rPr lang="en-GB" sz="2000" b="0" noProof="0" dirty="0" smtClean="0"/>
                        <a:t>Primary malignant neoplasm of lung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noProof="0" dirty="0" smtClean="0"/>
                        <a:t>0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 smtClean="0"/>
                        <a:t>Lung cancer</a:t>
                      </a:r>
                    </a:p>
                    <a:p>
                      <a:r>
                        <a:rPr lang="en-GB" sz="2000" b="0" noProof="0" dirty="0" smtClean="0"/>
                        <a:t>Bronchial carcinoma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120682</a:t>
                      </a:r>
                      <a:b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224">
                <a:tc>
                  <a:txBody>
                    <a:bodyPr/>
                    <a:lstStyle/>
                    <a:p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Cerebrovascular accident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 smtClean="0"/>
                        <a:t>Stroke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191559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 dissection of cervical lymph nodes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noProof="0" dirty="0" smtClean="0"/>
                        <a:t>1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 smtClean="0"/>
                        <a:t>Neck dissection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7512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Electrocardiographic procedure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noProof="0" dirty="0" smtClean="0"/>
                        <a:t>1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 smtClean="0"/>
                        <a:t>Electrocardiogram</a:t>
                      </a:r>
                    </a:p>
                    <a:p>
                      <a:r>
                        <a:rPr lang="en-GB" sz="2000" b="0" noProof="0" dirty="0" smtClean="0"/>
                        <a:t>ECG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33670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55120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224">
                <a:tc>
                  <a:txBody>
                    <a:bodyPr/>
                    <a:lstStyle/>
                    <a:p>
                      <a:r>
                        <a:rPr lang="en-GB" sz="2000" b="0" noProof="0" dirty="0" smtClean="0"/>
                        <a:t>Backache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 smtClean="0"/>
                        <a:t>Back pain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2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noProof="0" dirty="0" smtClean="0"/>
                        <a:t>Capillary blood specimens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noProof="0" dirty="0" smtClean="0"/>
                        <a:t>32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noProof="0" dirty="0" smtClean="0"/>
                        <a:t>Capillary blood samples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noProof="0" dirty="0" smtClean="0"/>
                        <a:t>574</a:t>
                      </a:r>
                      <a:endParaRPr lang="en-GB" sz="20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7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Popularity of terms in medical records</a:t>
            </a:r>
            <a:endParaRPr lang="en-GB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12087"/>
              </p:ext>
            </p:extLst>
          </p:nvPr>
        </p:nvGraphicFramePr>
        <p:xfrm>
          <a:off x="179511" y="1412774"/>
          <a:ext cx="8568952" cy="4709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7"/>
                <a:gridCol w="1080120"/>
                <a:gridCol w="720080"/>
                <a:gridCol w="2802819"/>
                <a:gridCol w="941596"/>
              </a:tblGrid>
              <a:tr h="504058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Preferred term</a:t>
                      </a:r>
                      <a:br>
                        <a:rPr lang="en-GB" sz="2000" b="1" dirty="0" smtClean="0"/>
                      </a:br>
                      <a:r>
                        <a:rPr lang="en-GB" sz="2000" b="1" dirty="0" smtClean="0"/>
                        <a:t>(ICD, OPS – German )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Count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Synonym</a:t>
                      </a:r>
                      <a:br>
                        <a:rPr lang="en-GB" sz="2000" b="1" dirty="0" smtClean="0"/>
                      </a:br>
                      <a:r>
                        <a:rPr lang="en-GB" sz="2000" b="1" dirty="0" smtClean="0"/>
                        <a:t>(German)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 smtClean="0"/>
                        <a:t>Count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7853">
                <a:tc>
                  <a:txBody>
                    <a:bodyPr/>
                    <a:lstStyle/>
                    <a:p>
                      <a:r>
                        <a:rPr lang="de-DE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Aortenklappenstenose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3749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err="1" smtClean="0"/>
                        <a:t>Aortenstenose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1555">
                <a:tc>
                  <a:txBody>
                    <a:bodyPr/>
                    <a:lstStyle/>
                    <a:p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Hirninfarkt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err="1" smtClean="0"/>
                        <a:t>Schlaganfall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Elektrokardiogramm</a:t>
                      </a:r>
                      <a:endParaRPr lang="en-US" sz="2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/>
                        <a:t>0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EKG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12208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5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Koronare Herzerkrankung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/>
                        <a:t>331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KHK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18455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7853">
                <a:tc>
                  <a:txBody>
                    <a:bodyPr/>
                    <a:lstStyle/>
                    <a:p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Nicht-ST-Hebungsinfarkt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NSTEMI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7853">
                <a:tc>
                  <a:txBody>
                    <a:bodyPr/>
                    <a:lstStyle/>
                    <a:p>
                      <a:r>
                        <a:rPr lang="en-GB" sz="2000" b="0" dirty="0" err="1" smtClean="0"/>
                        <a:t>Magnetresonanztomographie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/>
                        <a:t>2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NMR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/>
                        <a:t>17</a:t>
                      </a:r>
                      <a:endParaRPr lang="en-GB" sz="2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r="45697" b="22483"/>
          <a:stretch/>
        </p:blipFill>
        <p:spPr>
          <a:xfrm>
            <a:off x="6132314" y="1657914"/>
            <a:ext cx="1968078" cy="19861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-900" t="6707" r="48155" b="9952"/>
          <a:stretch/>
        </p:blipFill>
        <p:spPr>
          <a:xfrm>
            <a:off x="6260787" y="4796203"/>
            <a:ext cx="1911613" cy="180114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242869" y="4293096"/>
            <a:ext cx="2505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Term coverage</a:t>
            </a:r>
            <a:endParaRPr lang="en-GB" b="1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/>
          <a:srcRect l="57618" t="77190" r="18540"/>
          <a:stretch/>
        </p:blipFill>
        <p:spPr>
          <a:xfrm>
            <a:off x="7095586" y="3566512"/>
            <a:ext cx="864096" cy="58444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/>
          <a:srcRect l="21855" t="77190" r="68202"/>
          <a:stretch/>
        </p:blipFill>
        <p:spPr>
          <a:xfrm>
            <a:off x="6569997" y="3566512"/>
            <a:ext cx="360351" cy="584448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 flipV="1">
            <a:off x="0" y="-4536"/>
            <a:ext cx="914400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bgerundetes Rechteck 20"/>
          <p:cNvSpPr/>
          <p:nvPr/>
        </p:nvSpPr>
        <p:spPr>
          <a:xfrm>
            <a:off x="107504" y="6237312"/>
            <a:ext cx="8928992" cy="288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bgerundetes Rechteck 23"/>
          <p:cNvSpPr/>
          <p:nvPr/>
        </p:nvSpPr>
        <p:spPr>
          <a:xfrm>
            <a:off x="99060" y="139153"/>
            <a:ext cx="8953500" cy="18014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6156176" y="1277869"/>
            <a:ext cx="244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Concept coverage</a:t>
            </a:r>
            <a:endParaRPr lang="en-GB" b="1" dirty="0"/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6984776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"Is SNOMED CT well suited as an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European </a:t>
            </a:r>
            <a:r>
              <a:rPr lang="en-GB" b="1" dirty="0"/>
              <a:t>reference terminology ?"</a:t>
            </a:r>
            <a:r>
              <a:rPr lang="en-GB" dirty="0"/>
              <a:t> </a:t>
            </a:r>
          </a:p>
          <a:p>
            <a:r>
              <a:rPr lang="en-GB" dirty="0"/>
              <a:t>Manual annotation of a corpus of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clinical </a:t>
            </a:r>
            <a:r>
              <a:rPr lang="en-GB" dirty="0"/>
              <a:t>texts with SNOMED CT vs.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UMLS-Extract</a:t>
            </a:r>
            <a:endParaRPr lang="en-GB" dirty="0"/>
          </a:p>
          <a:p>
            <a:r>
              <a:rPr lang="en-GB" dirty="0"/>
              <a:t>Assessment: </a:t>
            </a:r>
          </a:p>
          <a:p>
            <a:pPr lvl="1"/>
            <a:r>
              <a:rPr lang="en-GB" dirty="0"/>
              <a:t>concept coverage</a:t>
            </a:r>
          </a:p>
          <a:p>
            <a:pPr lvl="1"/>
            <a:r>
              <a:rPr lang="en-GB" dirty="0"/>
              <a:t>term coverage</a:t>
            </a:r>
          </a:p>
          <a:p>
            <a:r>
              <a:rPr lang="en-GB" dirty="0" smtClean="0"/>
              <a:t>Differences SNOMED CT</a:t>
            </a:r>
            <a:br>
              <a:rPr lang="en-GB" dirty="0" smtClean="0"/>
            </a:br>
            <a:r>
              <a:rPr lang="en-GB" dirty="0" smtClean="0"/>
              <a:t>Swedish – English</a:t>
            </a:r>
          </a:p>
          <a:p>
            <a:pPr lvl="1"/>
            <a:r>
              <a:rPr lang="en-GB" dirty="0" smtClean="0"/>
              <a:t>Swedish:  </a:t>
            </a:r>
            <a:br>
              <a:rPr lang="en-GB" dirty="0" smtClean="0"/>
            </a:br>
            <a:r>
              <a:rPr lang="en-GB" dirty="0" smtClean="0"/>
              <a:t>one term per concept</a:t>
            </a:r>
          </a:p>
          <a:p>
            <a:pPr lvl="1"/>
            <a:r>
              <a:rPr lang="en-GB" dirty="0" smtClean="0"/>
              <a:t>English: </a:t>
            </a:r>
            <a:br>
              <a:rPr lang="en-GB" dirty="0" smtClean="0"/>
            </a:br>
            <a:r>
              <a:rPr lang="en-GB" dirty="0" smtClean="0"/>
              <a:t>on average 2.3 terms</a:t>
            </a:r>
            <a:br>
              <a:rPr lang="en-GB" dirty="0" smtClean="0"/>
            </a:br>
            <a:r>
              <a:rPr lang="en-GB" dirty="0" smtClean="0"/>
              <a:t>per concept (Preferred terms , synonyms)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9" name="Picture 2" descr="ASSESS C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191"/>
            <a:ext cx="1656184" cy="9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/>
          <p:cNvSpPr/>
          <p:nvPr/>
        </p:nvSpPr>
        <p:spPr>
          <a:xfrm>
            <a:off x="2204180" y="404664"/>
            <a:ext cx="6472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D22125"/>
                </a:solidFill>
                <a:latin typeface="Lato"/>
              </a:rPr>
              <a:t>H2020: Assessing SNOMED CT for Large Scale eHealth Deployments in the 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6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329105" y="4221088"/>
            <a:ext cx="8568952" cy="2520279"/>
          </a:xfrm>
          <a:prstGeom prst="roundRect">
            <a:avLst>
              <a:gd name="adj" fmla="val 612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Abgerundetes Rechteck 1"/>
          <p:cNvSpPr/>
          <p:nvPr/>
        </p:nvSpPr>
        <p:spPr>
          <a:xfrm>
            <a:off x="323528" y="1340768"/>
            <a:ext cx="8568952" cy="2592288"/>
          </a:xfrm>
          <a:prstGeom prst="roundRect">
            <a:avLst>
              <a:gd name="adj" fmla="val 2546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Aspects of Terminologies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1340768"/>
            <a:ext cx="6696744" cy="2808312"/>
          </a:xfrm>
        </p:spPr>
        <p:txBody>
          <a:bodyPr>
            <a:noAutofit/>
          </a:bodyPr>
          <a:lstStyle/>
          <a:p>
            <a:r>
              <a:rPr lang="en-GB" sz="2400" dirty="0" smtClean="0"/>
              <a:t>Normative  </a:t>
            </a:r>
          </a:p>
          <a:p>
            <a:pPr lvl="1"/>
            <a:r>
              <a:rPr lang="en-GB" sz="2000" dirty="0" smtClean="0"/>
              <a:t>Codes + Labels (names) denote well-defined entities in a realm of discourse </a:t>
            </a:r>
          </a:p>
          <a:p>
            <a:pPr lvl="1"/>
            <a:r>
              <a:rPr lang="en-GB" sz="2000" dirty="0" smtClean="0"/>
              <a:t>"Explanatory“ labels e.g.</a:t>
            </a:r>
            <a:br>
              <a:rPr lang="en-GB" sz="2000" dirty="0" smtClean="0"/>
            </a:br>
            <a:r>
              <a:rPr lang="en-GB" sz="2000" dirty="0" smtClean="0"/>
              <a:t>"</a:t>
            </a:r>
            <a:r>
              <a:rPr lang="en-GB" sz="2000" i="1" dirty="0" smtClean="0"/>
              <a:t>Primary malignant neoplasm of lung (disorder)</a:t>
            </a:r>
            <a:r>
              <a:rPr lang="en-GB" sz="2000" dirty="0" smtClean="0"/>
              <a:t>". </a:t>
            </a:r>
          </a:p>
          <a:p>
            <a:pPr lvl="1"/>
            <a:r>
              <a:rPr lang="en-GB" sz="2000" dirty="0" smtClean="0"/>
              <a:t>Scope notes definitions </a:t>
            </a:r>
          </a:p>
          <a:p>
            <a:pPr lvl="1"/>
            <a:r>
              <a:rPr lang="en-GB" sz="2000" dirty="0" smtClean="0"/>
              <a:t>(formal definitions </a:t>
            </a:r>
            <a:r>
              <a:rPr lang="en-GB" sz="2000" dirty="0" smtClean="0">
                <a:sym typeface="Wingdings" panose="05000000000000000000" pitchFamily="2" charset="2"/>
              </a:rPr>
              <a:t> ontology)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Descriptive </a:t>
            </a:r>
          </a:p>
          <a:p>
            <a:pPr lvl="1"/>
            <a:r>
              <a:rPr lang="en-GB" sz="2000" dirty="0" smtClean="0"/>
              <a:t>Describes human language expressions as being used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"</a:t>
            </a:r>
            <a:r>
              <a:rPr lang="en-GB" sz="2000" i="1" dirty="0" smtClean="0"/>
              <a:t>Lung cancer</a:t>
            </a:r>
            <a:r>
              <a:rPr lang="en-GB" sz="2000" dirty="0" smtClean="0"/>
              <a:t>"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6948264" y="2495798"/>
            <a:ext cx="1888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Reference</a:t>
            </a:r>
            <a:br>
              <a:rPr lang="en-GB" sz="3200" b="1" dirty="0" smtClean="0"/>
            </a:br>
            <a:r>
              <a:rPr lang="en-GB" sz="3200" b="1" dirty="0" smtClean="0"/>
              <a:t>Terms</a:t>
            </a:r>
            <a:endParaRPr lang="en-GB" sz="3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6948264" y="4437112"/>
            <a:ext cx="1703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Interface</a:t>
            </a:r>
            <a:br>
              <a:rPr lang="en-GB" sz="3200" b="1" dirty="0" smtClean="0"/>
            </a:br>
            <a:r>
              <a:rPr lang="en-GB" sz="3200" b="1" dirty="0" smtClean="0"/>
              <a:t>Terms</a:t>
            </a:r>
            <a:endParaRPr lang="en-GB" sz="3200" b="1" dirty="0"/>
          </a:p>
        </p:txBody>
      </p:sp>
      <p:sp>
        <p:nvSpPr>
          <p:cNvPr id="6" name="Pfeil nach oben 5"/>
          <p:cNvSpPr/>
          <p:nvPr/>
        </p:nvSpPr>
        <p:spPr>
          <a:xfrm>
            <a:off x="7308304" y="3573016"/>
            <a:ext cx="64807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hteck 12"/>
          <p:cNvSpPr/>
          <p:nvPr/>
        </p:nvSpPr>
        <p:spPr>
          <a:xfrm>
            <a:off x="341784" y="5733256"/>
            <a:ext cx="8622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Many domain terminologies </a:t>
            </a:r>
            <a:r>
              <a:rPr lang="en-GB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/ ontologies contain 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interface terms, </a:t>
            </a:r>
            <a:r>
              <a:rPr lang="en-GB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GB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GB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but 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far from being exhaustive</a:t>
            </a:r>
          </a:p>
        </p:txBody>
      </p:sp>
    </p:spTree>
    <p:extLst>
      <p:ext uri="{BB962C8B-B14F-4D97-AF65-F5344CB8AC3E}">
        <p14:creationId xmlns:p14="http://schemas.microsoft.com/office/powerpoint/2010/main" val="32840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/>
      <p:bldP spid="11" grpId="0"/>
      <p:bldP spid="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6732239" y="4221089"/>
            <a:ext cx="2165817" cy="1368151"/>
          </a:xfrm>
          <a:prstGeom prst="roundRect">
            <a:avLst>
              <a:gd name="adj" fmla="val 612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" name="Abgerundetes Rechteck 1"/>
          <p:cNvSpPr/>
          <p:nvPr/>
        </p:nvSpPr>
        <p:spPr>
          <a:xfrm>
            <a:off x="323528" y="1340768"/>
            <a:ext cx="8568952" cy="2592288"/>
          </a:xfrm>
          <a:prstGeom prst="roundRect">
            <a:avLst>
              <a:gd name="adj" fmla="val 2546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Separation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2393942" y="1916832"/>
            <a:ext cx="4365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/>
              <a:t>Reference Terminologies</a:t>
            </a:r>
          </a:p>
          <a:p>
            <a:pPr algn="ctr"/>
            <a:r>
              <a:rPr lang="en-GB" sz="3200" b="1" dirty="0" smtClean="0"/>
              <a:t>Ontologies</a:t>
            </a:r>
            <a:endParaRPr lang="en-GB" sz="3200" b="1" dirty="0"/>
          </a:p>
        </p:txBody>
      </p:sp>
      <p:sp>
        <p:nvSpPr>
          <p:cNvPr id="6" name="Pfeil nach oben 5"/>
          <p:cNvSpPr/>
          <p:nvPr/>
        </p:nvSpPr>
        <p:spPr>
          <a:xfrm>
            <a:off x="7308304" y="3573016"/>
            <a:ext cx="64807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635896" y="4221089"/>
            <a:ext cx="2165817" cy="1368151"/>
          </a:xfrm>
          <a:prstGeom prst="roundRect">
            <a:avLst>
              <a:gd name="adj" fmla="val 612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5" name="Pfeil nach oben 14"/>
          <p:cNvSpPr/>
          <p:nvPr/>
        </p:nvSpPr>
        <p:spPr>
          <a:xfrm>
            <a:off x="4211961" y="3573016"/>
            <a:ext cx="64807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bgerundetes Rechteck 15"/>
          <p:cNvSpPr/>
          <p:nvPr/>
        </p:nvSpPr>
        <p:spPr>
          <a:xfrm>
            <a:off x="323528" y="4221089"/>
            <a:ext cx="2165817" cy="1368151"/>
          </a:xfrm>
          <a:prstGeom prst="roundRect">
            <a:avLst>
              <a:gd name="adj" fmla="val 612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296785" y="4437112"/>
            <a:ext cx="224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Interface</a:t>
            </a:r>
            <a:br>
              <a:rPr lang="en-GB" sz="2400" b="1" dirty="0" smtClean="0"/>
            </a:br>
            <a:r>
              <a:rPr lang="en-GB" sz="2400" b="1" dirty="0" smtClean="0"/>
              <a:t>Terminology A</a:t>
            </a:r>
            <a:endParaRPr lang="en-GB" sz="2400" b="1" dirty="0"/>
          </a:p>
        </p:txBody>
      </p:sp>
      <p:sp>
        <p:nvSpPr>
          <p:cNvPr id="18" name="Pfeil nach oben 17"/>
          <p:cNvSpPr/>
          <p:nvPr/>
        </p:nvSpPr>
        <p:spPr>
          <a:xfrm>
            <a:off x="899593" y="3573016"/>
            <a:ext cx="64807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ASSESS C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8" y="6079304"/>
            <a:ext cx="1020018" cy="5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09642" y="6237312"/>
            <a:ext cx="6310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ASSESS </a:t>
            </a:r>
            <a:r>
              <a:rPr lang="en-GB" sz="1400" b="1" dirty="0"/>
              <a:t>CT Recommendations</a:t>
            </a:r>
            <a:r>
              <a:rPr lang="en-GB" sz="1400" dirty="0"/>
              <a:t>:</a:t>
            </a:r>
            <a:br>
              <a:rPr lang="en-GB" sz="1400" dirty="0"/>
            </a:br>
            <a:r>
              <a:rPr lang="en-GB" sz="1400" dirty="0"/>
              <a:t>http://assess-ct.eu/fileadmin/assess_ct/final_brochure/assessct_final_brochure.pdf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581578" y="4437112"/>
            <a:ext cx="224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Interface</a:t>
            </a:r>
            <a:br>
              <a:rPr lang="en-GB" sz="2400" b="1" dirty="0" smtClean="0"/>
            </a:br>
            <a:r>
              <a:rPr lang="en-GB" sz="2400" b="1" dirty="0" smtClean="0"/>
              <a:t>Terminology B</a:t>
            </a:r>
            <a:endParaRPr lang="en-GB" sz="2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6681544" y="4437112"/>
            <a:ext cx="224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Interface</a:t>
            </a:r>
            <a:br>
              <a:rPr lang="en-GB" sz="2400" b="1" dirty="0" smtClean="0"/>
            </a:br>
            <a:r>
              <a:rPr lang="en-GB" sz="2400" b="1" dirty="0" smtClean="0"/>
              <a:t>Terminology C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56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985</Words>
  <Application>Microsoft Office PowerPoint</Application>
  <PresentationFormat>Bildschirmpräsentation (4:3)</PresentationFormat>
  <Paragraphs>354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Lato</vt:lpstr>
      <vt:lpstr>Verdana</vt:lpstr>
      <vt:lpstr>Wingdings</vt:lpstr>
      <vt:lpstr>Larissa</vt:lpstr>
      <vt:lpstr>Building an experimental German user interface terminology linked to SNOMED CT </vt:lpstr>
      <vt:lpstr>PowerPoint-Präsentation</vt:lpstr>
      <vt:lpstr>PowerPoint-Präsentation</vt:lpstr>
      <vt:lpstr>Using domain terminologies for NLP</vt:lpstr>
      <vt:lpstr>Popularity of terms in PubMed </vt:lpstr>
      <vt:lpstr>Popularity of terms in medical records</vt:lpstr>
      <vt:lpstr>PowerPoint-Präsentation</vt:lpstr>
      <vt:lpstr>Two Aspects of Terminologies</vt:lpstr>
      <vt:lpstr>Separation</vt:lpstr>
      <vt:lpstr>Case study: German interface  terminology for SNOMED CT</vt:lpstr>
      <vt:lpstr>Case study: German interface  terminology for SNOMED CT</vt:lpstr>
      <vt:lpstr>Case study: German interface  terminology for SNOMED CT</vt:lpstr>
      <vt:lpstr>Core n-gram vocabulary</vt:lpstr>
      <vt:lpstr>Automatically generated interface terminology </vt:lpstr>
      <vt:lpstr>Scaling up…</vt:lpstr>
      <vt:lpstr>Crowdsourcing for terminology development</vt:lpstr>
      <vt:lpstr>Short forms – Document preprocessing</vt:lpstr>
      <vt:lpstr>Example: Resolution of short forms</vt:lpstr>
      <vt:lpstr>Example: Resolution of short forms</vt:lpstr>
      <vt:lpstr>Recommendations</vt:lpstr>
    </vt:vector>
  </TitlesOfParts>
  <Company>Institut für Medizinische Biometrie und Statistik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Extração de Informação e Processamento de Linguagem Natural em Medicina</dc:title>
  <dc:creator>Stefan Schulz</dc:creator>
  <cp:lastModifiedBy>Stefan Schulz</cp:lastModifiedBy>
  <cp:revision>1149</cp:revision>
  <dcterms:created xsi:type="dcterms:W3CDTF">2014-12-02T13:28:47Z</dcterms:created>
  <dcterms:modified xsi:type="dcterms:W3CDTF">2017-11-23T08:03:12Z</dcterms:modified>
</cp:coreProperties>
</file>