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75" r:id="rId2"/>
    <p:sldId id="521" r:id="rId3"/>
    <p:sldId id="519" r:id="rId4"/>
    <p:sldId id="518" r:id="rId5"/>
    <p:sldId id="465" r:id="rId6"/>
    <p:sldId id="478" r:id="rId7"/>
    <p:sldId id="523" r:id="rId8"/>
    <p:sldId id="506" r:id="rId9"/>
    <p:sldId id="530" r:id="rId10"/>
    <p:sldId id="479" r:id="rId11"/>
    <p:sldId id="525" r:id="rId12"/>
    <p:sldId id="481" r:id="rId13"/>
    <p:sldId id="483" r:id="rId14"/>
    <p:sldId id="531" r:id="rId15"/>
    <p:sldId id="486" r:id="rId16"/>
    <p:sldId id="526" r:id="rId17"/>
    <p:sldId id="527" r:id="rId18"/>
    <p:sldId id="528" r:id="rId19"/>
    <p:sldId id="491" r:id="rId20"/>
    <p:sldId id="492" r:id="rId21"/>
    <p:sldId id="532" r:id="rId22"/>
    <p:sldId id="533" r:id="rId23"/>
    <p:sldId id="534" r:id="rId24"/>
    <p:sldId id="535" r:id="rId25"/>
    <p:sldId id="536" r:id="rId26"/>
    <p:sldId id="487" r:id="rId27"/>
    <p:sldId id="489" r:id="rId28"/>
    <p:sldId id="537" r:id="rId29"/>
    <p:sldId id="538" r:id="rId30"/>
    <p:sldId id="539" r:id="rId31"/>
    <p:sldId id="542" r:id="rId32"/>
    <p:sldId id="543" r:id="rId33"/>
    <p:sldId id="50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p15:clr>
            <a:srgbClr val="A4A3A4"/>
          </p15:clr>
        </p15:guide>
        <p15:guide id="2" pos="21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EAEAEA"/>
    <a:srgbClr val="E7E200"/>
    <a:srgbClr val="C8C800"/>
    <a:srgbClr val="CCFF33"/>
    <a:srgbClr val="DE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6" autoAdjust="0"/>
    <p:restoredTop sz="92866" autoAdjust="0"/>
  </p:normalViewPr>
  <p:slideViewPr>
    <p:cSldViewPr showGuides="1">
      <p:cViewPr varScale="1">
        <p:scale>
          <a:sx n="103" d="100"/>
          <a:sy n="103" d="100"/>
        </p:scale>
        <p:origin x="1344" y="114"/>
      </p:cViewPr>
      <p:guideLst>
        <p:guide orient="horz" pos="1207"/>
        <p:guide pos="2154"/>
      </p:guideLst>
    </p:cSldViewPr>
  </p:slideViewPr>
  <p:notesTextViewPr>
    <p:cViewPr>
      <p:scale>
        <a:sx n="3" d="2"/>
        <a:sy n="3" d="2"/>
      </p:scale>
      <p:origin x="0" y="0"/>
    </p:cViewPr>
  </p:notesTextViewPr>
  <p:sorterViewPr>
    <p:cViewPr>
      <p:scale>
        <a:sx n="100" d="100"/>
        <a:sy n="100" d="100"/>
      </p:scale>
      <p:origin x="0" y="597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4FF98-B388-4DBD-B5C0-78EC082AEDBA}" type="datetimeFigureOut">
              <a:rPr lang="en-GB" smtClean="0"/>
              <a:t>09/09/2016</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D3A09A-1B8A-44B0-BA9A-5FE5E833DE28}" type="slidenum">
              <a:rPr lang="en-GB" smtClean="0"/>
              <a:t>‹Nr.›</a:t>
            </a:fld>
            <a:endParaRPr lang="en-GB"/>
          </a:p>
        </p:txBody>
      </p:sp>
    </p:spTree>
    <p:extLst>
      <p:ext uri="{BB962C8B-B14F-4D97-AF65-F5344CB8AC3E}">
        <p14:creationId xmlns:p14="http://schemas.microsoft.com/office/powerpoint/2010/main" val="258294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smtClean="0"/>
              <a:t>hacer</a:t>
            </a:r>
            <a:r>
              <a:rPr lang="en-GB" dirty="0" smtClean="0"/>
              <a:t> </a:t>
            </a:r>
            <a:r>
              <a:rPr lang="en-GB" dirty="0" err="1" smtClean="0"/>
              <a:t>una</a:t>
            </a:r>
            <a:r>
              <a:rPr lang="en-GB" dirty="0" smtClean="0"/>
              <a:t> </a:t>
            </a:r>
            <a:r>
              <a:rPr lang="en-GB" dirty="0" err="1" smtClean="0"/>
              <a:t>distinida</a:t>
            </a:r>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2</a:t>
            </a:fld>
            <a:endParaRPr lang="en-GB"/>
          </a:p>
        </p:txBody>
      </p:sp>
    </p:spTree>
    <p:extLst>
      <p:ext uri="{BB962C8B-B14F-4D97-AF65-F5344CB8AC3E}">
        <p14:creationId xmlns:p14="http://schemas.microsoft.com/office/powerpoint/2010/main" val="357214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29</a:t>
            </a:fld>
            <a:endParaRPr lang="en-GB"/>
          </a:p>
        </p:txBody>
      </p:sp>
    </p:spTree>
    <p:extLst>
      <p:ext uri="{BB962C8B-B14F-4D97-AF65-F5344CB8AC3E}">
        <p14:creationId xmlns:p14="http://schemas.microsoft.com/office/powerpoint/2010/main" val="146662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30</a:t>
            </a:fld>
            <a:endParaRPr lang="en-GB"/>
          </a:p>
        </p:txBody>
      </p:sp>
    </p:spTree>
    <p:extLst>
      <p:ext uri="{BB962C8B-B14F-4D97-AF65-F5344CB8AC3E}">
        <p14:creationId xmlns:p14="http://schemas.microsoft.com/office/powerpoint/2010/main" val="4175174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el </a:t>
            </a:r>
            <a:r>
              <a:rPr lang="en-GB" dirty="0" err="1" smtClean="0"/>
              <a:t>ladrido</a:t>
            </a:r>
            <a:r>
              <a:rPr lang="en-GB" dirty="0" smtClean="0"/>
              <a:t> del </a:t>
            </a:r>
            <a:r>
              <a:rPr lang="en-GB" dirty="0" err="1" smtClean="0"/>
              <a:t>perro</a:t>
            </a:r>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31</a:t>
            </a:fld>
            <a:endParaRPr lang="en-GB"/>
          </a:p>
        </p:txBody>
      </p:sp>
    </p:spTree>
    <p:extLst>
      <p:ext uri="{BB962C8B-B14F-4D97-AF65-F5344CB8AC3E}">
        <p14:creationId xmlns:p14="http://schemas.microsoft.com/office/powerpoint/2010/main" val="182226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el </a:t>
            </a:r>
            <a:r>
              <a:rPr lang="en-GB" dirty="0" err="1" smtClean="0"/>
              <a:t>ladrido</a:t>
            </a:r>
            <a:r>
              <a:rPr lang="en-GB" dirty="0" smtClean="0"/>
              <a:t> del </a:t>
            </a:r>
            <a:r>
              <a:rPr lang="en-GB" dirty="0" err="1" smtClean="0"/>
              <a:t>perro</a:t>
            </a:r>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3</a:t>
            </a:fld>
            <a:endParaRPr lang="en-GB"/>
          </a:p>
        </p:txBody>
      </p:sp>
    </p:spTree>
    <p:extLst>
      <p:ext uri="{BB962C8B-B14F-4D97-AF65-F5344CB8AC3E}">
        <p14:creationId xmlns:p14="http://schemas.microsoft.com/office/powerpoint/2010/main" val="356534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4</a:t>
            </a:fld>
            <a:endParaRPr lang="en-GB"/>
          </a:p>
        </p:txBody>
      </p:sp>
    </p:spTree>
    <p:extLst>
      <p:ext uri="{BB962C8B-B14F-4D97-AF65-F5344CB8AC3E}">
        <p14:creationId xmlns:p14="http://schemas.microsoft.com/office/powerpoint/2010/main" val="347139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5</a:t>
            </a:fld>
            <a:endParaRPr lang="en-GB"/>
          </a:p>
        </p:txBody>
      </p:sp>
    </p:spTree>
    <p:extLst>
      <p:ext uri="{BB962C8B-B14F-4D97-AF65-F5344CB8AC3E}">
        <p14:creationId xmlns:p14="http://schemas.microsoft.com/office/powerpoint/2010/main" val="3204282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8</a:t>
            </a:fld>
            <a:endParaRPr lang="en-GB"/>
          </a:p>
        </p:txBody>
      </p:sp>
    </p:spTree>
    <p:extLst>
      <p:ext uri="{BB962C8B-B14F-4D97-AF65-F5344CB8AC3E}">
        <p14:creationId xmlns:p14="http://schemas.microsoft.com/office/powerpoint/2010/main" val="2320704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13</a:t>
            </a:fld>
            <a:endParaRPr lang="en-GB"/>
          </a:p>
        </p:txBody>
      </p:sp>
    </p:spTree>
    <p:extLst>
      <p:ext uri="{BB962C8B-B14F-4D97-AF65-F5344CB8AC3E}">
        <p14:creationId xmlns:p14="http://schemas.microsoft.com/office/powerpoint/2010/main" val="91332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19</a:t>
            </a:fld>
            <a:endParaRPr lang="en-GB"/>
          </a:p>
        </p:txBody>
      </p:sp>
    </p:spTree>
    <p:extLst>
      <p:ext uri="{BB962C8B-B14F-4D97-AF65-F5344CB8AC3E}">
        <p14:creationId xmlns:p14="http://schemas.microsoft.com/office/powerpoint/2010/main" val="91332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20</a:t>
            </a:fld>
            <a:endParaRPr lang="en-GB"/>
          </a:p>
        </p:txBody>
      </p:sp>
    </p:spTree>
    <p:extLst>
      <p:ext uri="{BB962C8B-B14F-4D97-AF65-F5344CB8AC3E}">
        <p14:creationId xmlns:p14="http://schemas.microsoft.com/office/powerpoint/2010/main" val="913321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smtClean="0"/>
              <a:t>ambiguo</a:t>
            </a:r>
            <a:endParaRPr lang="en-GB" dirty="0"/>
          </a:p>
        </p:txBody>
      </p:sp>
      <p:sp>
        <p:nvSpPr>
          <p:cNvPr id="4" name="Foliennummernplatzhalter 3"/>
          <p:cNvSpPr>
            <a:spLocks noGrp="1"/>
          </p:cNvSpPr>
          <p:nvPr>
            <p:ph type="sldNum" sz="quarter" idx="10"/>
          </p:nvPr>
        </p:nvSpPr>
        <p:spPr/>
        <p:txBody>
          <a:bodyPr/>
          <a:lstStyle/>
          <a:p>
            <a:fld id="{CAD3A09A-1B8A-44B0-BA9A-5FE5E833DE28}" type="slidenum">
              <a:rPr lang="en-GB" smtClean="0"/>
              <a:t>26</a:t>
            </a:fld>
            <a:endParaRPr lang="en-GB"/>
          </a:p>
        </p:txBody>
      </p:sp>
    </p:spTree>
    <p:extLst>
      <p:ext uri="{BB962C8B-B14F-4D97-AF65-F5344CB8AC3E}">
        <p14:creationId xmlns:p14="http://schemas.microsoft.com/office/powerpoint/2010/main" val="294060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noFill/>
        </p:spPr>
        <p:txBody>
          <a:bodyPr/>
          <a:lstStyle>
            <a:lvl1pPr>
              <a:defRPr>
                <a:solidFill>
                  <a:schemeClr val="tx1">
                    <a:lumMod val="75000"/>
                    <a:lumOff val="25000"/>
                  </a:schemeClr>
                </a:solidFill>
              </a:defRPr>
            </a:lvl1p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9BF96E6E-033A-4D60-9ED9-11596A845729}" type="datetimeFigureOut">
              <a:rPr lang="en-GB" smtClean="0"/>
              <a:t>09/09/2016</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48126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9BF96E6E-033A-4D60-9ED9-11596A845729}" type="datetimeFigureOut">
              <a:rPr lang="en-GB" smtClean="0"/>
              <a:t>09/09/2016</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257095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9BF96E6E-033A-4D60-9ED9-11596A845729}" type="datetimeFigureOut">
              <a:rPr lang="en-GB" smtClean="0"/>
              <a:t>09/09/2016</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344568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0" y="455613"/>
            <a:ext cx="9144000" cy="936625"/>
          </a:xfr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23747053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13152596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BF96E6E-033A-4D60-9ED9-11596A845729}" type="datetimeFigureOut">
              <a:rPr lang="en-GB" smtClean="0"/>
              <a:t>09/09/2016</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187659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9BF96E6E-033A-4D60-9ED9-11596A845729}" type="datetimeFigureOut">
              <a:rPr lang="en-GB" smtClean="0"/>
              <a:t>09/09/2016</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229810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9BF96E6E-033A-4D60-9ED9-11596A845729}" type="datetimeFigureOut">
              <a:rPr lang="en-GB" smtClean="0"/>
              <a:t>09/09/2016</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352413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9BF96E6E-033A-4D60-9ED9-11596A845729}" type="datetimeFigureOut">
              <a:rPr lang="en-GB" smtClean="0"/>
              <a:t>09/09/2016</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34272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BF96E6E-033A-4D60-9ED9-11596A845729}" type="datetimeFigureOut">
              <a:rPr lang="en-GB" smtClean="0"/>
              <a:t>09/09/2016</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348225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BF96E6E-033A-4D60-9ED9-11596A845729}" type="datetimeFigureOut">
              <a:rPr lang="en-GB" smtClean="0"/>
              <a:t>09/09/2016</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24622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BF96E6E-033A-4D60-9ED9-11596A845729}" type="datetimeFigureOut">
              <a:rPr lang="en-GB" smtClean="0"/>
              <a:t>09/09/2016</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03D8A8B0-67D0-4603-9F13-21A9029475B7}" type="slidenum">
              <a:rPr lang="en-GB" smtClean="0"/>
              <a:t>‹Nr.›</a:t>
            </a:fld>
            <a:endParaRPr lang="en-GB"/>
          </a:p>
        </p:txBody>
      </p:sp>
    </p:spTree>
    <p:extLst>
      <p:ext uri="{BB962C8B-B14F-4D97-AF65-F5344CB8AC3E}">
        <p14:creationId xmlns:p14="http://schemas.microsoft.com/office/powerpoint/2010/main" val="350403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1417638"/>
          </a:xfrm>
          <a:prstGeom prst="rect">
            <a:avLst/>
          </a:prstGeom>
          <a:solidFill>
            <a:schemeClr val="tx1"/>
          </a:solidFill>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323528" y="1600200"/>
            <a:ext cx="8496944"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96E6E-033A-4D60-9ED9-11596A845729}" type="datetimeFigureOut">
              <a:rPr lang="en-GB" smtClean="0"/>
              <a:t>09/09/2016</a:t>
            </a:fld>
            <a:endParaRPr lang="en-GB"/>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8A8B0-67D0-4603-9F13-21A9029475B7}" type="slidenum">
              <a:rPr lang="en-GB" smtClean="0"/>
              <a:t>‹Nr.›</a:t>
            </a:fld>
            <a:endParaRPr lang="en-GB"/>
          </a:p>
        </p:txBody>
      </p:sp>
      <p:sp>
        <p:nvSpPr>
          <p:cNvPr id="7" name="Abgerundetes Rechteck 6"/>
          <p:cNvSpPr/>
          <p:nvPr userDrawn="1"/>
        </p:nvSpPr>
        <p:spPr>
          <a:xfrm>
            <a:off x="107504" y="1484784"/>
            <a:ext cx="8928992" cy="5328592"/>
          </a:xfrm>
          <a:prstGeom prst="roundRect">
            <a:avLst>
              <a:gd name="adj" fmla="val 262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5319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A50021"/>
        </a:buClr>
        <a:buFont typeface="Wingdings" pitchFamily="2" charset="2"/>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A50021"/>
        </a:buClr>
        <a:buFont typeface="Wingdings" pitchFamily="2" charset="2"/>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A50021"/>
        </a:buClr>
        <a:buFont typeface="Wingdings" pitchFamily="2" charset="2"/>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iki.dbpedia.org/wiktionary-rdf-extraction" TargetMode="External"/><Relationship Id="rId2" Type="http://schemas.openxmlformats.org/officeDocument/2006/relationships/hyperlink" Target="https://www.w3.org/TR/turtl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ermit-reasoner.com/" TargetMode="External"/><Relationship Id="rId2" Type="http://schemas.openxmlformats.org/officeDocument/2006/relationships/hyperlink" Target="https://www.w3.org/TR/owl2-manchester-syntax/" TargetMode="External"/><Relationship Id="rId1" Type="http://schemas.openxmlformats.org/officeDocument/2006/relationships/slideLayout" Target="../slideLayouts/slideLayout2.xml"/><Relationship Id="rId4" Type="http://schemas.openxmlformats.org/officeDocument/2006/relationships/hyperlink" Target="http://owl.man.ac.uk/factplusplu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tertitel 2"/>
          <p:cNvSpPr txBox="1">
            <a:spLocks/>
          </p:cNvSpPr>
          <p:nvPr/>
        </p:nvSpPr>
        <p:spPr>
          <a:xfrm>
            <a:off x="6337" y="2468488"/>
            <a:ext cx="9136075" cy="1752600"/>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solidFill>
                <a:schemeClr val="tx1">
                  <a:lumMod val="75000"/>
                  <a:lumOff val="25000"/>
                </a:schemeClr>
              </a:solidFill>
            </a:endParaRPr>
          </a:p>
        </p:txBody>
      </p:sp>
      <p:sp>
        <p:nvSpPr>
          <p:cNvPr id="10" name="Rechteck 9"/>
          <p:cNvSpPr/>
          <p:nvPr/>
        </p:nvSpPr>
        <p:spPr>
          <a:xfrm>
            <a:off x="6337" y="5661248"/>
            <a:ext cx="9136075" cy="1196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stefan.schulz@medunigraz.at</a:t>
            </a:r>
            <a:endParaRPr lang="en-GB" sz="2000" dirty="0">
              <a:solidFill>
                <a:schemeClr val="bg1"/>
              </a:solidFill>
            </a:endParaRPr>
          </a:p>
        </p:txBody>
      </p:sp>
      <p:sp>
        <p:nvSpPr>
          <p:cNvPr id="13" name="Abgerundetes Rechteck 12"/>
          <p:cNvSpPr/>
          <p:nvPr/>
        </p:nvSpPr>
        <p:spPr>
          <a:xfrm>
            <a:off x="107504" y="1484784"/>
            <a:ext cx="8928992" cy="4320480"/>
          </a:xfrm>
          <a:prstGeom prst="roundRect">
            <a:avLst>
              <a:gd name="adj" fmla="val 262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itel 1"/>
          <p:cNvSpPr>
            <a:spLocks noGrp="1"/>
          </p:cNvSpPr>
          <p:nvPr>
            <p:ph type="ctrTitle"/>
          </p:nvPr>
        </p:nvSpPr>
        <p:spPr>
          <a:xfrm>
            <a:off x="2123728" y="2823071"/>
            <a:ext cx="6327763" cy="1109985"/>
          </a:xfrm>
          <a:noFill/>
        </p:spPr>
        <p:txBody>
          <a:bodyPr>
            <a:normAutofit fontScale="90000"/>
          </a:bodyPr>
          <a:lstStyle/>
          <a:p>
            <a:r>
              <a:rPr lang="en-GB" dirty="0" smtClean="0"/>
              <a:t>Knowledge acquisition and management for clinical decision-making</a:t>
            </a:r>
            <a:endParaRPr lang="en-GB" dirty="0">
              <a:solidFill>
                <a:schemeClr val="tx1">
                  <a:lumMod val="75000"/>
                  <a:lumOff val="25000"/>
                </a:schemeClr>
              </a:solidFill>
            </a:endParaRPr>
          </a:p>
        </p:txBody>
      </p:sp>
      <p:sp>
        <p:nvSpPr>
          <p:cNvPr id="15" name="Untertitel 2"/>
          <p:cNvSpPr>
            <a:spLocks noGrp="1"/>
          </p:cNvSpPr>
          <p:nvPr>
            <p:ph type="subTitle" idx="1"/>
          </p:nvPr>
        </p:nvSpPr>
        <p:spPr>
          <a:xfrm>
            <a:off x="1947664" y="4365104"/>
            <a:ext cx="7016824" cy="1440160"/>
          </a:xfrm>
          <a:noFill/>
        </p:spPr>
        <p:txBody>
          <a:bodyPr>
            <a:normAutofit fontScale="92500" lnSpcReduction="20000"/>
          </a:bodyPr>
          <a:lstStyle/>
          <a:p>
            <a:r>
              <a:rPr lang="en-GB" b="1" dirty="0" smtClean="0">
                <a:solidFill>
                  <a:schemeClr val="tx1">
                    <a:lumMod val="75000"/>
                    <a:lumOff val="25000"/>
                  </a:schemeClr>
                </a:solidFill>
              </a:rPr>
              <a:t>Stefan Schulz</a:t>
            </a:r>
          </a:p>
          <a:p>
            <a:r>
              <a:rPr lang="en-GB" sz="1300" dirty="0" smtClean="0">
                <a:solidFill>
                  <a:schemeClr val="tx1">
                    <a:lumMod val="75000"/>
                    <a:lumOff val="25000"/>
                  </a:schemeClr>
                </a:solidFill>
              </a:rPr>
              <a:t/>
            </a:r>
            <a:br>
              <a:rPr lang="en-GB" sz="1300" dirty="0" smtClean="0">
                <a:solidFill>
                  <a:schemeClr val="tx1">
                    <a:lumMod val="75000"/>
                    <a:lumOff val="25000"/>
                  </a:schemeClr>
                </a:solidFill>
              </a:rPr>
            </a:br>
            <a:r>
              <a:rPr lang="en-GB" sz="2800" dirty="0" smtClean="0">
                <a:solidFill>
                  <a:schemeClr val="tx1">
                    <a:lumMod val="75000"/>
                    <a:lumOff val="25000"/>
                  </a:schemeClr>
                </a:solidFill>
              </a:rPr>
              <a:t>Medical University of Graz (Austria)</a:t>
            </a:r>
            <a:br>
              <a:rPr lang="en-GB" sz="2800" dirty="0" smtClean="0">
                <a:solidFill>
                  <a:schemeClr val="tx1">
                    <a:lumMod val="75000"/>
                    <a:lumOff val="25000"/>
                  </a:schemeClr>
                </a:solidFill>
              </a:rPr>
            </a:br>
            <a:endParaRPr lang="en-GB" dirty="0">
              <a:solidFill>
                <a:schemeClr val="tx1">
                  <a:lumMod val="75000"/>
                  <a:lumOff val="25000"/>
                </a:schemeClr>
              </a:solidFill>
            </a:endParaRPr>
          </a:p>
        </p:txBody>
      </p:sp>
      <p:pic>
        <p:nvPicPr>
          <p:cNvPr id="1026" name="Picture 2" descr="http://user.medunigraz.at/stefan.schulz/data/schulz.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93153" y="1910748"/>
            <a:ext cx="1533525" cy="34671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2286000" y="1484784"/>
            <a:ext cx="6318448" cy="923330"/>
          </a:xfrm>
          <a:prstGeom prst="rect">
            <a:avLst/>
          </a:prstGeom>
        </p:spPr>
        <p:txBody>
          <a:bodyPr wrap="square">
            <a:spAutoFit/>
          </a:bodyPr>
          <a:lstStyle/>
          <a:p>
            <a:pPr algn="ctr"/>
            <a:r>
              <a:rPr lang="en-GB" dirty="0" smtClean="0"/>
              <a:t/>
            </a:r>
            <a:br>
              <a:rPr lang="en-GB" dirty="0" smtClean="0"/>
            </a:br>
            <a:r>
              <a:rPr lang="en-GB" dirty="0" smtClean="0"/>
              <a:t>Department of Biomedical Informatics, University at Buffalo</a:t>
            </a:r>
          </a:p>
          <a:p>
            <a:pPr algn="ctr"/>
            <a:r>
              <a:rPr lang="en-GB" dirty="0" smtClean="0"/>
              <a:t>Grand Rounds September 9th, 2016</a:t>
            </a:r>
            <a:endParaRPr lang="en-GB" dirty="0"/>
          </a:p>
        </p:txBody>
      </p:sp>
    </p:spTree>
    <p:extLst>
      <p:ext uri="{BB962C8B-B14F-4D97-AF65-F5344CB8AC3E}">
        <p14:creationId xmlns:p14="http://schemas.microsoft.com/office/powerpoint/2010/main" val="19599703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6858000"/>
          </a:xfrm>
        </p:spPr>
        <p:txBody>
          <a:bodyPr/>
          <a:lstStyle/>
          <a:p>
            <a:r>
              <a:rPr lang="en-GB" dirty="0" smtClean="0"/>
              <a:t> </a:t>
            </a:r>
            <a:endParaRPr lang="en-GB" dirty="0"/>
          </a:p>
        </p:txBody>
      </p:sp>
      <p:pic>
        <p:nvPicPr>
          <p:cNvPr id="3" name="Grafik 2"/>
          <p:cNvPicPr>
            <a:picLocks noChangeAspect="1"/>
          </p:cNvPicPr>
          <p:nvPr/>
        </p:nvPicPr>
        <p:blipFill>
          <a:blip r:embed="rId2"/>
          <a:stretch>
            <a:fillRect/>
          </a:stretch>
        </p:blipFill>
        <p:spPr>
          <a:xfrm>
            <a:off x="900112" y="-14288"/>
            <a:ext cx="7343775" cy="6886575"/>
          </a:xfrm>
          <a:prstGeom prst="rect">
            <a:avLst/>
          </a:prstGeom>
        </p:spPr>
      </p:pic>
    </p:spTree>
    <p:extLst>
      <p:ext uri="{BB962C8B-B14F-4D97-AF65-F5344CB8AC3E}">
        <p14:creationId xmlns:p14="http://schemas.microsoft.com/office/powerpoint/2010/main" val="1395493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Representations SKOS / Linked Data</a:t>
            </a:r>
            <a:endParaRPr lang="en-GB" i="1" dirty="0"/>
          </a:p>
        </p:txBody>
      </p:sp>
      <p:sp>
        <p:nvSpPr>
          <p:cNvPr id="3" name="Inhaltsplatzhalter 2"/>
          <p:cNvSpPr>
            <a:spLocks noGrp="1"/>
          </p:cNvSpPr>
          <p:nvPr>
            <p:ph idx="1"/>
          </p:nvPr>
        </p:nvSpPr>
        <p:spPr>
          <a:xfrm>
            <a:off x="323528" y="1567333"/>
            <a:ext cx="8712968" cy="5030019"/>
          </a:xfrm>
        </p:spPr>
        <p:txBody>
          <a:bodyPr>
            <a:noAutofit/>
          </a:bodyPr>
          <a:lstStyle/>
          <a:p>
            <a:pPr marL="0" indent="0">
              <a:buNone/>
            </a:pPr>
            <a:r>
              <a:rPr lang="en-GB" sz="2400" b="1" dirty="0" smtClean="0">
                <a:latin typeface="Courier New" panose="02070309020205020404" pitchFamily="49" charset="0"/>
                <a:cs typeface="Courier New" panose="02070309020205020404" pitchFamily="49" charset="0"/>
              </a:rPr>
              <a:t>:</a:t>
            </a:r>
            <a:r>
              <a:rPr lang="en-GB" sz="2400" b="1" dirty="0" err="1" smtClean="0">
                <a:latin typeface="Courier New" panose="02070309020205020404" pitchFamily="49" charset="0"/>
                <a:cs typeface="Courier New" panose="02070309020205020404" pitchFamily="49" charset="0"/>
              </a:rPr>
              <a:t>ex:Dog</a:t>
            </a:r>
            <a:r>
              <a:rPr lang="en-GB" sz="2400" b="1" dirty="0" smtClean="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rdf:type</a:t>
            </a:r>
            <a:r>
              <a:rPr lang="en-GB" sz="2400" b="1" dirty="0" smtClean="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skos:Concept</a:t>
            </a:r>
            <a:r>
              <a:rPr lang="en-GB" sz="2400" b="1" dirty="0">
                <a:latin typeface="Courier New" panose="02070309020205020404" pitchFamily="49" charset="0"/>
                <a:cs typeface="Courier New" panose="02070309020205020404" pitchFamily="49" charset="0"/>
              </a:rPr>
              <a:t/>
            </a:r>
            <a:br>
              <a:rPr lang="en-GB" sz="2400" b="1" dirty="0">
                <a:latin typeface="Courier New" panose="02070309020205020404" pitchFamily="49" charset="0"/>
                <a:cs typeface="Courier New" panose="02070309020205020404" pitchFamily="49" charset="0"/>
              </a:rPr>
            </a:br>
            <a:r>
              <a:rPr lang="en-GB" sz="2400" b="1" dirty="0">
                <a:latin typeface="Courier New" panose="02070309020205020404" pitchFamily="49" charset="0"/>
                <a:cs typeface="Courier New" panose="02070309020205020404" pitchFamily="49" charset="0"/>
              </a:rPr>
              <a:t>:</a:t>
            </a:r>
            <a:r>
              <a:rPr lang="en-GB" sz="2400" b="1" dirty="0" err="1">
                <a:latin typeface="Courier New" panose="02070309020205020404" pitchFamily="49" charset="0"/>
                <a:cs typeface="Courier New" panose="02070309020205020404" pitchFamily="49" charset="0"/>
              </a:rPr>
              <a:t>ex:Dog</a:t>
            </a:r>
            <a:r>
              <a:rPr lang="en-GB" sz="2400" b="1" dirty="0">
                <a:latin typeface="Courier New" panose="02070309020205020404" pitchFamily="49" charset="0"/>
                <a:cs typeface="Courier New" panose="02070309020205020404" pitchFamily="49" charset="0"/>
              </a:rPr>
              <a:t> </a:t>
            </a:r>
            <a:r>
              <a:rPr lang="en-GB" sz="2400" b="1" dirty="0" err="1">
                <a:latin typeface="Courier New" panose="02070309020205020404" pitchFamily="49" charset="0"/>
                <a:cs typeface="Courier New" panose="02070309020205020404" pitchFamily="49" charset="0"/>
              </a:rPr>
              <a:t>skos:prefLabel</a:t>
            </a:r>
            <a:r>
              <a:rPr lang="en-GB" sz="2400" b="1" dirty="0">
                <a:latin typeface="Courier New" panose="02070309020205020404" pitchFamily="49" charset="0"/>
                <a:cs typeface="Courier New" panose="02070309020205020404" pitchFamily="49" charset="0"/>
              </a:rPr>
              <a:t> "dog"@</a:t>
            </a:r>
            <a:r>
              <a:rPr lang="en-GB" sz="2400" b="1" dirty="0" err="1">
                <a:latin typeface="Courier New" panose="02070309020205020404" pitchFamily="49" charset="0"/>
                <a:cs typeface="Courier New" panose="02070309020205020404" pitchFamily="49" charset="0"/>
              </a:rPr>
              <a:t>en</a:t>
            </a:r>
            <a:r>
              <a:rPr lang="en-GB" sz="2400" b="1" dirty="0">
                <a:latin typeface="Courier New" panose="02070309020205020404" pitchFamily="49" charset="0"/>
                <a:cs typeface="Courier New" panose="02070309020205020404" pitchFamily="49" charset="0"/>
              </a:rPr>
              <a:t>;</a:t>
            </a:r>
          </a:p>
          <a:p>
            <a:pPr marL="0" indent="0">
              <a:buNone/>
            </a:pPr>
            <a:r>
              <a:rPr lang="en-GB" sz="2400" b="1" dirty="0" smtClean="0">
                <a:latin typeface="Courier New" panose="02070309020205020404" pitchFamily="49" charset="0"/>
                <a:cs typeface="Courier New" panose="02070309020205020404" pitchFamily="49" charset="0"/>
              </a:rPr>
              <a:t>:</a:t>
            </a:r>
            <a:r>
              <a:rPr lang="en-GB" sz="2400" b="1" dirty="0" err="1" smtClean="0">
                <a:latin typeface="Courier New" panose="02070309020205020404" pitchFamily="49" charset="0"/>
                <a:cs typeface="Courier New" panose="02070309020205020404" pitchFamily="49" charset="0"/>
              </a:rPr>
              <a:t>ex:Dog</a:t>
            </a:r>
            <a:r>
              <a:rPr lang="en-GB" sz="2400" b="1" dirty="0" smtClean="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skos:prefLabel</a:t>
            </a:r>
            <a:r>
              <a:rPr lang="en-GB" sz="2400" b="1" dirty="0" smtClean="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perro</a:t>
            </a:r>
            <a:r>
              <a:rPr lang="en-GB" sz="2400" b="1" dirty="0" smtClean="0">
                <a:latin typeface="Courier New" panose="02070309020205020404" pitchFamily="49" charset="0"/>
                <a:cs typeface="Courier New" panose="02070309020205020404" pitchFamily="49" charset="0"/>
              </a:rPr>
              <a:t>"@</a:t>
            </a:r>
            <a:r>
              <a:rPr lang="en-GB" sz="2400" b="1" dirty="0" err="1" smtClean="0">
                <a:latin typeface="Courier New" panose="02070309020205020404" pitchFamily="49" charset="0"/>
                <a:cs typeface="Courier New" panose="02070309020205020404" pitchFamily="49" charset="0"/>
              </a:rPr>
              <a:t>es</a:t>
            </a:r>
            <a:r>
              <a:rPr lang="en-GB" sz="2400" b="1" dirty="0" smtClean="0">
                <a:latin typeface="Courier New" panose="02070309020205020404" pitchFamily="49" charset="0"/>
                <a:cs typeface="Courier New" panose="02070309020205020404" pitchFamily="49" charset="0"/>
              </a:rPr>
              <a:t>;</a:t>
            </a:r>
            <a:br>
              <a:rPr lang="en-GB" sz="2400" b="1" dirty="0" smtClean="0">
                <a:latin typeface="Courier New" panose="02070309020205020404" pitchFamily="49" charset="0"/>
                <a:cs typeface="Courier New" panose="02070309020205020404" pitchFamily="49" charset="0"/>
              </a:rPr>
            </a:br>
            <a:endParaRPr lang="en-GB" sz="2400" b="1" dirty="0" smtClean="0">
              <a:latin typeface="Courier New" panose="02070309020205020404" pitchFamily="49" charset="0"/>
              <a:cs typeface="Courier New" panose="02070309020205020404" pitchFamily="49" charset="0"/>
            </a:endParaRPr>
          </a:p>
          <a:p>
            <a:pPr marL="0" indent="0">
              <a:buNone/>
            </a:pPr>
            <a:r>
              <a:rPr lang="en-GB" sz="2400" b="1" dirty="0" smtClean="0">
                <a:latin typeface="Courier New" panose="02070309020205020404" pitchFamily="49" charset="0"/>
                <a:cs typeface="Courier New" panose="02070309020205020404" pitchFamily="49" charset="0"/>
              </a:rPr>
              <a:t>:</a:t>
            </a:r>
            <a:r>
              <a:rPr lang="en-GB" sz="2400" b="1" dirty="0" err="1" smtClean="0">
                <a:latin typeface="Courier New" panose="02070309020205020404" pitchFamily="49" charset="0"/>
                <a:cs typeface="Courier New" panose="02070309020205020404" pitchFamily="49" charset="0"/>
              </a:rPr>
              <a:t>ex:Animal</a:t>
            </a:r>
            <a:r>
              <a:rPr lang="en-GB" sz="2400" b="1" dirty="0" smtClean="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rdf:type</a:t>
            </a:r>
            <a:r>
              <a:rPr lang="en-GB" sz="2400" b="1" dirty="0" smtClean="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skos:Concept</a:t>
            </a:r>
            <a:r>
              <a:rPr lang="en-GB" sz="2400" b="1" dirty="0" smtClean="0">
                <a:latin typeface="Courier New" panose="02070309020205020404" pitchFamily="49" charset="0"/>
                <a:cs typeface="Courier New" panose="02070309020205020404" pitchFamily="49" charset="0"/>
              </a:rPr>
              <a:t/>
            </a:r>
            <a:br>
              <a:rPr lang="en-GB" sz="2400" b="1" dirty="0" smtClean="0">
                <a:latin typeface="Courier New" panose="02070309020205020404" pitchFamily="49" charset="0"/>
                <a:cs typeface="Courier New" panose="02070309020205020404" pitchFamily="49" charset="0"/>
              </a:rPr>
            </a:br>
            <a:r>
              <a:rPr lang="en-GB" sz="2400" b="1" dirty="0" smtClean="0">
                <a:latin typeface="Courier New" panose="02070309020205020404" pitchFamily="49" charset="0"/>
                <a:cs typeface="Courier New" panose="02070309020205020404" pitchFamily="49" charset="0"/>
              </a:rPr>
              <a:t>:</a:t>
            </a:r>
            <a:r>
              <a:rPr lang="en-GB" sz="2400" b="1" dirty="0" err="1" smtClean="0">
                <a:latin typeface="Courier New" panose="02070309020205020404" pitchFamily="49" charset="0"/>
                <a:cs typeface="Courier New" panose="02070309020205020404" pitchFamily="49" charset="0"/>
              </a:rPr>
              <a:t>ex:Animal</a:t>
            </a:r>
            <a:r>
              <a:rPr lang="en-GB" sz="2400" b="1" dirty="0" smtClean="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skos:broader</a:t>
            </a:r>
            <a:r>
              <a:rPr lang="en-GB" sz="2400" b="1" dirty="0" smtClean="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ex:Dog</a:t>
            </a:r>
            <a:endParaRPr lang="en-GB" sz="2400" b="1" dirty="0" smtClean="0">
              <a:latin typeface="Courier New" panose="02070309020205020404" pitchFamily="49" charset="0"/>
              <a:cs typeface="Courier New" panose="02070309020205020404" pitchFamily="49" charset="0"/>
            </a:endParaRPr>
          </a:p>
          <a:p>
            <a:pPr marL="0" indent="0">
              <a:buNone/>
            </a:pPr>
            <a:endParaRPr lang="en-GB" sz="2400" b="1" dirty="0" smtClean="0">
              <a:latin typeface="Courier New" panose="02070309020205020404" pitchFamily="49" charset="0"/>
              <a:cs typeface="Courier New" panose="02070309020205020404" pitchFamily="49" charset="0"/>
            </a:endParaRPr>
          </a:p>
          <a:p>
            <a:pPr marL="0" indent="0">
              <a:buNone/>
            </a:pPr>
            <a:r>
              <a:rPr lang="en-GB" sz="2400" b="1" dirty="0" err="1" smtClean="0">
                <a:latin typeface="Courier New" panose="02070309020205020404" pitchFamily="49" charset="0"/>
                <a:cs typeface="Courier New" panose="02070309020205020404" pitchFamily="49" charset="0"/>
              </a:rPr>
              <a:t>wr:dog</a:t>
            </a:r>
            <a:r>
              <a:rPr lang="en-GB" sz="2400" b="1" dirty="0" smtClean="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lemon:sense</a:t>
            </a:r>
            <a:r>
              <a:rPr lang="en-GB" sz="2400" b="1" dirty="0" smtClean="0">
                <a:latin typeface="Courier New" panose="02070309020205020404" pitchFamily="49" charset="0"/>
                <a:cs typeface="Courier New" panose="02070309020205020404" pitchFamily="49" charset="0"/>
              </a:rPr>
              <a:t>	wr:dog-English-Noun-1</a:t>
            </a:r>
            <a:br>
              <a:rPr lang="en-GB" sz="2400" b="1" dirty="0" smtClean="0">
                <a:latin typeface="Courier New" panose="02070309020205020404" pitchFamily="49" charset="0"/>
                <a:cs typeface="Courier New" panose="02070309020205020404" pitchFamily="49" charset="0"/>
              </a:rPr>
            </a:br>
            <a:r>
              <a:rPr lang="en-GB" sz="2400" b="1" dirty="0" err="1" smtClean="0">
                <a:latin typeface="Courier New" panose="02070309020205020404" pitchFamily="49" charset="0"/>
                <a:cs typeface="Courier New" panose="02070309020205020404" pitchFamily="49" charset="0"/>
              </a:rPr>
              <a:t>wr:dog</a:t>
            </a:r>
            <a:r>
              <a:rPr lang="en-GB" sz="2400" b="1" dirty="0" smtClean="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lemon:sense</a:t>
            </a:r>
            <a:r>
              <a:rPr lang="en-GB" sz="2400" b="1" dirty="0" smtClean="0">
                <a:latin typeface="Courier New" panose="02070309020205020404" pitchFamily="49" charset="0"/>
                <a:cs typeface="Courier New" panose="02070309020205020404" pitchFamily="49" charset="0"/>
              </a:rPr>
              <a:t>	wr:dog-English-Verb-1</a:t>
            </a:r>
          </a:p>
          <a:p>
            <a:pPr marL="0" indent="0">
              <a:buNone/>
            </a:pPr>
            <a:r>
              <a:rPr lang="en-GB" sz="2400" b="1" dirty="0" smtClean="0">
                <a:latin typeface="Courier New" panose="02070309020205020404" pitchFamily="49" charset="0"/>
                <a:cs typeface="Courier New" panose="02070309020205020404" pitchFamily="49" charset="0"/>
              </a:rPr>
              <a:t>wr:dog-English-Noun-1 	</a:t>
            </a:r>
            <a:r>
              <a:rPr lang="en-GB" sz="2400" b="1" dirty="0" err="1" smtClean="0">
                <a:latin typeface="Courier New" panose="02070309020205020404" pitchFamily="49" charset="0"/>
                <a:cs typeface="Courier New" panose="02070309020205020404" pitchFamily="49" charset="0"/>
              </a:rPr>
              <a:t>wt:hasPoS</a:t>
            </a:r>
            <a:r>
              <a:rPr lang="en-GB" sz="2400" b="1" dirty="0" smtClean="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wt:Noun</a:t>
            </a:r>
            <a:endParaRPr lang="en-GB" sz="2400" b="1" dirty="0" smtClean="0">
              <a:latin typeface="Courier New" panose="02070309020205020404" pitchFamily="49" charset="0"/>
              <a:cs typeface="Courier New" panose="02070309020205020404" pitchFamily="49" charset="0"/>
            </a:endParaRPr>
          </a:p>
          <a:p>
            <a:pPr marL="0" indent="0">
              <a:buNone/>
            </a:pPr>
            <a:endParaRPr lang="en-GB" sz="2400" b="1" i="1" dirty="0" smtClean="0">
              <a:latin typeface="Courier New" panose="02070309020205020404" pitchFamily="49" charset="0"/>
              <a:cs typeface="Courier New" panose="02070309020205020404" pitchFamily="49" charset="0"/>
            </a:endParaRPr>
          </a:p>
        </p:txBody>
      </p:sp>
      <p:sp>
        <p:nvSpPr>
          <p:cNvPr id="11" name="Rechteck 10"/>
          <p:cNvSpPr/>
          <p:nvPr/>
        </p:nvSpPr>
        <p:spPr>
          <a:xfrm>
            <a:off x="476672" y="6228020"/>
            <a:ext cx="8190656" cy="646331"/>
          </a:xfrm>
          <a:prstGeom prst="rect">
            <a:avLst/>
          </a:prstGeom>
        </p:spPr>
        <p:txBody>
          <a:bodyPr wrap="square">
            <a:spAutoFit/>
          </a:bodyPr>
          <a:lstStyle/>
          <a:p>
            <a:r>
              <a:rPr lang="en-GB" dirty="0" smtClean="0"/>
              <a:t>Syntax </a:t>
            </a:r>
            <a:r>
              <a:rPr lang="en-GB" dirty="0"/>
              <a:t>TURTLE : </a:t>
            </a:r>
            <a:r>
              <a:rPr lang="en-GB" dirty="0">
                <a:hlinkClick r:id="rId2"/>
              </a:rPr>
              <a:t>https://www.w3.org/TR/turtle</a:t>
            </a:r>
            <a:r>
              <a:rPr lang="en-GB" dirty="0" smtClean="0">
                <a:hlinkClick r:id="rId2"/>
              </a:rPr>
              <a:t>/</a:t>
            </a:r>
            <a:r>
              <a:rPr lang="en-GB" dirty="0" smtClean="0"/>
              <a:t/>
            </a:r>
            <a:br>
              <a:rPr lang="en-GB" dirty="0" smtClean="0"/>
            </a:br>
            <a:r>
              <a:rPr lang="en-GB" dirty="0" smtClean="0"/>
              <a:t>Wiktionary:        </a:t>
            </a:r>
            <a:r>
              <a:rPr lang="en-GB" dirty="0" smtClean="0">
                <a:hlinkClick r:id="rId3"/>
              </a:rPr>
              <a:t>http</a:t>
            </a:r>
            <a:r>
              <a:rPr lang="en-GB" dirty="0">
                <a:hlinkClick r:id="rId3"/>
              </a:rPr>
              <a:t>://</a:t>
            </a:r>
            <a:r>
              <a:rPr lang="en-GB" dirty="0" smtClean="0">
                <a:hlinkClick r:id="rId3"/>
              </a:rPr>
              <a:t>wiki.dbpedia.org/wiktionary-rdf-extraction</a:t>
            </a:r>
            <a:r>
              <a:rPr lang="en-GB" dirty="0" smtClean="0"/>
              <a:t> </a:t>
            </a:r>
            <a:endParaRPr lang="en-GB" dirty="0"/>
          </a:p>
        </p:txBody>
      </p:sp>
    </p:spTree>
    <p:extLst>
      <p:ext uri="{BB962C8B-B14F-4D97-AF65-F5344CB8AC3E}">
        <p14:creationId xmlns:p14="http://schemas.microsoft.com/office/powerpoint/2010/main" val="333374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❸ </a:t>
            </a:r>
            <a:r>
              <a:rPr lang="en-GB" dirty="0" smtClean="0"/>
              <a:t>Linguistic knowledge: </a:t>
            </a:r>
            <a:br>
              <a:rPr lang="en-GB" dirty="0" smtClean="0"/>
            </a:br>
            <a:r>
              <a:rPr lang="en-GB" dirty="0" smtClean="0"/>
              <a:t>POS tagging</a:t>
            </a:r>
            <a:endParaRPr lang="en-GB" dirty="0"/>
          </a:p>
        </p:txBody>
      </p:sp>
      <p:sp>
        <p:nvSpPr>
          <p:cNvPr id="4" name="Rechteck 3"/>
          <p:cNvSpPr/>
          <p:nvPr/>
        </p:nvSpPr>
        <p:spPr>
          <a:xfrm>
            <a:off x="142877" y="6499608"/>
            <a:ext cx="2106474" cy="276999"/>
          </a:xfrm>
          <a:prstGeom prst="rect">
            <a:avLst/>
          </a:prstGeom>
        </p:spPr>
        <p:txBody>
          <a:bodyPr wrap="none">
            <a:spAutoFit/>
          </a:bodyPr>
          <a:lstStyle/>
          <a:p>
            <a:r>
              <a:rPr lang="en-GB" sz="1200" dirty="0" smtClean="0"/>
              <a:t>http://cogcomp.cs.illinois.edu/</a:t>
            </a:r>
            <a:endParaRPr lang="en-GB" sz="1200" dirty="0"/>
          </a:p>
        </p:txBody>
      </p:sp>
      <p:sp>
        <p:nvSpPr>
          <p:cNvPr id="7" name="Rechteck 6"/>
          <p:cNvSpPr/>
          <p:nvPr/>
        </p:nvSpPr>
        <p:spPr>
          <a:xfrm>
            <a:off x="323528" y="1844824"/>
            <a:ext cx="8568952" cy="5355312"/>
          </a:xfrm>
          <a:prstGeom prst="rect">
            <a:avLst/>
          </a:prstGeom>
        </p:spPr>
        <p:txBody>
          <a:bodyPr wrap="square">
            <a:spAutoFit/>
          </a:bodyPr>
          <a:lstStyle/>
          <a:p>
            <a:r>
              <a:rPr lang="en-GB" b="1" dirty="0" smtClean="0">
                <a:solidFill>
                  <a:srgbClr val="006400"/>
                </a:solidFill>
                <a:latin typeface="Helvetica Neue"/>
              </a:rPr>
              <a:t>JJ</a:t>
            </a:r>
            <a:r>
              <a:rPr lang="en-GB" dirty="0" smtClean="0">
                <a:solidFill>
                  <a:srgbClr val="333333"/>
                </a:solidFill>
                <a:latin typeface="Helvetica Neue"/>
              </a:rPr>
              <a:t> </a:t>
            </a:r>
            <a:r>
              <a:rPr lang="en-GB" dirty="0" smtClean="0">
                <a:solidFill>
                  <a:srgbClr val="006400"/>
                </a:solidFill>
                <a:latin typeface="Helvetica Neue"/>
              </a:rPr>
              <a:t>Physical</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examination</a:t>
            </a:r>
            <a:r>
              <a:rPr lang="en-GB" dirty="0" smtClean="0">
                <a:solidFill>
                  <a:srgbClr val="333333"/>
                </a:solidFill>
                <a:latin typeface="Helvetica Neue"/>
              </a:rPr>
              <a:t>  </a:t>
            </a:r>
            <a:r>
              <a:rPr lang="en-GB" b="1" dirty="0" smtClean="0">
                <a:solidFill>
                  <a:srgbClr val="FF6347"/>
                </a:solidFill>
                <a:latin typeface="Helvetica Neue"/>
              </a:rPr>
              <a:t>IN</a:t>
            </a:r>
            <a:r>
              <a:rPr lang="en-GB" dirty="0" smtClean="0">
                <a:solidFill>
                  <a:srgbClr val="333333"/>
                </a:solidFill>
                <a:latin typeface="Helvetica Neue"/>
              </a:rPr>
              <a:t> </a:t>
            </a:r>
            <a:r>
              <a:rPr lang="en-GB" dirty="0" smtClean="0">
                <a:solidFill>
                  <a:srgbClr val="FF6347"/>
                </a:solidFill>
                <a:latin typeface="Helvetica Neue"/>
              </a:rPr>
              <a:t>on</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admission</a:t>
            </a:r>
            <a:r>
              <a:rPr lang="en-GB" dirty="0" smtClean="0">
                <a:solidFill>
                  <a:srgbClr val="333333"/>
                </a:solidFill>
                <a:latin typeface="Helvetica Neue"/>
              </a:rPr>
              <a:t>  </a:t>
            </a:r>
            <a:r>
              <a:rPr lang="en-GB" b="1" dirty="0" smtClean="0">
                <a:solidFill>
                  <a:srgbClr val="8B0000"/>
                </a:solidFill>
                <a:latin typeface="Helvetica Neue"/>
              </a:rPr>
              <a:t>VBD</a:t>
            </a:r>
            <a:r>
              <a:rPr lang="en-GB" dirty="0" smtClean="0">
                <a:solidFill>
                  <a:srgbClr val="333333"/>
                </a:solidFill>
                <a:latin typeface="Helvetica Neue"/>
              </a:rPr>
              <a:t> </a:t>
            </a:r>
            <a:r>
              <a:rPr lang="en-GB" dirty="0" smtClean="0">
                <a:solidFill>
                  <a:srgbClr val="8B0000"/>
                </a:solidFill>
                <a:latin typeface="Helvetica Neue"/>
              </a:rPr>
              <a:t>revealed</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purpura</a:t>
            </a:r>
            <a:r>
              <a:rPr lang="en-GB" dirty="0" smtClean="0">
                <a:solidFill>
                  <a:srgbClr val="333333"/>
                </a:solidFill>
                <a:latin typeface="Helvetica Neue"/>
              </a:rPr>
              <a:t>  </a:t>
            </a:r>
            <a:r>
              <a:rPr lang="en-GB" b="1" dirty="0" smtClean="0">
                <a:solidFill>
                  <a:srgbClr val="FF6347"/>
                </a:solidFill>
                <a:latin typeface="Helvetica Neue"/>
              </a:rPr>
              <a:t>IN</a:t>
            </a:r>
            <a:r>
              <a:rPr lang="en-GB" dirty="0" smtClean="0">
                <a:solidFill>
                  <a:srgbClr val="333333"/>
                </a:solidFill>
                <a:latin typeface="Helvetica Neue"/>
              </a:rPr>
              <a:t> </a:t>
            </a:r>
            <a:r>
              <a:rPr lang="en-GB" dirty="0" smtClean="0">
                <a:solidFill>
                  <a:srgbClr val="FF6347"/>
                </a:solidFill>
                <a:latin typeface="Helvetica Neue"/>
              </a:rPr>
              <a:t>of</a:t>
            </a:r>
            <a:r>
              <a:rPr lang="en-GB" dirty="0" smtClean="0">
                <a:solidFill>
                  <a:srgbClr val="333333"/>
                </a:solidFill>
                <a:latin typeface="Helvetica Neue"/>
              </a:rPr>
              <a:t>  </a:t>
            </a:r>
            <a:r>
              <a:rPr lang="en-GB" b="1" dirty="0" smtClean="0">
                <a:solidFill>
                  <a:srgbClr val="D2691E"/>
                </a:solidFill>
                <a:latin typeface="Helvetica Neue"/>
              </a:rPr>
              <a:t>DT</a:t>
            </a:r>
            <a:r>
              <a:rPr lang="en-GB" dirty="0" smtClean="0">
                <a:solidFill>
                  <a:srgbClr val="333333"/>
                </a:solidFill>
                <a:latin typeface="Helvetica Neue"/>
              </a:rPr>
              <a:t> </a:t>
            </a:r>
            <a:r>
              <a:rPr lang="en-GB" dirty="0" smtClean="0">
                <a:solidFill>
                  <a:srgbClr val="D2691E"/>
                </a:solidFill>
                <a:latin typeface="Helvetica Neue"/>
              </a:rPr>
              <a:t>the</a:t>
            </a:r>
            <a:r>
              <a:rPr lang="en-GB" dirty="0" smtClean="0">
                <a:solidFill>
                  <a:srgbClr val="333333"/>
                </a:solidFill>
                <a:latin typeface="Helvetica Neue"/>
              </a:rPr>
              <a:t>  </a:t>
            </a:r>
            <a:r>
              <a:rPr lang="en-GB" b="1" dirty="0" smtClean="0">
                <a:solidFill>
                  <a:srgbClr val="006400"/>
                </a:solidFill>
                <a:latin typeface="Helvetica Neue"/>
              </a:rPr>
              <a:t>JJ</a:t>
            </a:r>
            <a:r>
              <a:rPr lang="en-GB" dirty="0" smtClean="0">
                <a:solidFill>
                  <a:srgbClr val="333333"/>
                </a:solidFill>
                <a:latin typeface="Helvetica Neue"/>
              </a:rPr>
              <a:t> </a:t>
            </a:r>
            <a:r>
              <a:rPr lang="en-GB" dirty="0" smtClean="0">
                <a:solidFill>
                  <a:srgbClr val="006400"/>
                </a:solidFill>
                <a:latin typeface="Helvetica Neue"/>
              </a:rPr>
              <a:t>upper</a:t>
            </a:r>
            <a:r>
              <a:rPr lang="en-GB" dirty="0" smtClean="0">
                <a:solidFill>
                  <a:srgbClr val="333333"/>
                </a:solidFill>
                <a:latin typeface="Helvetica Neue"/>
              </a:rPr>
              <a:t>  </a:t>
            </a:r>
            <a:r>
              <a:rPr lang="en-GB" b="1" dirty="0" smtClean="0">
                <a:solidFill>
                  <a:srgbClr val="CD5C5C"/>
                </a:solidFill>
                <a:latin typeface="Helvetica Neue"/>
              </a:rPr>
              <a:t>CC</a:t>
            </a:r>
            <a:r>
              <a:rPr lang="en-GB" dirty="0" smtClean="0">
                <a:solidFill>
                  <a:srgbClr val="333333"/>
                </a:solidFill>
                <a:latin typeface="Helvetica Neue"/>
              </a:rPr>
              <a:t> </a:t>
            </a:r>
            <a:r>
              <a:rPr lang="en-GB" dirty="0" smtClean="0">
                <a:solidFill>
                  <a:srgbClr val="CD5C5C"/>
                </a:solidFill>
                <a:latin typeface="Helvetica Neue"/>
              </a:rPr>
              <a:t>and</a:t>
            </a:r>
            <a:r>
              <a:rPr lang="en-GB" dirty="0" smtClean="0">
                <a:solidFill>
                  <a:srgbClr val="333333"/>
                </a:solidFill>
                <a:latin typeface="Helvetica Neue"/>
              </a:rPr>
              <a:t>  </a:t>
            </a:r>
            <a:r>
              <a:rPr lang="en-GB" b="1" dirty="0" smtClean="0">
                <a:solidFill>
                  <a:srgbClr val="228B22"/>
                </a:solidFill>
                <a:latin typeface="Helvetica Neue"/>
              </a:rPr>
              <a:t>JJR</a:t>
            </a:r>
            <a:r>
              <a:rPr lang="en-GB" dirty="0" smtClean="0">
                <a:solidFill>
                  <a:srgbClr val="333333"/>
                </a:solidFill>
                <a:latin typeface="Helvetica Neue"/>
              </a:rPr>
              <a:t> </a:t>
            </a:r>
            <a:r>
              <a:rPr lang="en-GB" dirty="0" smtClean="0">
                <a:solidFill>
                  <a:srgbClr val="228B22"/>
                </a:solidFill>
                <a:latin typeface="Helvetica Neue"/>
              </a:rPr>
              <a:t>lower</a:t>
            </a:r>
            <a:r>
              <a:rPr lang="en-GB" dirty="0" smtClean="0">
                <a:solidFill>
                  <a:srgbClr val="333333"/>
                </a:solidFill>
                <a:latin typeface="Helvetica Neue"/>
              </a:rPr>
              <a:t>  </a:t>
            </a:r>
            <a:r>
              <a:rPr lang="en-GB" b="1" dirty="0" smtClean="0">
                <a:solidFill>
                  <a:srgbClr val="000080"/>
                </a:solidFill>
                <a:latin typeface="Helvetica Neue"/>
              </a:rPr>
              <a:t>NNS</a:t>
            </a:r>
            <a:r>
              <a:rPr lang="en-GB" dirty="0" smtClean="0">
                <a:solidFill>
                  <a:srgbClr val="333333"/>
                </a:solidFill>
                <a:latin typeface="Helvetica Neue"/>
              </a:rPr>
              <a:t> </a:t>
            </a:r>
            <a:r>
              <a:rPr lang="en-GB" dirty="0" smtClean="0">
                <a:solidFill>
                  <a:srgbClr val="000080"/>
                </a:solidFill>
                <a:latin typeface="Helvetica Neue"/>
              </a:rPr>
              <a:t>extremities</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800000"/>
                </a:solidFill>
                <a:latin typeface="Helvetica Neue"/>
              </a:rPr>
              <a:t>VBG</a:t>
            </a:r>
            <a:r>
              <a:rPr lang="en-GB" dirty="0" smtClean="0">
                <a:solidFill>
                  <a:srgbClr val="333333"/>
                </a:solidFill>
                <a:latin typeface="Helvetica Neue"/>
              </a:rPr>
              <a:t> </a:t>
            </a:r>
            <a:r>
              <a:rPr lang="en-GB" dirty="0" smtClean="0">
                <a:solidFill>
                  <a:srgbClr val="800000"/>
                </a:solidFill>
                <a:latin typeface="Helvetica Neue"/>
              </a:rPr>
              <a:t>swelling</a:t>
            </a:r>
            <a:r>
              <a:rPr lang="en-GB" dirty="0" smtClean="0">
                <a:solidFill>
                  <a:srgbClr val="333333"/>
                </a:solidFill>
                <a:latin typeface="Helvetica Neue"/>
              </a:rPr>
              <a:t>  </a:t>
            </a:r>
            <a:r>
              <a:rPr lang="en-GB" b="1" dirty="0" smtClean="0">
                <a:solidFill>
                  <a:srgbClr val="FF6347"/>
                </a:solidFill>
                <a:latin typeface="Helvetica Neue"/>
              </a:rPr>
              <a:t>IN</a:t>
            </a:r>
            <a:r>
              <a:rPr lang="en-GB" dirty="0" smtClean="0">
                <a:solidFill>
                  <a:srgbClr val="333333"/>
                </a:solidFill>
                <a:latin typeface="Helvetica Neue"/>
              </a:rPr>
              <a:t> </a:t>
            </a:r>
            <a:r>
              <a:rPr lang="en-GB" dirty="0" smtClean="0">
                <a:solidFill>
                  <a:srgbClr val="FF6347"/>
                </a:solidFill>
                <a:latin typeface="Helvetica Neue"/>
              </a:rPr>
              <a:t>of</a:t>
            </a:r>
            <a:r>
              <a:rPr lang="en-GB" dirty="0" smtClean="0">
                <a:solidFill>
                  <a:srgbClr val="333333"/>
                </a:solidFill>
                <a:latin typeface="Helvetica Neue"/>
              </a:rPr>
              <a:t>  </a:t>
            </a:r>
            <a:r>
              <a:rPr lang="en-GB" b="1" dirty="0" smtClean="0">
                <a:solidFill>
                  <a:srgbClr val="D2691E"/>
                </a:solidFill>
                <a:latin typeface="Helvetica Neue"/>
              </a:rPr>
              <a:t>DT</a:t>
            </a:r>
            <a:r>
              <a:rPr lang="en-GB" dirty="0" smtClean="0">
                <a:solidFill>
                  <a:srgbClr val="333333"/>
                </a:solidFill>
                <a:latin typeface="Helvetica Neue"/>
              </a:rPr>
              <a:t> </a:t>
            </a:r>
            <a:r>
              <a:rPr lang="en-GB" dirty="0" smtClean="0">
                <a:solidFill>
                  <a:srgbClr val="D2691E"/>
                </a:solidFill>
                <a:latin typeface="Helvetica Neue"/>
              </a:rPr>
              <a:t>the</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gums</a:t>
            </a:r>
            <a:r>
              <a:rPr lang="en-GB" dirty="0" smtClean="0">
                <a:solidFill>
                  <a:srgbClr val="333333"/>
                </a:solidFill>
                <a:latin typeface="Helvetica Neue"/>
              </a:rPr>
              <a:t>  </a:t>
            </a:r>
            <a:r>
              <a:rPr lang="en-GB" b="1" dirty="0" smtClean="0">
                <a:solidFill>
                  <a:srgbClr val="CD5C5C"/>
                </a:solidFill>
                <a:latin typeface="Helvetica Neue"/>
              </a:rPr>
              <a:t>CC</a:t>
            </a:r>
            <a:r>
              <a:rPr lang="en-GB" dirty="0" smtClean="0">
                <a:solidFill>
                  <a:srgbClr val="333333"/>
                </a:solidFill>
                <a:latin typeface="Helvetica Neue"/>
              </a:rPr>
              <a:t> </a:t>
            </a:r>
            <a:r>
              <a:rPr lang="en-GB" dirty="0" smtClean="0">
                <a:solidFill>
                  <a:srgbClr val="CD5C5C"/>
                </a:solidFill>
                <a:latin typeface="Helvetica Neue"/>
              </a:rPr>
              <a:t>and</a:t>
            </a:r>
            <a:r>
              <a:rPr lang="en-GB" dirty="0" smtClean="0">
                <a:solidFill>
                  <a:srgbClr val="333333"/>
                </a:solidFill>
                <a:latin typeface="Helvetica Neue"/>
              </a:rPr>
              <a:t>  </a:t>
            </a:r>
            <a:r>
              <a:rPr lang="en-GB" b="1" dirty="0" smtClean="0">
                <a:solidFill>
                  <a:srgbClr val="000080"/>
                </a:solidFill>
                <a:latin typeface="Helvetica Neue"/>
              </a:rPr>
              <a:t>NNS</a:t>
            </a:r>
            <a:r>
              <a:rPr lang="en-GB" dirty="0" smtClean="0">
                <a:solidFill>
                  <a:srgbClr val="333333"/>
                </a:solidFill>
                <a:latin typeface="Helvetica Neue"/>
              </a:rPr>
              <a:t> </a:t>
            </a:r>
            <a:r>
              <a:rPr lang="en-GB" dirty="0" smtClean="0">
                <a:solidFill>
                  <a:srgbClr val="000080"/>
                </a:solidFill>
                <a:latin typeface="Helvetica Neue"/>
              </a:rPr>
              <a:t>tonsils</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CD5C5C"/>
                </a:solidFill>
                <a:latin typeface="Helvetica Neue"/>
              </a:rPr>
              <a:t>CC</a:t>
            </a:r>
            <a:r>
              <a:rPr lang="en-GB" dirty="0" smtClean="0">
                <a:solidFill>
                  <a:srgbClr val="333333"/>
                </a:solidFill>
                <a:latin typeface="Helvetica Neue"/>
              </a:rPr>
              <a:t> </a:t>
            </a:r>
            <a:r>
              <a:rPr lang="en-GB" dirty="0" smtClean="0">
                <a:solidFill>
                  <a:srgbClr val="CD5C5C"/>
                </a:solidFill>
                <a:latin typeface="Helvetica Neue"/>
              </a:rPr>
              <a:t>but</a:t>
            </a:r>
            <a:r>
              <a:rPr lang="en-GB" dirty="0" smtClean="0">
                <a:solidFill>
                  <a:srgbClr val="333333"/>
                </a:solidFill>
                <a:latin typeface="Helvetica Neue"/>
              </a:rPr>
              <a:t>  </a:t>
            </a:r>
            <a:r>
              <a:rPr lang="en-GB" b="1" dirty="0" smtClean="0">
                <a:solidFill>
                  <a:srgbClr val="D2691E"/>
                </a:solidFill>
                <a:latin typeface="Helvetica Neue"/>
              </a:rPr>
              <a:t>DT</a:t>
            </a:r>
            <a:r>
              <a:rPr lang="en-GB" dirty="0" smtClean="0">
                <a:solidFill>
                  <a:srgbClr val="333333"/>
                </a:solidFill>
                <a:latin typeface="Helvetica Neue"/>
              </a:rPr>
              <a:t> </a:t>
            </a:r>
            <a:r>
              <a:rPr lang="en-GB" dirty="0" smtClean="0">
                <a:solidFill>
                  <a:srgbClr val="D2691E"/>
                </a:solidFill>
                <a:latin typeface="Helvetica Neue"/>
              </a:rPr>
              <a:t>no</a:t>
            </a:r>
            <a:r>
              <a:rPr lang="en-GB" dirty="0" smtClean="0">
                <a:solidFill>
                  <a:srgbClr val="333333"/>
                </a:solidFill>
                <a:latin typeface="Helvetica Neue"/>
              </a:rPr>
              <a:t>  </a:t>
            </a:r>
            <a:r>
              <a:rPr lang="en-GB" b="1" dirty="0" smtClean="0">
                <a:solidFill>
                  <a:srgbClr val="000080"/>
                </a:solidFill>
                <a:latin typeface="Helvetica Neue"/>
              </a:rPr>
              <a:t>NNS</a:t>
            </a:r>
            <a:r>
              <a:rPr lang="en-GB" dirty="0" smtClean="0">
                <a:solidFill>
                  <a:srgbClr val="333333"/>
                </a:solidFill>
                <a:latin typeface="Helvetica Neue"/>
              </a:rPr>
              <a:t> </a:t>
            </a:r>
            <a:r>
              <a:rPr lang="en-GB" dirty="0" smtClean="0">
                <a:solidFill>
                  <a:srgbClr val="000080"/>
                </a:solidFill>
                <a:latin typeface="Helvetica Neue"/>
              </a:rPr>
              <a:t>symptoms</a:t>
            </a:r>
            <a:r>
              <a:rPr lang="en-GB" dirty="0" smtClean="0">
                <a:solidFill>
                  <a:srgbClr val="333333"/>
                </a:solidFill>
                <a:latin typeface="Helvetica Neue"/>
              </a:rPr>
              <a:t>  </a:t>
            </a:r>
            <a:r>
              <a:rPr lang="en-GB" b="1" dirty="0" smtClean="0">
                <a:solidFill>
                  <a:srgbClr val="800000"/>
                </a:solidFill>
                <a:latin typeface="Helvetica Neue"/>
              </a:rPr>
              <a:t>VBG</a:t>
            </a:r>
            <a:r>
              <a:rPr lang="en-GB" dirty="0" smtClean="0">
                <a:solidFill>
                  <a:srgbClr val="333333"/>
                </a:solidFill>
                <a:latin typeface="Helvetica Neue"/>
              </a:rPr>
              <a:t> </a:t>
            </a:r>
            <a:r>
              <a:rPr lang="en-GB" dirty="0" smtClean="0">
                <a:solidFill>
                  <a:srgbClr val="800000"/>
                </a:solidFill>
                <a:latin typeface="Helvetica Neue"/>
              </a:rPr>
              <a:t>showing</a:t>
            </a:r>
            <a:r>
              <a:rPr lang="en-GB" dirty="0" smtClean="0">
                <a:solidFill>
                  <a:srgbClr val="333333"/>
                </a:solidFill>
                <a:latin typeface="Helvetica Neue"/>
              </a:rPr>
              <a:t>  </a:t>
            </a:r>
            <a:r>
              <a:rPr lang="en-GB" b="1" dirty="0" smtClean="0">
                <a:solidFill>
                  <a:srgbClr val="D2691E"/>
                </a:solidFill>
                <a:latin typeface="Helvetica Neue"/>
              </a:rPr>
              <a:t>DT</a:t>
            </a:r>
            <a:r>
              <a:rPr lang="en-GB" dirty="0" smtClean="0">
                <a:solidFill>
                  <a:srgbClr val="333333"/>
                </a:solidFill>
                <a:latin typeface="Helvetica Neue"/>
              </a:rPr>
              <a:t> </a:t>
            </a:r>
            <a:r>
              <a:rPr lang="en-GB" dirty="0" smtClean="0">
                <a:solidFill>
                  <a:srgbClr val="D2691E"/>
                </a:solidFill>
                <a:latin typeface="Helvetica Neue"/>
              </a:rPr>
              <a:t>the</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complication</a:t>
            </a:r>
            <a:r>
              <a:rPr lang="en-GB" dirty="0" smtClean="0">
                <a:solidFill>
                  <a:srgbClr val="333333"/>
                </a:solidFill>
                <a:latin typeface="Helvetica Neue"/>
              </a:rPr>
              <a:t>  </a:t>
            </a:r>
            <a:r>
              <a:rPr lang="en-GB" b="1" dirty="0" smtClean="0">
                <a:solidFill>
                  <a:srgbClr val="FF6347"/>
                </a:solidFill>
                <a:latin typeface="Helvetica Neue"/>
              </a:rPr>
              <a:t>IN</a:t>
            </a:r>
            <a:r>
              <a:rPr lang="en-GB" dirty="0" smtClean="0">
                <a:solidFill>
                  <a:srgbClr val="333333"/>
                </a:solidFill>
                <a:latin typeface="Helvetica Neue"/>
              </a:rPr>
              <a:t> </a:t>
            </a:r>
            <a:r>
              <a:rPr lang="en-GB" dirty="0" smtClean="0">
                <a:solidFill>
                  <a:srgbClr val="FF6347"/>
                </a:solidFill>
                <a:latin typeface="Helvetica Neue"/>
              </a:rPr>
              <a:t>of</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myasthenia</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gravis</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006400"/>
                </a:solidFill>
                <a:latin typeface="Helvetica Neue"/>
              </a:rPr>
              <a:t>JJ</a:t>
            </a:r>
            <a:r>
              <a:rPr lang="en-GB" dirty="0" smtClean="0">
                <a:solidFill>
                  <a:srgbClr val="333333"/>
                </a:solidFill>
                <a:latin typeface="Helvetica Neue"/>
              </a:rPr>
              <a:t> </a:t>
            </a:r>
            <a:r>
              <a:rPr lang="en-GB" dirty="0" err="1" smtClean="0">
                <a:solidFill>
                  <a:srgbClr val="006400"/>
                </a:solidFill>
                <a:latin typeface="Helvetica Neue"/>
              </a:rPr>
              <a:t>Hematological</a:t>
            </a:r>
            <a:r>
              <a:rPr lang="en-GB" dirty="0" smtClean="0">
                <a:solidFill>
                  <a:srgbClr val="333333"/>
                </a:solidFill>
                <a:latin typeface="Helvetica Neue"/>
              </a:rPr>
              <a:t>  </a:t>
            </a:r>
            <a:r>
              <a:rPr lang="en-GB" b="1" dirty="0" smtClean="0">
                <a:solidFill>
                  <a:srgbClr val="000080"/>
                </a:solidFill>
                <a:latin typeface="Helvetica Neue"/>
              </a:rPr>
              <a:t>NNS</a:t>
            </a:r>
            <a:r>
              <a:rPr lang="en-GB" dirty="0" smtClean="0">
                <a:solidFill>
                  <a:srgbClr val="333333"/>
                </a:solidFill>
                <a:latin typeface="Helvetica Neue"/>
              </a:rPr>
              <a:t> </a:t>
            </a:r>
            <a:r>
              <a:rPr lang="en-GB" dirty="0" smtClean="0">
                <a:solidFill>
                  <a:srgbClr val="000080"/>
                </a:solidFill>
                <a:latin typeface="Helvetica Neue"/>
              </a:rPr>
              <a:t>tests</a:t>
            </a:r>
            <a:r>
              <a:rPr lang="en-GB" dirty="0" smtClean="0">
                <a:solidFill>
                  <a:srgbClr val="333333"/>
                </a:solidFill>
                <a:latin typeface="Helvetica Neue"/>
              </a:rPr>
              <a:t>  </a:t>
            </a:r>
            <a:r>
              <a:rPr lang="en-GB" b="1" dirty="0" smtClean="0">
                <a:solidFill>
                  <a:srgbClr val="8B0000"/>
                </a:solidFill>
                <a:latin typeface="Helvetica Neue"/>
              </a:rPr>
              <a:t>VBD</a:t>
            </a:r>
            <a:r>
              <a:rPr lang="en-GB" dirty="0" smtClean="0">
                <a:solidFill>
                  <a:srgbClr val="333333"/>
                </a:solidFill>
                <a:latin typeface="Helvetica Neue"/>
              </a:rPr>
              <a:t> </a:t>
            </a:r>
            <a:r>
              <a:rPr lang="en-GB" dirty="0" smtClean="0">
                <a:solidFill>
                  <a:srgbClr val="8B0000"/>
                </a:solidFill>
                <a:latin typeface="Helvetica Neue"/>
              </a:rPr>
              <a:t>revealed</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leucocytosis</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00008B"/>
                </a:solidFill>
                <a:latin typeface="Helvetica Neue"/>
              </a:rPr>
              <a:t>NNP</a:t>
            </a:r>
            <a:r>
              <a:rPr lang="en-GB" dirty="0" smtClean="0">
                <a:solidFill>
                  <a:srgbClr val="333333"/>
                </a:solidFill>
                <a:latin typeface="Helvetica Neue"/>
              </a:rPr>
              <a:t> </a:t>
            </a:r>
            <a:r>
              <a:rPr lang="en-GB" dirty="0" smtClean="0">
                <a:solidFill>
                  <a:srgbClr val="00008B"/>
                </a:solidFill>
                <a:latin typeface="Helvetica Neue"/>
              </a:rPr>
              <a:t>WBC</a:t>
            </a:r>
            <a:r>
              <a:rPr lang="en-GB" dirty="0" smtClean="0">
                <a:solidFill>
                  <a:srgbClr val="333333"/>
                </a:solidFill>
                <a:latin typeface="Helvetica Neue"/>
              </a:rPr>
              <a:t>  </a:t>
            </a:r>
            <a:r>
              <a:rPr lang="en-GB" b="1" dirty="0" smtClean="0">
                <a:solidFill>
                  <a:srgbClr val="DC143C"/>
                </a:solidFill>
                <a:latin typeface="Helvetica Neue"/>
              </a:rPr>
              <a:t>VBP</a:t>
            </a:r>
            <a:r>
              <a:rPr lang="en-GB" dirty="0" smtClean="0">
                <a:solidFill>
                  <a:srgbClr val="333333"/>
                </a:solidFill>
                <a:latin typeface="Helvetica Neue"/>
              </a:rPr>
              <a:t> </a:t>
            </a:r>
            <a:r>
              <a:rPr lang="en-GB" dirty="0" smtClean="0">
                <a:solidFill>
                  <a:srgbClr val="DC143C"/>
                </a:solidFill>
                <a:latin typeface="Helvetica Neue"/>
              </a:rPr>
              <a:t>count</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68</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700</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µ</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l</a:t>
            </a:r>
            <a:r>
              <a:rPr lang="en-GB" dirty="0" smtClean="0">
                <a:solidFill>
                  <a:srgbClr val="333333"/>
                </a:solidFill>
                <a:latin typeface="Helvetica Neue"/>
              </a:rPr>
              <a:t>  </a:t>
            </a:r>
            <a:r>
              <a:rPr lang="en-GB" b="1" dirty="0" smtClean="0">
                <a:solidFill>
                  <a:srgbClr val="6A5ACD"/>
                </a:solidFill>
                <a:latin typeface="Helvetica Neue"/>
              </a:rPr>
              <a:t>-LRB-</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000080"/>
                </a:solidFill>
                <a:latin typeface="Helvetica Neue"/>
              </a:rPr>
              <a:t>NNS</a:t>
            </a:r>
            <a:r>
              <a:rPr lang="en-GB" dirty="0" smtClean="0">
                <a:solidFill>
                  <a:srgbClr val="333333"/>
                </a:solidFill>
                <a:latin typeface="Helvetica Neue"/>
              </a:rPr>
              <a:t> </a:t>
            </a:r>
            <a:r>
              <a:rPr lang="en-GB" dirty="0" smtClean="0">
                <a:solidFill>
                  <a:srgbClr val="000080"/>
                </a:solidFill>
                <a:latin typeface="Helvetica Neue"/>
              </a:rPr>
              <a:t>blasts</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11.5</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800000"/>
                </a:solidFill>
                <a:latin typeface="Helvetica Neue"/>
              </a:rPr>
              <a:t>VBZ</a:t>
            </a:r>
            <a:r>
              <a:rPr lang="en-GB" dirty="0" smtClean="0">
                <a:solidFill>
                  <a:srgbClr val="333333"/>
                </a:solidFill>
                <a:latin typeface="Helvetica Neue"/>
              </a:rPr>
              <a:t> </a:t>
            </a:r>
            <a:r>
              <a:rPr lang="en-GB" dirty="0" err="1" smtClean="0">
                <a:solidFill>
                  <a:srgbClr val="800000"/>
                </a:solidFill>
                <a:latin typeface="Helvetica Neue"/>
              </a:rPr>
              <a:t>myelocytes</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0.5</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000080"/>
                </a:solidFill>
                <a:latin typeface="Helvetica Neue"/>
              </a:rPr>
              <a:t>NNS</a:t>
            </a:r>
            <a:r>
              <a:rPr lang="en-GB" dirty="0" smtClean="0">
                <a:solidFill>
                  <a:srgbClr val="333333"/>
                </a:solidFill>
                <a:latin typeface="Helvetica Neue"/>
              </a:rPr>
              <a:t> </a:t>
            </a:r>
            <a:r>
              <a:rPr lang="en-GB" dirty="0" smtClean="0">
                <a:solidFill>
                  <a:srgbClr val="000080"/>
                </a:solidFill>
                <a:latin typeface="Helvetica Neue"/>
              </a:rPr>
              <a:t>bands</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2.0</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000080"/>
                </a:solidFill>
                <a:latin typeface="Helvetica Neue"/>
              </a:rPr>
              <a:t>NNS</a:t>
            </a:r>
            <a:r>
              <a:rPr lang="en-GB" dirty="0" smtClean="0">
                <a:solidFill>
                  <a:srgbClr val="333333"/>
                </a:solidFill>
                <a:latin typeface="Helvetica Neue"/>
              </a:rPr>
              <a:t> </a:t>
            </a:r>
            <a:r>
              <a:rPr lang="en-GB" dirty="0" smtClean="0">
                <a:solidFill>
                  <a:srgbClr val="000080"/>
                </a:solidFill>
                <a:latin typeface="Helvetica Neue"/>
              </a:rPr>
              <a:t>segments</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16.0</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800000"/>
                </a:solidFill>
                <a:latin typeface="Helvetica Neue"/>
              </a:rPr>
              <a:t>VBZ</a:t>
            </a:r>
            <a:r>
              <a:rPr lang="en-GB" dirty="0" smtClean="0">
                <a:solidFill>
                  <a:srgbClr val="333333"/>
                </a:solidFill>
                <a:latin typeface="Helvetica Neue"/>
              </a:rPr>
              <a:t> </a:t>
            </a:r>
            <a:r>
              <a:rPr lang="en-GB" dirty="0" smtClean="0">
                <a:solidFill>
                  <a:srgbClr val="800000"/>
                </a:solidFill>
                <a:latin typeface="Helvetica Neue"/>
              </a:rPr>
              <a:t>monocytes</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65.5</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800000"/>
                </a:solidFill>
                <a:latin typeface="Helvetica Neue"/>
              </a:rPr>
              <a:t>VBZ</a:t>
            </a:r>
            <a:r>
              <a:rPr lang="en-GB" dirty="0" smtClean="0">
                <a:solidFill>
                  <a:srgbClr val="333333"/>
                </a:solidFill>
                <a:latin typeface="Helvetica Neue"/>
              </a:rPr>
              <a:t> </a:t>
            </a:r>
            <a:r>
              <a:rPr lang="en-GB" dirty="0" smtClean="0">
                <a:solidFill>
                  <a:srgbClr val="800000"/>
                </a:solidFill>
                <a:latin typeface="Helvetica Neue"/>
              </a:rPr>
              <a:t>lymphocytes</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4.0</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atypical</a:t>
            </a:r>
            <a:r>
              <a:rPr lang="en-GB" dirty="0" smtClean="0">
                <a:solidFill>
                  <a:srgbClr val="333333"/>
                </a:solidFill>
                <a:latin typeface="Helvetica Neue"/>
              </a:rPr>
              <a:t>  </a:t>
            </a:r>
            <a:r>
              <a:rPr lang="en-GB" b="1" dirty="0" smtClean="0">
                <a:solidFill>
                  <a:srgbClr val="800000"/>
                </a:solidFill>
                <a:latin typeface="Helvetica Neue"/>
              </a:rPr>
              <a:t>VBZ</a:t>
            </a:r>
            <a:r>
              <a:rPr lang="en-GB" dirty="0" smtClean="0">
                <a:solidFill>
                  <a:srgbClr val="333333"/>
                </a:solidFill>
                <a:latin typeface="Helvetica Neue"/>
              </a:rPr>
              <a:t> </a:t>
            </a:r>
            <a:r>
              <a:rPr lang="en-GB" dirty="0" smtClean="0">
                <a:solidFill>
                  <a:srgbClr val="800000"/>
                </a:solidFill>
                <a:latin typeface="Helvetica Neue"/>
              </a:rPr>
              <a:t>lymphocytes</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0.5</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6A5ACD"/>
                </a:solidFill>
                <a:latin typeface="Helvetica Neue"/>
              </a:rPr>
              <a:t>-RRB-</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00008B"/>
                </a:solidFill>
                <a:latin typeface="Helvetica Neue"/>
              </a:rPr>
              <a:t>NNP</a:t>
            </a:r>
            <a:r>
              <a:rPr lang="en-GB" dirty="0" smtClean="0">
                <a:solidFill>
                  <a:srgbClr val="333333"/>
                </a:solidFill>
                <a:latin typeface="Helvetica Neue"/>
              </a:rPr>
              <a:t> </a:t>
            </a:r>
            <a:r>
              <a:rPr lang="en-GB" dirty="0" err="1" smtClean="0">
                <a:solidFill>
                  <a:srgbClr val="00008B"/>
                </a:solidFill>
                <a:latin typeface="Helvetica Neue"/>
              </a:rPr>
              <a:t>Hb</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7.1</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g</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dl</a:t>
            </a:r>
            <a:r>
              <a:rPr lang="en-GB" dirty="0" smtClean="0">
                <a:solidFill>
                  <a:srgbClr val="333333"/>
                </a:solidFill>
                <a:latin typeface="Helvetica Neue"/>
              </a:rPr>
              <a:t>  </a:t>
            </a:r>
            <a:r>
              <a:rPr lang="en-GB" b="1" dirty="0" smtClean="0">
                <a:solidFill>
                  <a:srgbClr val="6A5ACD"/>
                </a:solidFill>
                <a:latin typeface="Helvetica Neue"/>
              </a:rPr>
              <a:t>-LRB-</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800000"/>
                </a:solidFill>
                <a:latin typeface="Helvetica Neue"/>
              </a:rPr>
              <a:t>VBZ</a:t>
            </a:r>
            <a:r>
              <a:rPr lang="en-GB" dirty="0" smtClean="0">
                <a:solidFill>
                  <a:srgbClr val="333333"/>
                </a:solidFill>
                <a:latin typeface="Helvetica Neue"/>
              </a:rPr>
              <a:t> </a:t>
            </a:r>
            <a:r>
              <a:rPr lang="en-GB" dirty="0" smtClean="0">
                <a:solidFill>
                  <a:srgbClr val="800000"/>
                </a:solidFill>
                <a:latin typeface="Helvetica Neue"/>
              </a:rPr>
              <a:t>reticulocytes</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12</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6A5ACD"/>
                </a:solidFill>
                <a:latin typeface="Helvetica Neue"/>
              </a:rPr>
              <a:t>-RRB-</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CD5C5C"/>
                </a:solidFill>
                <a:latin typeface="Helvetica Neue"/>
              </a:rPr>
              <a:t>CC</a:t>
            </a:r>
            <a:r>
              <a:rPr lang="en-GB" dirty="0" smtClean="0">
                <a:solidFill>
                  <a:srgbClr val="333333"/>
                </a:solidFill>
                <a:latin typeface="Helvetica Neue"/>
              </a:rPr>
              <a:t> </a:t>
            </a:r>
            <a:r>
              <a:rPr lang="en-GB" dirty="0" smtClean="0">
                <a:solidFill>
                  <a:srgbClr val="CD5C5C"/>
                </a:solidFill>
                <a:latin typeface="Helvetica Neue"/>
              </a:rPr>
              <a:t>and</a:t>
            </a:r>
            <a:r>
              <a:rPr lang="en-GB" dirty="0" smtClean="0">
                <a:solidFill>
                  <a:srgbClr val="333333"/>
                </a:solidFill>
                <a:latin typeface="Helvetica Neue"/>
              </a:rPr>
              <a:t>  </a:t>
            </a:r>
            <a:r>
              <a:rPr lang="en-GB" b="1" dirty="0" smtClean="0">
                <a:solidFill>
                  <a:srgbClr val="D2691E"/>
                </a:solidFill>
                <a:latin typeface="Helvetica Neue"/>
              </a:rPr>
              <a:t>DT</a:t>
            </a:r>
            <a:r>
              <a:rPr lang="en-GB" dirty="0" smtClean="0">
                <a:solidFill>
                  <a:srgbClr val="333333"/>
                </a:solidFill>
                <a:latin typeface="Helvetica Neue"/>
              </a:rPr>
              <a:t> </a:t>
            </a:r>
            <a:r>
              <a:rPr lang="en-GB" dirty="0" smtClean="0">
                <a:solidFill>
                  <a:srgbClr val="D2691E"/>
                </a:solidFill>
                <a:latin typeface="Helvetica Neue"/>
              </a:rPr>
              <a:t>a</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platelet</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count</a:t>
            </a:r>
            <a:r>
              <a:rPr lang="en-GB" dirty="0" smtClean="0">
                <a:solidFill>
                  <a:srgbClr val="333333"/>
                </a:solidFill>
                <a:latin typeface="Helvetica Neue"/>
              </a:rPr>
              <a:t>  </a:t>
            </a:r>
            <a:r>
              <a:rPr lang="en-GB" b="1" dirty="0" smtClean="0">
                <a:solidFill>
                  <a:srgbClr val="FF6347"/>
                </a:solidFill>
                <a:latin typeface="Helvetica Neue"/>
              </a:rPr>
              <a:t>IN</a:t>
            </a:r>
            <a:r>
              <a:rPr lang="en-GB" dirty="0" smtClean="0">
                <a:solidFill>
                  <a:srgbClr val="333333"/>
                </a:solidFill>
                <a:latin typeface="Helvetica Neue"/>
              </a:rPr>
              <a:t> </a:t>
            </a:r>
            <a:r>
              <a:rPr lang="en-GB" dirty="0" smtClean="0">
                <a:solidFill>
                  <a:srgbClr val="FF6347"/>
                </a:solidFill>
                <a:latin typeface="Helvetica Neue"/>
              </a:rPr>
              <a:t>of</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9.1</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ADFF2F"/>
                </a:solidFill>
                <a:latin typeface="Helvetica Neue"/>
              </a:rPr>
              <a:t>CD</a:t>
            </a:r>
            <a:r>
              <a:rPr lang="en-GB" dirty="0" smtClean="0">
                <a:solidFill>
                  <a:srgbClr val="333333"/>
                </a:solidFill>
                <a:latin typeface="Helvetica Neue"/>
              </a:rPr>
              <a:t> </a:t>
            </a:r>
            <a:r>
              <a:rPr lang="en-GB" dirty="0" smtClean="0">
                <a:solidFill>
                  <a:srgbClr val="ADFF2F"/>
                </a:solidFill>
                <a:latin typeface="Helvetica Neue"/>
              </a:rPr>
              <a:t>104</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µ</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l</a:t>
            </a:r>
            <a:r>
              <a:rPr lang="en-GB" dirty="0" smtClean="0">
                <a:solidFill>
                  <a:srgbClr val="333333"/>
                </a:solidFill>
                <a:latin typeface="Helvetica Neue"/>
              </a:rPr>
              <a:t> </a:t>
            </a:r>
            <a:r>
              <a:rPr lang="en-GB" b="1" dirty="0" smtClean="0">
                <a:solidFill>
                  <a:srgbClr val="6A5ACD"/>
                </a:solidFill>
                <a:latin typeface="Helvetica Neue"/>
              </a:rPr>
              <a:t>.</a:t>
            </a:r>
            <a:r>
              <a:rPr lang="en-GB" dirty="0" smtClean="0">
                <a:solidFill>
                  <a:srgbClr val="333333"/>
                </a:solidFill>
                <a:latin typeface="Helvetica Neue"/>
              </a:rPr>
              <a:t> </a:t>
            </a:r>
            <a:r>
              <a:rPr lang="en-GB" dirty="0" smtClean="0">
                <a:solidFill>
                  <a:srgbClr val="6A5ACD"/>
                </a:solidFill>
                <a:latin typeface="Helvetica Neue"/>
              </a:rPr>
              <a:t>.</a:t>
            </a:r>
            <a:r>
              <a:rPr lang="en-GB" dirty="0" smtClean="0">
                <a:solidFill>
                  <a:srgbClr val="333333"/>
                </a:solidFill>
                <a:latin typeface="Helvetica Neue"/>
              </a:rPr>
              <a:t>  </a:t>
            </a:r>
            <a:r>
              <a:rPr lang="en-GB" b="1" dirty="0" smtClean="0">
                <a:solidFill>
                  <a:srgbClr val="D2691E"/>
                </a:solidFill>
                <a:latin typeface="Helvetica Neue"/>
              </a:rPr>
              <a:t>DT</a:t>
            </a:r>
            <a:r>
              <a:rPr lang="en-GB" dirty="0" smtClean="0">
                <a:solidFill>
                  <a:srgbClr val="333333"/>
                </a:solidFill>
                <a:latin typeface="Helvetica Neue"/>
              </a:rPr>
              <a:t> </a:t>
            </a:r>
            <a:r>
              <a:rPr lang="en-GB" dirty="0" smtClean="0">
                <a:solidFill>
                  <a:srgbClr val="D2691E"/>
                </a:solidFill>
                <a:latin typeface="Helvetica Neue"/>
              </a:rPr>
              <a:t>A</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bone</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marrow</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aspiration</a:t>
            </a:r>
            <a:r>
              <a:rPr lang="en-GB" dirty="0" smtClean="0">
                <a:solidFill>
                  <a:srgbClr val="333333"/>
                </a:solidFill>
                <a:latin typeface="Helvetica Neue"/>
              </a:rPr>
              <a:t>  </a:t>
            </a:r>
            <a:r>
              <a:rPr lang="en-GB" b="1" dirty="0" smtClean="0">
                <a:solidFill>
                  <a:srgbClr val="8B0000"/>
                </a:solidFill>
                <a:latin typeface="Helvetica Neue"/>
              </a:rPr>
              <a:t>VBD</a:t>
            </a:r>
            <a:r>
              <a:rPr lang="en-GB" dirty="0" smtClean="0">
                <a:solidFill>
                  <a:srgbClr val="333333"/>
                </a:solidFill>
                <a:latin typeface="Helvetica Neue"/>
              </a:rPr>
              <a:t> </a:t>
            </a:r>
            <a:r>
              <a:rPr lang="en-GB" dirty="0" smtClean="0">
                <a:solidFill>
                  <a:srgbClr val="8B0000"/>
                </a:solidFill>
                <a:latin typeface="Helvetica Neue"/>
              </a:rPr>
              <a:t>revealed</a:t>
            </a:r>
            <a:r>
              <a:rPr lang="en-GB" dirty="0" smtClean="0">
                <a:solidFill>
                  <a:srgbClr val="333333"/>
                </a:solidFill>
                <a:latin typeface="Helvetica Neue"/>
              </a:rPr>
              <a:t>  </a:t>
            </a:r>
            <a:r>
              <a:rPr lang="en-GB" b="1" dirty="0" smtClean="0">
                <a:solidFill>
                  <a:srgbClr val="006400"/>
                </a:solidFill>
                <a:latin typeface="Helvetica Neue"/>
              </a:rPr>
              <a:t>JJ</a:t>
            </a:r>
            <a:r>
              <a:rPr lang="en-GB" dirty="0" smtClean="0">
                <a:solidFill>
                  <a:srgbClr val="333333"/>
                </a:solidFill>
                <a:latin typeface="Helvetica Neue"/>
              </a:rPr>
              <a:t> </a:t>
            </a:r>
            <a:r>
              <a:rPr lang="en-GB" dirty="0" err="1" smtClean="0">
                <a:solidFill>
                  <a:srgbClr val="006400"/>
                </a:solidFill>
                <a:latin typeface="Helvetica Neue"/>
              </a:rPr>
              <a:t>hypercelllar</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bone</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marrow</a:t>
            </a:r>
            <a:r>
              <a:rPr lang="en-GB" dirty="0" smtClean="0">
                <a:solidFill>
                  <a:srgbClr val="333333"/>
                </a:solidFill>
                <a:latin typeface="Helvetica Neue"/>
              </a:rPr>
              <a:t>  </a:t>
            </a:r>
            <a:r>
              <a:rPr lang="en-GB" b="1" dirty="0" smtClean="0">
                <a:solidFill>
                  <a:srgbClr val="FF6347"/>
                </a:solidFill>
                <a:latin typeface="Helvetica Neue"/>
              </a:rPr>
              <a:t>IN</a:t>
            </a:r>
            <a:r>
              <a:rPr lang="en-GB" dirty="0" smtClean="0">
                <a:solidFill>
                  <a:srgbClr val="333333"/>
                </a:solidFill>
                <a:latin typeface="Helvetica Neue"/>
              </a:rPr>
              <a:t> </a:t>
            </a:r>
            <a:r>
              <a:rPr lang="en-GB" dirty="0" smtClean="0">
                <a:solidFill>
                  <a:srgbClr val="FF6347"/>
                </a:solidFill>
                <a:latin typeface="Helvetica Neue"/>
              </a:rPr>
              <a:t>with</a:t>
            </a:r>
            <a:r>
              <a:rPr lang="en-GB" dirty="0" smtClean="0">
                <a:solidFill>
                  <a:srgbClr val="333333"/>
                </a:solidFill>
                <a:latin typeface="Helvetica Neue"/>
              </a:rPr>
              <a:t>  </a:t>
            </a:r>
            <a:r>
              <a:rPr lang="en-GB" b="1" dirty="0" smtClean="0">
                <a:solidFill>
                  <a:srgbClr val="D2691E"/>
                </a:solidFill>
                <a:latin typeface="Helvetica Neue"/>
              </a:rPr>
              <a:t>DT</a:t>
            </a:r>
            <a:r>
              <a:rPr lang="en-GB" dirty="0" smtClean="0">
                <a:solidFill>
                  <a:srgbClr val="333333"/>
                </a:solidFill>
                <a:latin typeface="Helvetica Neue"/>
              </a:rPr>
              <a:t> </a:t>
            </a:r>
            <a:r>
              <a:rPr lang="en-GB" dirty="0" smtClean="0">
                <a:solidFill>
                  <a:srgbClr val="D2691E"/>
                </a:solidFill>
                <a:latin typeface="Helvetica Neue"/>
              </a:rPr>
              <a:t>a</a:t>
            </a:r>
            <a:r>
              <a:rPr lang="en-GB" dirty="0" smtClean="0">
                <a:solidFill>
                  <a:srgbClr val="333333"/>
                </a:solidFill>
                <a:latin typeface="Helvetica Neue"/>
              </a:rPr>
              <a:t>  </a:t>
            </a:r>
            <a:r>
              <a:rPr lang="en-GB" b="1" dirty="0" smtClean="0">
                <a:solidFill>
                  <a:srgbClr val="B22222"/>
                </a:solidFill>
                <a:latin typeface="Helvetica Neue"/>
              </a:rPr>
              <a:t>VBN</a:t>
            </a:r>
            <a:r>
              <a:rPr lang="en-GB" dirty="0" smtClean="0">
                <a:solidFill>
                  <a:srgbClr val="333333"/>
                </a:solidFill>
                <a:latin typeface="Helvetica Neue"/>
              </a:rPr>
              <a:t> </a:t>
            </a:r>
            <a:r>
              <a:rPr lang="en-GB" dirty="0" smtClean="0">
                <a:solidFill>
                  <a:srgbClr val="B22222"/>
                </a:solidFill>
                <a:latin typeface="Helvetica Neue"/>
              </a:rPr>
              <a:t>decreased</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number</a:t>
            </a:r>
            <a:r>
              <a:rPr lang="en-GB" dirty="0" smtClean="0">
                <a:solidFill>
                  <a:srgbClr val="333333"/>
                </a:solidFill>
                <a:latin typeface="Helvetica Neue"/>
              </a:rPr>
              <a:t>  </a:t>
            </a:r>
            <a:r>
              <a:rPr lang="en-GB" b="1" dirty="0" smtClean="0">
                <a:solidFill>
                  <a:srgbClr val="FF6347"/>
                </a:solidFill>
                <a:latin typeface="Helvetica Neue"/>
              </a:rPr>
              <a:t>IN</a:t>
            </a:r>
            <a:r>
              <a:rPr lang="en-GB" dirty="0" smtClean="0">
                <a:solidFill>
                  <a:srgbClr val="333333"/>
                </a:solidFill>
                <a:latin typeface="Helvetica Neue"/>
              </a:rPr>
              <a:t> </a:t>
            </a:r>
            <a:r>
              <a:rPr lang="en-GB" dirty="0" smtClean="0">
                <a:solidFill>
                  <a:srgbClr val="FF6347"/>
                </a:solidFill>
                <a:latin typeface="Helvetica Neue"/>
              </a:rPr>
              <a:t>of</a:t>
            </a:r>
            <a:r>
              <a:rPr lang="en-GB" dirty="0" smtClean="0">
                <a:solidFill>
                  <a:srgbClr val="333333"/>
                </a:solidFill>
                <a:latin typeface="Helvetica Neue"/>
              </a:rPr>
              <a:t>  </a:t>
            </a:r>
            <a:r>
              <a:rPr lang="en-GB" b="1" dirty="0" smtClean="0">
                <a:solidFill>
                  <a:srgbClr val="000080"/>
                </a:solidFill>
                <a:latin typeface="Helvetica Neue"/>
              </a:rPr>
              <a:t>NNS</a:t>
            </a:r>
            <a:r>
              <a:rPr lang="en-GB" dirty="0" smtClean="0">
                <a:solidFill>
                  <a:srgbClr val="333333"/>
                </a:solidFill>
                <a:latin typeface="Helvetica Neue"/>
              </a:rPr>
              <a:t> </a:t>
            </a:r>
            <a:r>
              <a:rPr lang="en-GB" dirty="0" smtClean="0">
                <a:solidFill>
                  <a:srgbClr val="000080"/>
                </a:solidFill>
                <a:latin typeface="Helvetica Neue"/>
              </a:rPr>
              <a:t>erythroblasts</a:t>
            </a:r>
            <a:r>
              <a:rPr lang="en-GB" dirty="0" smtClean="0">
                <a:solidFill>
                  <a:srgbClr val="333333"/>
                </a:solidFill>
                <a:latin typeface="Helvetica Neue"/>
              </a:rPr>
              <a:t>  </a:t>
            </a:r>
            <a:r>
              <a:rPr lang="en-GB" b="1" dirty="0" smtClean="0">
                <a:solidFill>
                  <a:srgbClr val="CD5C5C"/>
                </a:solidFill>
                <a:latin typeface="Helvetica Neue"/>
              </a:rPr>
              <a:t>CC</a:t>
            </a:r>
            <a:r>
              <a:rPr lang="en-GB" dirty="0" smtClean="0">
                <a:solidFill>
                  <a:srgbClr val="333333"/>
                </a:solidFill>
                <a:latin typeface="Helvetica Neue"/>
              </a:rPr>
              <a:t> </a:t>
            </a:r>
            <a:r>
              <a:rPr lang="en-GB" dirty="0" smtClean="0">
                <a:solidFill>
                  <a:srgbClr val="CD5C5C"/>
                </a:solidFill>
                <a:latin typeface="Helvetica Neue"/>
              </a:rPr>
              <a:t>and</a:t>
            </a:r>
            <a:r>
              <a:rPr lang="en-GB" dirty="0" smtClean="0">
                <a:solidFill>
                  <a:srgbClr val="333333"/>
                </a:solidFill>
                <a:latin typeface="Helvetica Neue"/>
              </a:rPr>
              <a:t>  </a:t>
            </a:r>
            <a:r>
              <a:rPr lang="en-GB" b="1" dirty="0" smtClean="0">
                <a:solidFill>
                  <a:srgbClr val="000080"/>
                </a:solidFill>
                <a:latin typeface="Helvetica Neue"/>
              </a:rPr>
              <a:t>NNS</a:t>
            </a:r>
            <a:r>
              <a:rPr lang="en-GB" dirty="0" smtClean="0">
                <a:solidFill>
                  <a:srgbClr val="333333"/>
                </a:solidFill>
                <a:latin typeface="Helvetica Neue"/>
              </a:rPr>
              <a:t> </a:t>
            </a:r>
            <a:r>
              <a:rPr lang="en-GB" dirty="0" smtClean="0">
                <a:solidFill>
                  <a:srgbClr val="000080"/>
                </a:solidFill>
                <a:latin typeface="Helvetica Neue"/>
              </a:rPr>
              <a:t>megakaryocytes</a:t>
            </a:r>
            <a:r>
              <a:rPr lang="en-GB" dirty="0" smtClean="0">
                <a:solidFill>
                  <a:srgbClr val="333333"/>
                </a:solidFill>
                <a:latin typeface="Helvetica Neue"/>
              </a:rPr>
              <a:t>  </a:t>
            </a:r>
            <a:r>
              <a:rPr lang="en-GB" b="1" dirty="0" smtClean="0">
                <a:solidFill>
                  <a:srgbClr val="CD5C5C"/>
                </a:solidFill>
                <a:latin typeface="Helvetica Neue"/>
              </a:rPr>
              <a:t>CC</a:t>
            </a:r>
            <a:r>
              <a:rPr lang="en-GB" dirty="0" smtClean="0">
                <a:solidFill>
                  <a:srgbClr val="333333"/>
                </a:solidFill>
                <a:latin typeface="Helvetica Neue"/>
              </a:rPr>
              <a:t> </a:t>
            </a:r>
            <a:r>
              <a:rPr lang="en-GB" dirty="0" smtClean="0">
                <a:solidFill>
                  <a:srgbClr val="CD5C5C"/>
                </a:solidFill>
                <a:latin typeface="Helvetica Neue"/>
              </a:rPr>
              <a:t>and</a:t>
            </a:r>
            <a:r>
              <a:rPr lang="en-GB" dirty="0" smtClean="0">
                <a:solidFill>
                  <a:srgbClr val="333333"/>
                </a:solidFill>
                <a:latin typeface="Helvetica Neue"/>
              </a:rPr>
              <a:t>  </a:t>
            </a:r>
            <a:r>
              <a:rPr lang="en-GB" b="1" dirty="0" smtClean="0">
                <a:solidFill>
                  <a:srgbClr val="D2691E"/>
                </a:solidFill>
                <a:latin typeface="Helvetica Neue"/>
              </a:rPr>
              <a:t>DT</a:t>
            </a:r>
            <a:r>
              <a:rPr lang="en-GB" dirty="0" smtClean="0">
                <a:solidFill>
                  <a:srgbClr val="333333"/>
                </a:solidFill>
                <a:latin typeface="Helvetica Neue"/>
              </a:rPr>
              <a:t> </a:t>
            </a:r>
            <a:r>
              <a:rPr lang="en-GB" dirty="0" smtClean="0">
                <a:solidFill>
                  <a:srgbClr val="D2691E"/>
                </a:solidFill>
                <a:latin typeface="Helvetica Neue"/>
              </a:rPr>
              <a:t>an</a:t>
            </a:r>
            <a:r>
              <a:rPr lang="en-GB" dirty="0" smtClean="0">
                <a:solidFill>
                  <a:srgbClr val="333333"/>
                </a:solidFill>
                <a:latin typeface="Helvetica Neue"/>
              </a:rPr>
              <a:t>  </a:t>
            </a:r>
            <a:r>
              <a:rPr lang="en-GB" b="1" dirty="0" smtClean="0">
                <a:solidFill>
                  <a:srgbClr val="B22222"/>
                </a:solidFill>
                <a:latin typeface="Helvetica Neue"/>
              </a:rPr>
              <a:t>VBN</a:t>
            </a:r>
            <a:r>
              <a:rPr lang="en-GB" dirty="0" smtClean="0">
                <a:solidFill>
                  <a:srgbClr val="333333"/>
                </a:solidFill>
                <a:latin typeface="Helvetica Neue"/>
              </a:rPr>
              <a:t> </a:t>
            </a:r>
            <a:r>
              <a:rPr lang="en-GB" dirty="0" smtClean="0">
                <a:solidFill>
                  <a:srgbClr val="B22222"/>
                </a:solidFill>
                <a:latin typeface="Helvetica Neue"/>
              </a:rPr>
              <a:t>increased</a:t>
            </a:r>
            <a:r>
              <a:rPr lang="en-GB" dirty="0" smtClean="0">
                <a:solidFill>
                  <a:srgbClr val="333333"/>
                </a:solidFill>
                <a:latin typeface="Helvetica Neue"/>
              </a:rPr>
              <a:t>  </a:t>
            </a:r>
            <a:r>
              <a:rPr lang="en-GB" b="1" dirty="0" smtClean="0">
                <a:solidFill>
                  <a:srgbClr val="0000FF"/>
                </a:solidFill>
                <a:latin typeface="Helvetica Neue"/>
              </a:rPr>
              <a:t>NN</a:t>
            </a:r>
            <a:r>
              <a:rPr lang="en-GB" dirty="0" smtClean="0">
                <a:solidFill>
                  <a:srgbClr val="333333"/>
                </a:solidFill>
                <a:latin typeface="Helvetica Neue"/>
              </a:rPr>
              <a:t> </a:t>
            </a:r>
            <a:r>
              <a:rPr lang="en-GB" dirty="0" smtClean="0">
                <a:solidFill>
                  <a:srgbClr val="0000FF"/>
                </a:solidFill>
                <a:latin typeface="Helvetica Neue"/>
              </a:rPr>
              <a:t>number</a:t>
            </a:r>
            <a:r>
              <a:rPr lang="en-GB" dirty="0" smtClean="0">
                <a:solidFill>
                  <a:srgbClr val="333333"/>
                </a:solidFill>
                <a:latin typeface="Helvetica Neue"/>
              </a:rPr>
              <a:t>  </a:t>
            </a:r>
            <a:r>
              <a:rPr lang="en-GB" b="1" dirty="0" smtClean="0">
                <a:solidFill>
                  <a:srgbClr val="FF6347"/>
                </a:solidFill>
                <a:latin typeface="Helvetica Neue"/>
              </a:rPr>
              <a:t>IN</a:t>
            </a:r>
            <a:r>
              <a:rPr lang="en-GB" dirty="0" smtClean="0">
                <a:solidFill>
                  <a:srgbClr val="333333"/>
                </a:solidFill>
                <a:latin typeface="Helvetica Neue"/>
              </a:rPr>
              <a:t> </a:t>
            </a:r>
            <a:r>
              <a:rPr lang="en-GB" dirty="0" smtClean="0">
                <a:solidFill>
                  <a:srgbClr val="FF6347"/>
                </a:solidFill>
                <a:latin typeface="Helvetica Neue"/>
              </a:rPr>
              <a:t>of</a:t>
            </a:r>
            <a:r>
              <a:rPr lang="en-GB" dirty="0" smtClean="0">
                <a:solidFill>
                  <a:srgbClr val="333333"/>
                </a:solidFill>
                <a:latin typeface="Helvetica Neue"/>
              </a:rPr>
              <a:t>  </a:t>
            </a:r>
            <a:r>
              <a:rPr lang="en-GB" b="1" dirty="0" smtClean="0">
                <a:solidFill>
                  <a:srgbClr val="000080"/>
                </a:solidFill>
                <a:latin typeface="Helvetica Neue"/>
              </a:rPr>
              <a:t>NNS</a:t>
            </a:r>
            <a:r>
              <a:rPr lang="en-GB" dirty="0" smtClean="0">
                <a:solidFill>
                  <a:srgbClr val="333333"/>
                </a:solidFill>
                <a:latin typeface="Helvetica Neue"/>
              </a:rPr>
              <a:t> </a:t>
            </a:r>
            <a:r>
              <a:rPr lang="en-GB" dirty="0" err="1" smtClean="0">
                <a:solidFill>
                  <a:srgbClr val="000080"/>
                </a:solidFill>
                <a:latin typeface="Helvetica Neue"/>
              </a:rPr>
              <a:t>monoblasts</a:t>
            </a:r>
            <a:r>
              <a:rPr lang="en-GB" dirty="0" smtClean="0">
                <a:solidFill>
                  <a:srgbClr val="333333"/>
                </a:solidFill>
                <a:latin typeface="Helvetica Neue"/>
              </a:rPr>
              <a:t>  </a:t>
            </a:r>
            <a:br>
              <a:rPr lang="en-GB" dirty="0" smtClean="0">
                <a:solidFill>
                  <a:srgbClr val="333333"/>
                </a:solidFill>
                <a:latin typeface="Helvetica Neue"/>
              </a:rPr>
            </a:br>
            <a:endParaRPr lang="en-GB" dirty="0" smtClean="0">
              <a:solidFill>
                <a:srgbClr val="333333"/>
              </a:solidFill>
              <a:latin typeface="Helvetica Neue"/>
            </a:endParaRPr>
          </a:p>
          <a:p>
            <a:r>
              <a:rPr lang="en-GB" dirty="0" smtClean="0">
                <a:solidFill>
                  <a:srgbClr val="333333"/>
                </a:solidFill>
                <a:latin typeface="Helvetica Neue"/>
              </a:rPr>
              <a:t/>
            </a:r>
            <a:br>
              <a:rPr lang="en-GB" dirty="0" smtClean="0">
                <a:solidFill>
                  <a:srgbClr val="333333"/>
                </a:solidFill>
                <a:latin typeface="Helvetica Neue"/>
              </a:rPr>
            </a:br>
            <a:endParaRPr lang="en-GB" dirty="0"/>
          </a:p>
        </p:txBody>
      </p:sp>
      <p:sp>
        <p:nvSpPr>
          <p:cNvPr id="8" name="Abgerundete rechteckige Legende 7"/>
          <p:cNvSpPr/>
          <p:nvPr/>
        </p:nvSpPr>
        <p:spPr>
          <a:xfrm>
            <a:off x="6012160" y="980728"/>
            <a:ext cx="2664296" cy="1224136"/>
          </a:xfrm>
          <a:prstGeom prst="wedgeRoundRectCallout">
            <a:avLst>
              <a:gd name="adj1" fmla="val -76901"/>
              <a:gd name="adj2" fmla="val 913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65000"/>
                    <a:lumOff val="35000"/>
                  </a:schemeClr>
                </a:solidFill>
              </a:rPr>
              <a:t>"Myasthenia" is a noun</a:t>
            </a:r>
            <a:r>
              <a:rPr lang="en-GB" dirty="0" smtClean="0"/>
              <a:t>"</a:t>
            </a:r>
            <a:endParaRPr lang="en-GB" dirty="0"/>
          </a:p>
        </p:txBody>
      </p:sp>
      <p:sp>
        <p:nvSpPr>
          <p:cNvPr id="9" name="Rechteck 8"/>
          <p:cNvSpPr/>
          <p:nvPr/>
        </p:nvSpPr>
        <p:spPr>
          <a:xfrm>
            <a:off x="4572000" y="2708920"/>
            <a:ext cx="165618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8039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❹ </a:t>
            </a:r>
            <a:r>
              <a:rPr lang="en-GB" dirty="0" smtClean="0"/>
              <a:t>Linguistic knowledge: </a:t>
            </a:r>
            <a:br>
              <a:rPr lang="en-GB" dirty="0" smtClean="0"/>
            </a:br>
            <a:r>
              <a:rPr lang="en-GB" dirty="0" smtClean="0"/>
              <a:t>Expansion of short forms</a:t>
            </a:r>
            <a:endParaRPr lang="en-GB" dirty="0"/>
          </a:p>
        </p:txBody>
      </p:sp>
      <p:sp>
        <p:nvSpPr>
          <p:cNvPr id="3" name="Inhaltsplatzhalter 2"/>
          <p:cNvSpPr>
            <a:spLocks noGrp="1"/>
          </p:cNvSpPr>
          <p:nvPr>
            <p:ph idx="1"/>
          </p:nvPr>
        </p:nvSpPr>
        <p:spPr/>
        <p:txBody>
          <a:bodyPr>
            <a:normAutofit/>
          </a:bodyPr>
          <a:lstStyle/>
          <a:p>
            <a:r>
              <a:rPr lang="en-GB" sz="2800" dirty="0" smtClean="0"/>
              <a:t>pattern to extract acronym definitions from a corpus</a:t>
            </a:r>
            <a:endParaRPr lang="en-GB" sz="2800" i="1" dirty="0" smtClean="0"/>
          </a:p>
          <a:p>
            <a:endParaRPr lang="en-GB" sz="2800" dirty="0" smtClean="0"/>
          </a:p>
          <a:p>
            <a:endParaRPr lang="en-GB" sz="2400" b="1" dirty="0" smtClean="0"/>
          </a:p>
          <a:p>
            <a:endParaRPr lang="en-GB" sz="2400" b="1" dirty="0" smtClean="0"/>
          </a:p>
          <a:p>
            <a:endParaRPr lang="en-GB" sz="2800" dirty="0"/>
          </a:p>
        </p:txBody>
      </p:sp>
      <p:sp>
        <p:nvSpPr>
          <p:cNvPr id="5" name="Rechteck 4"/>
          <p:cNvSpPr/>
          <p:nvPr/>
        </p:nvSpPr>
        <p:spPr>
          <a:xfrm>
            <a:off x="143508" y="6464369"/>
            <a:ext cx="8856984" cy="276999"/>
          </a:xfrm>
          <a:prstGeom prst="rect">
            <a:avLst/>
          </a:prstGeom>
        </p:spPr>
        <p:txBody>
          <a:bodyPr wrap="square">
            <a:spAutoFit/>
          </a:bodyPr>
          <a:lstStyle/>
          <a:p>
            <a:r>
              <a:rPr lang="en-GB" sz="1200" dirty="0" smtClean="0"/>
              <a:t>Sánchez D. &amp; </a:t>
            </a:r>
            <a:r>
              <a:rPr lang="en-GB" sz="1200" dirty="0" err="1" smtClean="0"/>
              <a:t>Isern</a:t>
            </a:r>
            <a:r>
              <a:rPr lang="en-GB" sz="1200" dirty="0" smtClean="0"/>
              <a:t> D.  Automatic extraction of acronym definitions from the Web. </a:t>
            </a:r>
            <a:r>
              <a:rPr lang="en-GB" sz="1200" dirty="0" err="1" smtClean="0"/>
              <a:t>Appl</a:t>
            </a:r>
            <a:r>
              <a:rPr lang="en-GB" sz="1200" dirty="0" smtClean="0"/>
              <a:t> </a:t>
            </a:r>
            <a:r>
              <a:rPr lang="en-GB" sz="1200" dirty="0" err="1" smtClean="0"/>
              <a:t>Intell</a:t>
            </a:r>
            <a:r>
              <a:rPr lang="en-GB" sz="1200" dirty="0" smtClean="0"/>
              <a:t> (2011) 34: 311–327</a:t>
            </a:r>
            <a:endParaRPr lang="en-GB" sz="1200" dirty="0"/>
          </a:p>
        </p:txBody>
      </p:sp>
      <p:graphicFrame>
        <p:nvGraphicFramePr>
          <p:cNvPr id="4" name="Tabelle 3"/>
          <p:cNvGraphicFramePr>
            <a:graphicFrameLocks noGrp="1"/>
          </p:cNvGraphicFramePr>
          <p:nvPr>
            <p:extLst>
              <p:ext uri="{D42A27DB-BD31-4B8C-83A1-F6EECF244321}">
                <p14:modId xmlns:p14="http://schemas.microsoft.com/office/powerpoint/2010/main" val="1751809562"/>
              </p:ext>
            </p:extLst>
          </p:nvPr>
        </p:nvGraphicFramePr>
        <p:xfrm>
          <a:off x="395536" y="2276872"/>
          <a:ext cx="8424936" cy="1854200"/>
        </p:xfrm>
        <a:graphic>
          <a:graphicData uri="http://schemas.openxmlformats.org/drawingml/2006/table">
            <a:tbl>
              <a:tblPr firstRow="1" bandRow="1">
                <a:tableStyleId>{8EC20E35-A176-4012-BC5E-935CFFF8708E}</a:tableStyleId>
              </a:tblPr>
              <a:tblGrid>
                <a:gridCol w="3008906"/>
                <a:gridCol w="5416030"/>
              </a:tblGrid>
              <a:tr h="370840">
                <a:tc>
                  <a:txBody>
                    <a:bodyPr/>
                    <a:lstStyle/>
                    <a:p>
                      <a:r>
                        <a:rPr lang="de-DE" dirty="0" smtClean="0"/>
                        <a:t>Pattern</a:t>
                      </a:r>
                      <a:endParaRPr lang="en-GB" dirty="0"/>
                    </a:p>
                  </a:txBody>
                  <a:tcPr/>
                </a:tc>
                <a:tc>
                  <a:txBody>
                    <a:bodyPr/>
                    <a:lstStyle/>
                    <a:p>
                      <a:r>
                        <a:rPr lang="de-DE" dirty="0" err="1" smtClean="0"/>
                        <a:t>Example</a:t>
                      </a:r>
                      <a:endParaRPr lang="en-GB" dirty="0"/>
                    </a:p>
                  </a:txBody>
                  <a:tcPr/>
                </a:tc>
              </a:tr>
              <a:tr h="370840">
                <a:tc>
                  <a:txBody>
                    <a:bodyPr/>
                    <a:lstStyle/>
                    <a:p>
                      <a:r>
                        <a:rPr lang="de-DE" dirty="0" err="1" smtClean="0"/>
                        <a:t>Acronym</a:t>
                      </a:r>
                      <a:r>
                        <a:rPr lang="de-DE" dirty="0" smtClean="0"/>
                        <a:t> (Definition)</a:t>
                      </a:r>
                      <a:endParaRPr lang="en-GB" dirty="0"/>
                    </a:p>
                  </a:txBody>
                  <a:tcPr/>
                </a:tc>
                <a:tc>
                  <a:txBody>
                    <a:bodyPr/>
                    <a:lstStyle/>
                    <a:p>
                      <a:r>
                        <a:rPr lang="de-DE" dirty="0" smtClean="0"/>
                        <a:t>CVA (</a:t>
                      </a:r>
                      <a:r>
                        <a:rPr lang="de-DE" sz="1800" b="0" i="0" kern="1200" dirty="0" err="1" smtClean="0">
                          <a:solidFill>
                            <a:schemeClr val="dk1"/>
                          </a:solidFill>
                          <a:effectLst/>
                          <a:latin typeface="+mn-lt"/>
                          <a:ea typeface="+mn-ea"/>
                          <a:cs typeface="+mn-cs"/>
                        </a:rPr>
                        <a:t>Cerebrovascular</a:t>
                      </a:r>
                      <a:r>
                        <a:rPr lang="de-DE" sz="1800" b="0" i="0" kern="1200" dirty="0" smtClean="0">
                          <a:solidFill>
                            <a:schemeClr val="dk1"/>
                          </a:solidFill>
                          <a:effectLst/>
                          <a:latin typeface="+mn-lt"/>
                          <a:ea typeface="+mn-ea"/>
                          <a:cs typeface="+mn-cs"/>
                        </a:rPr>
                        <a:t> </a:t>
                      </a:r>
                      <a:r>
                        <a:rPr lang="de-DE" sz="1800" b="0" i="0" kern="1200" dirty="0" err="1" smtClean="0">
                          <a:solidFill>
                            <a:schemeClr val="dk1"/>
                          </a:solidFill>
                          <a:effectLst/>
                          <a:latin typeface="+mn-lt"/>
                          <a:ea typeface="+mn-ea"/>
                          <a:cs typeface="+mn-cs"/>
                        </a:rPr>
                        <a:t>accident</a:t>
                      </a:r>
                      <a:r>
                        <a:rPr lang="de-DE" dirty="0" smtClean="0"/>
                        <a:t>)</a:t>
                      </a:r>
                      <a:endParaRPr lang="en-GB" dirty="0"/>
                    </a:p>
                  </a:txBody>
                  <a:tcPr/>
                </a:tc>
              </a:tr>
              <a:tr h="370840">
                <a:tc>
                  <a:txBody>
                    <a:bodyPr/>
                    <a:lstStyle/>
                    <a:p>
                      <a:r>
                        <a:rPr lang="de-DE" dirty="0" smtClean="0"/>
                        <a:t>Definition (</a:t>
                      </a:r>
                      <a:r>
                        <a:rPr lang="de-DE" dirty="0" err="1" smtClean="0"/>
                        <a:t>Acronym</a:t>
                      </a:r>
                      <a:r>
                        <a:rPr lang="de-DE" dirty="0" smtClean="0"/>
                        <a: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i="0" kern="1200" dirty="0" err="1" smtClean="0">
                          <a:solidFill>
                            <a:schemeClr val="dk1"/>
                          </a:solidFill>
                          <a:effectLst/>
                          <a:latin typeface="+mn-lt"/>
                          <a:ea typeface="+mn-ea"/>
                          <a:cs typeface="+mn-cs"/>
                        </a:rPr>
                        <a:t>Cerebrovascular</a:t>
                      </a:r>
                      <a:r>
                        <a:rPr lang="de-DE" sz="1800" b="0" i="0" kern="1200" dirty="0" smtClean="0">
                          <a:solidFill>
                            <a:schemeClr val="dk1"/>
                          </a:solidFill>
                          <a:effectLst/>
                          <a:latin typeface="+mn-lt"/>
                          <a:ea typeface="+mn-ea"/>
                          <a:cs typeface="+mn-cs"/>
                        </a:rPr>
                        <a:t> </a:t>
                      </a:r>
                      <a:r>
                        <a:rPr lang="de-DE" sz="1800" b="0" i="0" kern="1200" dirty="0" err="1" smtClean="0">
                          <a:solidFill>
                            <a:schemeClr val="dk1"/>
                          </a:solidFill>
                          <a:effectLst/>
                          <a:latin typeface="+mn-lt"/>
                          <a:ea typeface="+mn-ea"/>
                          <a:cs typeface="+mn-cs"/>
                        </a:rPr>
                        <a:t>accident</a:t>
                      </a:r>
                      <a:r>
                        <a:rPr lang="de-DE" sz="1800" b="0" i="0" kern="1200" dirty="0" smtClean="0">
                          <a:solidFill>
                            <a:schemeClr val="dk1"/>
                          </a:solidFill>
                          <a:effectLst/>
                          <a:latin typeface="+mn-lt"/>
                          <a:ea typeface="+mn-ea"/>
                          <a:cs typeface="+mn-cs"/>
                        </a:rPr>
                        <a:t> </a:t>
                      </a:r>
                      <a:r>
                        <a:rPr lang="de-DE" baseline="0" dirty="0" smtClean="0"/>
                        <a:t>(CVA)</a:t>
                      </a:r>
                      <a:endParaRPr lang="en-GB" dirty="0"/>
                    </a:p>
                  </a:txBody>
                  <a:tcPr/>
                </a:tc>
              </a:tr>
              <a:tr h="370840">
                <a:tc>
                  <a:txBody>
                    <a:bodyPr/>
                    <a:lstStyle/>
                    <a:p>
                      <a:r>
                        <a:rPr lang="de-DE" dirty="0" err="1" smtClean="0"/>
                        <a:t>Acronym</a:t>
                      </a:r>
                      <a:r>
                        <a:rPr lang="de-DE" dirty="0" smtClean="0"/>
                        <a:t> – </a:t>
                      </a:r>
                      <a:r>
                        <a:rPr lang="de-DE" baseline="0" dirty="0" smtClean="0"/>
                        <a:t>Definition</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CVA – </a:t>
                      </a:r>
                      <a:r>
                        <a:rPr lang="de-DE" sz="1800" b="0" i="0" kern="1200" dirty="0" err="1" smtClean="0">
                          <a:solidFill>
                            <a:schemeClr val="dk1"/>
                          </a:solidFill>
                          <a:effectLst/>
                          <a:latin typeface="+mn-lt"/>
                          <a:ea typeface="+mn-ea"/>
                          <a:cs typeface="+mn-cs"/>
                        </a:rPr>
                        <a:t>Cerebrovascular</a:t>
                      </a:r>
                      <a:r>
                        <a:rPr lang="de-DE" sz="1800" b="0" i="0" kern="1200" dirty="0" smtClean="0">
                          <a:solidFill>
                            <a:schemeClr val="dk1"/>
                          </a:solidFill>
                          <a:effectLst/>
                          <a:latin typeface="+mn-lt"/>
                          <a:ea typeface="+mn-ea"/>
                          <a:cs typeface="+mn-cs"/>
                        </a:rPr>
                        <a:t> </a:t>
                      </a:r>
                      <a:r>
                        <a:rPr lang="de-DE" sz="1800" b="0" i="0" kern="1200" dirty="0" err="1" smtClean="0">
                          <a:solidFill>
                            <a:schemeClr val="dk1"/>
                          </a:solidFill>
                          <a:effectLst/>
                          <a:latin typeface="+mn-lt"/>
                          <a:ea typeface="+mn-ea"/>
                          <a:cs typeface="+mn-cs"/>
                        </a:rPr>
                        <a:t>accident</a:t>
                      </a:r>
                      <a:r>
                        <a:rPr lang="de-DE" dirty="0" smtClean="0"/>
                        <a:t>–</a:t>
                      </a:r>
                      <a:endParaRPr lang="en-GB" dirty="0" smtClean="0"/>
                    </a:p>
                  </a:txBody>
                  <a:tcPr/>
                </a:tc>
              </a:tr>
              <a:tr h="370840">
                <a:tc>
                  <a:txBody>
                    <a:bodyPr/>
                    <a:lstStyle/>
                    <a:p>
                      <a:r>
                        <a:rPr lang="de-DE" dirty="0" smtClean="0"/>
                        <a:t>Definition – </a:t>
                      </a:r>
                      <a:r>
                        <a:rPr lang="de-DE" baseline="0" dirty="0" err="1" smtClean="0"/>
                        <a:t>Acronym</a:t>
                      </a:r>
                      <a:r>
                        <a:rPr lang="de-DE" dirty="0" smtClean="0"/>
                        <a:t> </a:t>
                      </a:r>
                      <a:endParaRPr lang="en-GB" dirty="0"/>
                    </a:p>
                  </a:txBody>
                  <a:tcPr/>
                </a:tc>
                <a:tc>
                  <a:txBody>
                    <a:bodyPr/>
                    <a:lstStyle/>
                    <a:p>
                      <a:r>
                        <a:rPr lang="de-DE" sz="1800" b="0" i="0" kern="1200" dirty="0" err="1" smtClean="0">
                          <a:solidFill>
                            <a:schemeClr val="dk1"/>
                          </a:solidFill>
                          <a:effectLst/>
                          <a:latin typeface="+mn-lt"/>
                          <a:ea typeface="+mn-ea"/>
                          <a:cs typeface="+mn-cs"/>
                        </a:rPr>
                        <a:t>Cerebrovascular</a:t>
                      </a:r>
                      <a:r>
                        <a:rPr lang="de-DE" sz="1800" b="0" i="0" kern="1200" dirty="0" smtClean="0">
                          <a:solidFill>
                            <a:schemeClr val="dk1"/>
                          </a:solidFill>
                          <a:effectLst/>
                          <a:latin typeface="+mn-lt"/>
                          <a:ea typeface="+mn-ea"/>
                          <a:cs typeface="+mn-cs"/>
                        </a:rPr>
                        <a:t> </a:t>
                      </a:r>
                      <a:r>
                        <a:rPr lang="de-DE" sz="1800" b="0" i="0" kern="1200" dirty="0" err="1" smtClean="0">
                          <a:solidFill>
                            <a:schemeClr val="dk1"/>
                          </a:solidFill>
                          <a:effectLst/>
                          <a:latin typeface="+mn-lt"/>
                          <a:ea typeface="+mn-ea"/>
                          <a:cs typeface="+mn-cs"/>
                        </a:rPr>
                        <a:t>accident</a:t>
                      </a:r>
                      <a:r>
                        <a:rPr lang="de-DE" dirty="0" smtClean="0"/>
                        <a:t>–ACV–</a:t>
                      </a:r>
                      <a:endParaRPr lang="en-GB" dirty="0"/>
                    </a:p>
                  </a:txBody>
                  <a:tcPr/>
                </a:tc>
              </a:tr>
            </a:tbl>
          </a:graphicData>
        </a:graphic>
      </p:graphicFrame>
      <p:sp>
        <p:nvSpPr>
          <p:cNvPr id="6" name="Rechteck 5"/>
          <p:cNvSpPr/>
          <p:nvPr/>
        </p:nvSpPr>
        <p:spPr>
          <a:xfrm>
            <a:off x="4572000" y="4659087"/>
            <a:ext cx="1160895" cy="400110"/>
          </a:xfrm>
          <a:prstGeom prst="rect">
            <a:avLst/>
          </a:prstGeom>
        </p:spPr>
        <p:txBody>
          <a:bodyPr wrap="none">
            <a:spAutoFit/>
          </a:bodyPr>
          <a:lstStyle/>
          <a:p>
            <a:r>
              <a:rPr lang="en-GB" sz="2000" dirty="0" smtClean="0"/>
              <a:t>C &lt; V  &lt; A</a:t>
            </a:r>
            <a:endParaRPr lang="en-GB" sz="2000" dirty="0"/>
          </a:p>
        </p:txBody>
      </p:sp>
      <p:sp>
        <p:nvSpPr>
          <p:cNvPr id="8" name="Rechteck 7"/>
          <p:cNvSpPr/>
          <p:nvPr/>
        </p:nvSpPr>
        <p:spPr>
          <a:xfrm>
            <a:off x="3479688" y="3789040"/>
            <a:ext cx="144016" cy="2939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p:nvSpPr>
        <p:spPr>
          <a:xfrm>
            <a:off x="4221013" y="3789040"/>
            <a:ext cx="144016" cy="2939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hteck 9"/>
          <p:cNvSpPr/>
          <p:nvPr/>
        </p:nvSpPr>
        <p:spPr>
          <a:xfrm>
            <a:off x="5022154" y="3789040"/>
            <a:ext cx="144016" cy="2939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Gerade Verbindung 16"/>
          <p:cNvCxnSpPr>
            <a:stCxn id="8" idx="2"/>
          </p:cNvCxnSpPr>
          <p:nvPr/>
        </p:nvCxnSpPr>
        <p:spPr>
          <a:xfrm>
            <a:off x="3551696" y="4083023"/>
            <a:ext cx="1092312" cy="576064"/>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4513008" y="4092312"/>
            <a:ext cx="432048" cy="566775"/>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Gerade Verbindung 19"/>
          <p:cNvCxnSpPr>
            <a:stCxn id="10" idx="2"/>
          </p:cNvCxnSpPr>
          <p:nvPr/>
        </p:nvCxnSpPr>
        <p:spPr>
          <a:xfrm>
            <a:off x="5094162" y="4083023"/>
            <a:ext cx="413942" cy="576064"/>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0" y="630932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67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858000"/>
          </a:xfrm>
        </p:spPr>
        <p:txBody>
          <a:bodyPr/>
          <a:lstStyle/>
          <a:p>
            <a:endParaRPr lang="en-GB" dirty="0"/>
          </a:p>
        </p:txBody>
      </p:sp>
      <p:sp>
        <p:nvSpPr>
          <p:cNvPr id="4" name="Abgerundetes Rechteck 3"/>
          <p:cNvSpPr/>
          <p:nvPr/>
        </p:nvSpPr>
        <p:spPr>
          <a:xfrm>
            <a:off x="107504"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bgerundetes Rechteck 5"/>
          <p:cNvSpPr/>
          <p:nvPr/>
        </p:nvSpPr>
        <p:spPr>
          <a:xfrm>
            <a:off x="4716016"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bgerundetes Rechteck 6"/>
          <p:cNvSpPr/>
          <p:nvPr/>
        </p:nvSpPr>
        <p:spPr>
          <a:xfrm>
            <a:off x="4716016"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bgerundetes Rechteck 7"/>
          <p:cNvSpPr/>
          <p:nvPr/>
        </p:nvSpPr>
        <p:spPr>
          <a:xfrm>
            <a:off x="107504"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p:cNvSpPr txBox="1"/>
          <p:nvPr/>
        </p:nvSpPr>
        <p:spPr>
          <a:xfrm>
            <a:off x="251520" y="260648"/>
            <a:ext cx="3495059" cy="707886"/>
          </a:xfrm>
          <a:prstGeom prst="rect">
            <a:avLst/>
          </a:prstGeom>
          <a:noFill/>
        </p:spPr>
        <p:txBody>
          <a:bodyPr wrap="none" rtlCol="0">
            <a:spAutoFit/>
          </a:bodyPr>
          <a:lstStyle/>
          <a:p>
            <a:r>
              <a:rPr lang="en-GB" sz="2000" b="1" dirty="0" smtClean="0">
                <a:solidFill>
                  <a:schemeClr val="bg1"/>
                </a:solidFill>
              </a:rPr>
              <a:t>Ontological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Axioms that are universally true</a:t>
            </a:r>
            <a:endParaRPr lang="en-GB" sz="2000" dirty="0">
              <a:solidFill>
                <a:schemeClr val="bg1"/>
              </a:solidFill>
            </a:endParaRPr>
          </a:p>
        </p:txBody>
      </p:sp>
      <p:sp>
        <p:nvSpPr>
          <p:cNvPr id="10" name="Textfeld 9"/>
          <p:cNvSpPr txBox="1"/>
          <p:nvPr/>
        </p:nvSpPr>
        <p:spPr>
          <a:xfrm>
            <a:off x="5940152" y="260648"/>
            <a:ext cx="3587487" cy="707886"/>
          </a:xfrm>
          <a:prstGeom prst="rect">
            <a:avLst/>
          </a:prstGeom>
          <a:noFill/>
        </p:spPr>
        <p:txBody>
          <a:bodyPr wrap="square" rtlCol="0">
            <a:spAutoFit/>
          </a:bodyPr>
          <a:lstStyle/>
          <a:p>
            <a:r>
              <a:rPr lang="en-GB" sz="2000" b="1" dirty="0" smtClean="0">
                <a:solidFill>
                  <a:schemeClr val="bg1"/>
                </a:solidFill>
              </a:rPr>
              <a:t>Contingent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typical, likely, possible</a:t>
            </a:r>
            <a:endParaRPr lang="en-GB" sz="2000" dirty="0">
              <a:solidFill>
                <a:schemeClr val="bg1"/>
              </a:solidFill>
            </a:endParaRPr>
          </a:p>
        </p:txBody>
      </p:sp>
      <p:sp>
        <p:nvSpPr>
          <p:cNvPr id="11" name="Textfeld 10"/>
          <p:cNvSpPr txBox="1"/>
          <p:nvPr/>
        </p:nvSpPr>
        <p:spPr>
          <a:xfrm>
            <a:off x="281945" y="5589240"/>
            <a:ext cx="3693319" cy="1015663"/>
          </a:xfrm>
          <a:prstGeom prst="rect">
            <a:avLst/>
          </a:prstGeom>
          <a:noFill/>
        </p:spPr>
        <p:txBody>
          <a:bodyPr wrap="none" rtlCol="0">
            <a:spAutoFit/>
          </a:bodyPr>
          <a:lstStyle/>
          <a:p>
            <a:r>
              <a:rPr lang="en-GB" sz="2000" b="1" dirty="0" smtClean="0">
                <a:solidFill>
                  <a:schemeClr val="bg1"/>
                </a:solidFill>
              </a:rPr>
              <a:t>Linguistic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properties and </a:t>
            </a:r>
            <a:br>
              <a:rPr lang="en-GB" sz="2000" dirty="0" smtClean="0">
                <a:solidFill>
                  <a:schemeClr val="bg1"/>
                </a:solidFill>
              </a:rPr>
            </a:br>
            <a:r>
              <a:rPr lang="en-GB" sz="2000" dirty="0" smtClean="0">
                <a:solidFill>
                  <a:schemeClr val="bg1"/>
                </a:solidFill>
              </a:rPr>
              <a:t>meaning of signs of language</a:t>
            </a:r>
            <a:endParaRPr lang="en-GB" sz="2000" dirty="0">
              <a:solidFill>
                <a:schemeClr val="bg1"/>
              </a:solidFill>
            </a:endParaRPr>
          </a:p>
        </p:txBody>
      </p:sp>
      <p:sp>
        <p:nvSpPr>
          <p:cNvPr id="12" name="Textfeld 11"/>
          <p:cNvSpPr txBox="1"/>
          <p:nvPr/>
        </p:nvSpPr>
        <p:spPr>
          <a:xfrm>
            <a:off x="5027193" y="5589240"/>
            <a:ext cx="3865287" cy="1015663"/>
          </a:xfrm>
          <a:prstGeom prst="rect">
            <a:avLst/>
          </a:prstGeom>
          <a:noFill/>
        </p:spPr>
        <p:txBody>
          <a:bodyPr wrap="square" rtlCol="0">
            <a:spAutoFit/>
          </a:bodyPr>
          <a:lstStyle/>
          <a:p>
            <a:r>
              <a:rPr lang="en-GB" sz="2000" b="1" dirty="0" smtClean="0">
                <a:solidFill>
                  <a:schemeClr val="bg1"/>
                </a:solidFill>
              </a:rPr>
              <a:t>Factual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concrete entities </a:t>
            </a:r>
            <a:br>
              <a:rPr lang="en-GB" sz="2000" dirty="0" smtClean="0">
                <a:solidFill>
                  <a:schemeClr val="bg1"/>
                </a:solidFill>
              </a:rPr>
            </a:br>
            <a:r>
              <a:rPr lang="en-GB" sz="2000" dirty="0" smtClean="0">
                <a:solidFill>
                  <a:schemeClr val="bg1"/>
                </a:solidFill>
              </a:rPr>
              <a:t>and their relationships</a:t>
            </a:r>
            <a:endParaRPr lang="en-GB" sz="2000" dirty="0">
              <a:solidFill>
                <a:schemeClr val="bg1"/>
              </a:solidFill>
            </a:endParaRPr>
          </a:p>
        </p:txBody>
      </p:sp>
      <p:pic>
        <p:nvPicPr>
          <p:cNvPr id="3" name="Grafik 2"/>
          <p:cNvPicPr>
            <a:picLocks noChangeAspect="1"/>
          </p:cNvPicPr>
          <p:nvPr/>
        </p:nvPicPr>
        <p:blipFill>
          <a:blip r:embed="rId2"/>
          <a:stretch>
            <a:fillRect/>
          </a:stretch>
        </p:blipFill>
        <p:spPr>
          <a:xfrm>
            <a:off x="755576" y="1028559"/>
            <a:ext cx="7688759" cy="4566039"/>
          </a:xfrm>
          <a:prstGeom prst="rect">
            <a:avLst/>
          </a:prstGeom>
        </p:spPr>
      </p:pic>
    </p:spTree>
    <p:extLst>
      <p:ext uri="{BB962C8B-B14F-4D97-AF65-F5344CB8AC3E}">
        <p14:creationId xmlns:p14="http://schemas.microsoft.com/office/powerpoint/2010/main" val="103502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858000"/>
          </a:xfrm>
        </p:spPr>
        <p:txBody>
          <a:bodyPr/>
          <a:lstStyle/>
          <a:p>
            <a:r>
              <a:rPr lang="en-GB" dirty="0" smtClean="0"/>
              <a:t> </a:t>
            </a:r>
            <a:endParaRPr lang="en-GB" dirty="0"/>
          </a:p>
        </p:txBody>
      </p:sp>
      <p:pic>
        <p:nvPicPr>
          <p:cNvPr id="7" name="Grafik 6"/>
          <p:cNvPicPr>
            <a:picLocks noChangeAspect="1"/>
          </p:cNvPicPr>
          <p:nvPr/>
        </p:nvPicPr>
        <p:blipFill>
          <a:blip r:embed="rId2"/>
          <a:stretch>
            <a:fillRect/>
          </a:stretch>
        </p:blipFill>
        <p:spPr>
          <a:xfrm>
            <a:off x="95250" y="1743075"/>
            <a:ext cx="8953500" cy="3371850"/>
          </a:xfrm>
          <a:prstGeom prst="rect">
            <a:avLst/>
          </a:prstGeom>
        </p:spPr>
      </p:pic>
    </p:spTree>
    <p:extLst>
      <p:ext uri="{BB962C8B-B14F-4D97-AF65-F5344CB8AC3E}">
        <p14:creationId xmlns:p14="http://schemas.microsoft.com/office/powerpoint/2010/main" val="3581199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Representation OWL </a:t>
            </a:r>
            <a:endParaRPr lang="en-GB" i="1" dirty="0"/>
          </a:p>
        </p:txBody>
      </p:sp>
      <p:sp>
        <p:nvSpPr>
          <p:cNvPr id="3" name="Inhaltsplatzhalter 2"/>
          <p:cNvSpPr>
            <a:spLocks noGrp="1"/>
          </p:cNvSpPr>
          <p:nvPr>
            <p:ph idx="1"/>
          </p:nvPr>
        </p:nvSpPr>
        <p:spPr>
          <a:xfrm>
            <a:off x="323528" y="1567333"/>
            <a:ext cx="8712968" cy="5030019"/>
          </a:xfrm>
        </p:spPr>
        <p:txBody>
          <a:bodyPr>
            <a:noAutofit/>
          </a:bodyPr>
          <a:lstStyle/>
          <a:p>
            <a:pPr marL="0" indent="0">
              <a:buNone/>
            </a:pPr>
            <a:r>
              <a:rPr lang="en-GB" sz="2400" b="1" dirty="0" smtClean="0">
                <a:latin typeface="Courier New" panose="02070309020205020404" pitchFamily="49" charset="0"/>
                <a:cs typeface="Courier New" panose="02070309020205020404" pitchFamily="49" charset="0"/>
              </a:rPr>
              <a:t>Dog </a:t>
            </a:r>
            <a:r>
              <a:rPr lang="en-GB" sz="2400" b="1" dirty="0" err="1" smtClean="0">
                <a:latin typeface="Courier New" panose="02070309020205020404" pitchFamily="49" charset="0"/>
                <a:cs typeface="Courier New" panose="02070309020205020404" pitchFamily="49" charset="0"/>
              </a:rPr>
              <a:t>subclassOf</a:t>
            </a:r>
            <a:r>
              <a:rPr lang="en-GB" sz="2400" b="1" dirty="0" smtClean="0">
                <a:latin typeface="Courier New" panose="02070309020205020404" pitchFamily="49" charset="0"/>
                <a:cs typeface="Courier New" panose="02070309020205020404" pitchFamily="49" charset="0"/>
              </a:rPr>
              <a:t> Vertebrate</a:t>
            </a:r>
          </a:p>
          <a:p>
            <a:pPr marL="0" indent="0">
              <a:buNone/>
            </a:pPr>
            <a:r>
              <a:rPr lang="en-GB" sz="2400" b="1" dirty="0" smtClean="0">
                <a:latin typeface="Courier New" panose="02070309020205020404" pitchFamily="49" charset="0"/>
                <a:cs typeface="Courier New" panose="02070309020205020404" pitchFamily="49" charset="0"/>
              </a:rPr>
              <a:t>Vertebrate </a:t>
            </a:r>
            <a:r>
              <a:rPr lang="en-GB" sz="2400" b="1" dirty="0" err="1" smtClean="0">
                <a:latin typeface="Courier New" panose="02070309020205020404" pitchFamily="49" charset="0"/>
                <a:cs typeface="Courier New" panose="02070309020205020404" pitchFamily="49" charset="0"/>
              </a:rPr>
              <a:t>subclassOf</a:t>
            </a:r>
            <a:r>
              <a:rPr lang="en-GB" sz="2400" b="1" dirty="0" smtClean="0">
                <a:latin typeface="Courier New" panose="02070309020205020404" pitchFamily="49" charset="0"/>
                <a:cs typeface="Courier New" panose="02070309020205020404" pitchFamily="49" charset="0"/>
              </a:rPr>
              <a:t> Animal</a:t>
            </a:r>
          </a:p>
          <a:p>
            <a:pPr marL="0" indent="0">
              <a:buNone/>
            </a:pPr>
            <a:r>
              <a:rPr lang="en-GB" sz="2400" b="1" dirty="0" smtClean="0">
                <a:latin typeface="Courier New" panose="02070309020205020404" pitchFamily="49" charset="0"/>
                <a:cs typeface="Courier New" panose="02070309020205020404" pitchFamily="49" charset="0"/>
              </a:rPr>
              <a:t>Vertebra </a:t>
            </a:r>
            <a:r>
              <a:rPr lang="en-GB" sz="2400" b="1" dirty="0" err="1" smtClean="0">
                <a:latin typeface="Courier New" panose="02070309020205020404" pitchFamily="49" charset="0"/>
                <a:cs typeface="Courier New" panose="02070309020205020404" pitchFamily="49" charset="0"/>
              </a:rPr>
              <a:t>subclassOf</a:t>
            </a:r>
            <a:r>
              <a:rPr lang="en-GB" sz="2400" b="1" dirty="0" smtClean="0">
                <a:latin typeface="Courier New" panose="02070309020205020404" pitchFamily="49" charset="0"/>
                <a:cs typeface="Courier New" panose="02070309020205020404" pitchFamily="49" charset="0"/>
              </a:rPr>
              <a:t> Bone</a:t>
            </a:r>
          </a:p>
          <a:p>
            <a:pPr marL="0" indent="0">
              <a:buNone/>
            </a:pPr>
            <a:r>
              <a:rPr lang="en-GB" sz="2400" b="1" dirty="0" smtClean="0">
                <a:latin typeface="Courier New" panose="02070309020205020404" pitchFamily="49" charset="0"/>
                <a:cs typeface="Courier New" panose="02070309020205020404" pitchFamily="49" charset="0"/>
              </a:rPr>
              <a:t>Vertebrate </a:t>
            </a:r>
            <a:r>
              <a:rPr lang="en-GB" sz="2400" b="1" dirty="0" err="1" smtClean="0">
                <a:latin typeface="Courier New" panose="02070309020205020404" pitchFamily="49" charset="0"/>
                <a:cs typeface="Courier New" panose="02070309020205020404" pitchFamily="49" charset="0"/>
              </a:rPr>
              <a:t>equivalentTo</a:t>
            </a:r>
            <a:r>
              <a:rPr lang="en-GB" sz="2400" b="1" dirty="0" smtClean="0">
                <a:latin typeface="Courier New" panose="02070309020205020404" pitchFamily="49" charset="0"/>
                <a:cs typeface="Courier New" panose="02070309020205020404" pitchFamily="49" charset="0"/>
              </a:rPr>
              <a:t> Animal and </a:t>
            </a:r>
            <a:br>
              <a:rPr lang="en-GB" sz="2400" b="1" dirty="0" smtClean="0">
                <a:latin typeface="Courier New" panose="02070309020205020404" pitchFamily="49" charset="0"/>
                <a:cs typeface="Courier New" panose="02070309020205020404" pitchFamily="49" charset="0"/>
              </a:rPr>
            </a:br>
            <a:r>
              <a:rPr lang="en-GB" sz="2400" b="1" dirty="0" smtClean="0">
                <a:latin typeface="Courier New" panose="02070309020205020404" pitchFamily="49" charset="0"/>
                <a:cs typeface="Courier New" panose="02070309020205020404" pitchFamily="49" charset="0"/>
              </a:rPr>
              <a:t>		has-part some Bone</a:t>
            </a:r>
          </a:p>
          <a:p>
            <a:pPr marL="0" indent="0">
              <a:buNone/>
            </a:pPr>
            <a:endParaRPr lang="en-GB" sz="2400" i="1" dirty="0" smtClean="0">
              <a:latin typeface="Courier New" panose="02070309020205020404" pitchFamily="49" charset="0"/>
              <a:cs typeface="Courier New" panose="02070309020205020404" pitchFamily="49" charset="0"/>
            </a:endParaRPr>
          </a:p>
        </p:txBody>
      </p:sp>
      <p:sp>
        <p:nvSpPr>
          <p:cNvPr id="9" name="Rechteck 8"/>
          <p:cNvSpPr/>
          <p:nvPr/>
        </p:nvSpPr>
        <p:spPr>
          <a:xfrm>
            <a:off x="539552" y="5805264"/>
            <a:ext cx="7902624" cy="923330"/>
          </a:xfrm>
          <a:prstGeom prst="rect">
            <a:avLst/>
          </a:prstGeom>
        </p:spPr>
        <p:txBody>
          <a:bodyPr wrap="square">
            <a:spAutoFit/>
          </a:bodyPr>
          <a:lstStyle/>
          <a:p>
            <a:r>
              <a:rPr lang="en-GB" dirty="0" smtClean="0"/>
              <a:t>OWL Manchester Syntax: </a:t>
            </a:r>
            <a:r>
              <a:rPr lang="en-GB" dirty="0">
                <a:hlinkClick r:id="rId2"/>
              </a:rPr>
              <a:t>https://www.w3.org/TR/owl2-manchester-syntax</a:t>
            </a:r>
            <a:r>
              <a:rPr lang="en-GB" dirty="0" smtClean="0">
                <a:hlinkClick r:id="rId2"/>
              </a:rPr>
              <a:t>/</a:t>
            </a:r>
            <a:endParaRPr lang="en-GB" dirty="0" smtClean="0"/>
          </a:p>
          <a:p>
            <a:r>
              <a:rPr lang="en-GB" dirty="0" err="1" smtClean="0"/>
              <a:t>HermiT</a:t>
            </a:r>
            <a:r>
              <a:rPr lang="en-GB" dirty="0"/>
              <a:t> reasoner: </a:t>
            </a:r>
            <a:r>
              <a:rPr lang="en-GB" dirty="0">
                <a:hlinkClick r:id="rId3"/>
              </a:rPr>
              <a:t>http://www.hermit-reasoner.com</a:t>
            </a:r>
            <a:r>
              <a:rPr lang="en-GB" dirty="0" smtClean="0">
                <a:hlinkClick r:id="rId3"/>
              </a:rPr>
              <a:t>/</a:t>
            </a:r>
            <a:r>
              <a:rPr lang="en-GB" dirty="0" smtClean="0"/>
              <a:t> </a:t>
            </a:r>
          </a:p>
          <a:p>
            <a:r>
              <a:rPr lang="en-GB" dirty="0" smtClean="0"/>
              <a:t>Fact</a:t>
            </a:r>
            <a:r>
              <a:rPr lang="en-GB" dirty="0"/>
              <a:t>++ reasoner: </a:t>
            </a:r>
            <a:r>
              <a:rPr lang="en-GB" dirty="0">
                <a:hlinkClick r:id="rId4"/>
              </a:rPr>
              <a:t>http://owl.man.ac.uk/factplusplus</a:t>
            </a:r>
            <a:r>
              <a:rPr lang="en-GB" dirty="0" smtClean="0">
                <a:hlinkClick r:id="rId4"/>
              </a:rPr>
              <a:t>/</a:t>
            </a:r>
            <a:r>
              <a:rPr lang="en-GB" dirty="0" smtClean="0"/>
              <a:t> </a:t>
            </a:r>
            <a:endParaRPr lang="en-GB" dirty="0"/>
          </a:p>
        </p:txBody>
      </p:sp>
      <p:sp>
        <p:nvSpPr>
          <p:cNvPr id="11" name="Pfeil nach unten 10"/>
          <p:cNvSpPr/>
          <p:nvPr/>
        </p:nvSpPr>
        <p:spPr>
          <a:xfrm>
            <a:off x="3491880" y="3933056"/>
            <a:ext cx="936104"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hteck 12"/>
          <p:cNvSpPr/>
          <p:nvPr/>
        </p:nvSpPr>
        <p:spPr>
          <a:xfrm>
            <a:off x="2555776" y="5306887"/>
            <a:ext cx="3356688" cy="369332"/>
          </a:xfrm>
          <a:prstGeom prst="rect">
            <a:avLst/>
          </a:prstGeom>
        </p:spPr>
        <p:txBody>
          <a:bodyPr wrap="none">
            <a:spAutoFit/>
          </a:bodyPr>
          <a:lstStyle/>
          <a:p>
            <a:r>
              <a:rPr lang="en-GB" dirty="0" smtClean="0"/>
              <a:t>There is no dog that has no bones</a:t>
            </a:r>
            <a:endParaRPr lang="en-GB" dirty="0"/>
          </a:p>
        </p:txBody>
      </p:sp>
      <p:sp>
        <p:nvSpPr>
          <p:cNvPr id="14" name="Rechteck 13"/>
          <p:cNvSpPr/>
          <p:nvPr/>
        </p:nvSpPr>
        <p:spPr>
          <a:xfrm>
            <a:off x="4572000" y="4082342"/>
            <a:ext cx="2264915" cy="923330"/>
          </a:xfrm>
          <a:prstGeom prst="rect">
            <a:avLst/>
          </a:prstGeom>
        </p:spPr>
        <p:txBody>
          <a:bodyPr wrap="none">
            <a:spAutoFit/>
          </a:bodyPr>
          <a:lstStyle/>
          <a:p>
            <a:r>
              <a:rPr lang="en-GB" dirty="0" smtClean="0"/>
              <a:t>computable inference</a:t>
            </a:r>
            <a:br>
              <a:rPr lang="en-GB" dirty="0" smtClean="0"/>
            </a:br>
            <a:r>
              <a:rPr lang="en-GB" dirty="0" smtClean="0"/>
              <a:t>(e.g. </a:t>
            </a:r>
            <a:r>
              <a:rPr lang="en-GB" dirty="0" err="1" smtClean="0"/>
              <a:t>HermiT</a:t>
            </a:r>
            <a:r>
              <a:rPr lang="en-GB" dirty="0" smtClean="0"/>
              <a:t> or Fact++</a:t>
            </a:r>
            <a:br>
              <a:rPr lang="en-GB" dirty="0" smtClean="0"/>
            </a:br>
            <a:r>
              <a:rPr lang="en-GB" dirty="0" smtClean="0"/>
              <a:t>OWL reasoner)</a:t>
            </a:r>
            <a:endParaRPr lang="en-GB" dirty="0"/>
          </a:p>
        </p:txBody>
      </p:sp>
    </p:spTree>
    <p:extLst>
      <p:ext uri="{BB962C8B-B14F-4D97-AF65-F5344CB8AC3E}">
        <p14:creationId xmlns:p14="http://schemas.microsoft.com/office/powerpoint/2010/main" val="3752938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4" name="Grafik 3"/>
          <p:cNvPicPr>
            <a:picLocks noChangeAspect="1"/>
          </p:cNvPicPr>
          <p:nvPr/>
        </p:nvPicPr>
        <p:blipFill rotWithShape="1">
          <a:blip r:embed="rId2"/>
          <a:srcRect t="8608" r="62250" b="60015"/>
          <a:stretch/>
        </p:blipFill>
        <p:spPr>
          <a:xfrm>
            <a:off x="395535" y="1988840"/>
            <a:ext cx="8162907" cy="3816424"/>
          </a:xfrm>
          <a:prstGeom prst="rect">
            <a:avLst/>
          </a:prstGeom>
        </p:spPr>
      </p:pic>
    </p:spTree>
    <p:extLst>
      <p:ext uri="{BB962C8B-B14F-4D97-AF65-F5344CB8AC3E}">
        <p14:creationId xmlns:p14="http://schemas.microsoft.com/office/powerpoint/2010/main" val="3520077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pic>
        <p:nvPicPr>
          <p:cNvPr id="4" name="Grafik 3"/>
          <p:cNvPicPr>
            <a:picLocks noChangeAspect="1"/>
          </p:cNvPicPr>
          <p:nvPr/>
        </p:nvPicPr>
        <p:blipFill rotWithShape="1">
          <a:blip r:embed="rId2"/>
          <a:srcRect t="8608" r="62250" b="60015"/>
          <a:stretch/>
        </p:blipFill>
        <p:spPr>
          <a:xfrm>
            <a:off x="395535" y="1988840"/>
            <a:ext cx="8162907" cy="3816424"/>
          </a:xfrm>
          <a:prstGeom prst="rect">
            <a:avLst/>
          </a:prstGeom>
        </p:spPr>
      </p:pic>
      <p:pic>
        <p:nvPicPr>
          <p:cNvPr id="3" name="Grafik 2"/>
          <p:cNvPicPr>
            <a:picLocks noChangeAspect="1"/>
          </p:cNvPicPr>
          <p:nvPr/>
        </p:nvPicPr>
        <p:blipFill rotWithShape="1">
          <a:blip r:embed="rId3"/>
          <a:srcRect l="18894" t="13601" r="56747" b="54959"/>
          <a:stretch/>
        </p:blipFill>
        <p:spPr>
          <a:xfrm>
            <a:off x="3707905" y="2780929"/>
            <a:ext cx="5256584" cy="3816424"/>
          </a:xfrm>
          <a:prstGeom prst="rect">
            <a:avLst/>
          </a:prstGeom>
        </p:spPr>
      </p:pic>
    </p:spTree>
    <p:extLst>
      <p:ext uri="{BB962C8B-B14F-4D97-AF65-F5344CB8AC3E}">
        <p14:creationId xmlns:p14="http://schemas.microsoft.com/office/powerpoint/2010/main" val="2116547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Extraction of taxonomic relations</a:t>
            </a:r>
            <a:endParaRPr lang="en-GB" dirty="0"/>
          </a:p>
        </p:txBody>
      </p:sp>
      <p:sp>
        <p:nvSpPr>
          <p:cNvPr id="3" name="Inhaltsplatzhalter 2"/>
          <p:cNvSpPr>
            <a:spLocks noGrp="1"/>
          </p:cNvSpPr>
          <p:nvPr>
            <p:ph idx="1"/>
          </p:nvPr>
        </p:nvSpPr>
        <p:spPr/>
        <p:txBody>
          <a:bodyPr>
            <a:noAutofit/>
          </a:bodyPr>
          <a:lstStyle/>
          <a:p>
            <a:r>
              <a:rPr lang="en-GB" sz="2400" dirty="0" smtClean="0"/>
              <a:t>Lexical-semantic patterns Hearst: </a:t>
            </a:r>
          </a:p>
          <a:p>
            <a:pPr lvl="1"/>
            <a:endParaRPr lang="en-GB" sz="1800" b="1" dirty="0" smtClean="0"/>
          </a:p>
          <a:p>
            <a:pPr lvl="1"/>
            <a:endParaRPr lang="en-GB" sz="1800" b="1" dirty="0" smtClean="0"/>
          </a:p>
          <a:p>
            <a:pPr lvl="1"/>
            <a:endParaRPr lang="en-GB" sz="1800" b="1" dirty="0" smtClean="0"/>
          </a:p>
          <a:p>
            <a:pPr lvl="1"/>
            <a:endParaRPr lang="en-GB" sz="1800" b="1" dirty="0" smtClean="0"/>
          </a:p>
          <a:p>
            <a:pPr lvl="1"/>
            <a:endParaRPr lang="en-GB" sz="1800" b="1" dirty="0" smtClean="0"/>
          </a:p>
          <a:p>
            <a:pPr lvl="1"/>
            <a:endParaRPr lang="en-GB" sz="1800" b="1" dirty="0" smtClean="0"/>
          </a:p>
          <a:p>
            <a:pPr lvl="1"/>
            <a:endParaRPr lang="en-GB" sz="1800" b="1" dirty="0" smtClean="0"/>
          </a:p>
          <a:p>
            <a:pPr lvl="1"/>
            <a:endParaRPr lang="en-GB" sz="1800" b="1" dirty="0" smtClean="0"/>
          </a:p>
          <a:p>
            <a:endParaRPr lang="en-GB" sz="1800" b="1" dirty="0" smtClean="0"/>
          </a:p>
          <a:p>
            <a:endParaRPr lang="en-GB" sz="1800" b="1" dirty="0" smtClean="0"/>
          </a:p>
          <a:p>
            <a:endParaRPr lang="en-GB" sz="2400" dirty="0"/>
          </a:p>
        </p:txBody>
      </p:sp>
      <p:sp>
        <p:nvSpPr>
          <p:cNvPr id="5" name="Rechteck 4"/>
          <p:cNvSpPr/>
          <p:nvPr/>
        </p:nvSpPr>
        <p:spPr>
          <a:xfrm>
            <a:off x="143508" y="6309320"/>
            <a:ext cx="8856984" cy="646331"/>
          </a:xfrm>
          <a:prstGeom prst="rect">
            <a:avLst/>
          </a:prstGeom>
        </p:spPr>
        <p:txBody>
          <a:bodyPr wrap="square">
            <a:spAutoFit/>
          </a:bodyPr>
          <a:lstStyle/>
          <a:p>
            <a:r>
              <a:rPr lang="en-GB" sz="1200" dirty="0" smtClean="0"/>
              <a:t> Marti A. Hearst. Automatic acquisition of hyponyms from large text corpora. In Proceedings of the Fourteenth International Conference on Computational Linguistics, pages 539--545, Nantes, France, July 1992.</a:t>
            </a:r>
          </a:p>
          <a:p>
            <a:endParaRPr lang="en-GB" sz="1200" dirty="0"/>
          </a:p>
        </p:txBody>
      </p:sp>
      <p:graphicFrame>
        <p:nvGraphicFramePr>
          <p:cNvPr id="6" name="Tabelle 5"/>
          <p:cNvGraphicFramePr>
            <a:graphicFrameLocks noGrp="1"/>
          </p:cNvGraphicFramePr>
          <p:nvPr>
            <p:extLst>
              <p:ext uri="{D42A27DB-BD31-4B8C-83A1-F6EECF244321}">
                <p14:modId xmlns:p14="http://schemas.microsoft.com/office/powerpoint/2010/main" val="1216762224"/>
              </p:ext>
            </p:extLst>
          </p:nvPr>
        </p:nvGraphicFramePr>
        <p:xfrm>
          <a:off x="395536" y="2276872"/>
          <a:ext cx="8424936" cy="1483360"/>
        </p:xfrm>
        <a:graphic>
          <a:graphicData uri="http://schemas.openxmlformats.org/drawingml/2006/table">
            <a:tbl>
              <a:tblPr firstRow="1" bandRow="1">
                <a:tableStyleId>{8EC20E35-A176-4012-BC5E-935CFFF8708E}</a:tableStyleId>
              </a:tblPr>
              <a:tblGrid>
                <a:gridCol w="3240360"/>
                <a:gridCol w="5184576"/>
              </a:tblGrid>
              <a:tr h="370840">
                <a:tc>
                  <a:txBody>
                    <a:bodyPr/>
                    <a:lstStyle/>
                    <a:p>
                      <a:r>
                        <a:rPr lang="de-DE" dirty="0" err="1" smtClean="0"/>
                        <a:t>Patrón</a:t>
                      </a:r>
                      <a:endParaRPr lang="en-GB" dirty="0"/>
                    </a:p>
                  </a:txBody>
                  <a:tcPr/>
                </a:tc>
                <a:tc>
                  <a:txBody>
                    <a:bodyPr/>
                    <a:lstStyle/>
                    <a:p>
                      <a:r>
                        <a:rPr lang="de-DE" dirty="0" err="1" smtClean="0"/>
                        <a:t>Ejemplo</a:t>
                      </a:r>
                      <a:endParaRPr lang="en-GB" dirty="0"/>
                    </a:p>
                  </a:txBody>
                  <a:tcPr/>
                </a:tc>
              </a:tr>
              <a:tr h="370840">
                <a:tc>
                  <a:txBody>
                    <a:bodyPr/>
                    <a:lstStyle/>
                    <a:p>
                      <a:r>
                        <a:rPr lang="en-GB" sz="1800" b="1" dirty="0" smtClean="0"/>
                        <a:t>NP</a:t>
                      </a:r>
                      <a:r>
                        <a:rPr lang="en-GB" sz="1800" dirty="0" smtClean="0"/>
                        <a:t> such as {</a:t>
                      </a:r>
                      <a:r>
                        <a:rPr lang="en-GB" sz="1800" b="1" dirty="0" smtClean="0"/>
                        <a:t>NP</a:t>
                      </a:r>
                      <a:r>
                        <a:rPr lang="en-GB" sz="1800" dirty="0" smtClean="0"/>
                        <a:t>}* (</a:t>
                      </a:r>
                      <a:r>
                        <a:rPr lang="en-GB" sz="1800" dirty="0" err="1" smtClean="0"/>
                        <a:t>and|or</a:t>
                      </a:r>
                      <a:r>
                        <a:rPr lang="en-GB" sz="1800" dirty="0" smtClean="0"/>
                        <a:t>) </a:t>
                      </a:r>
                      <a:r>
                        <a:rPr lang="en-GB" sz="1800" b="1" dirty="0" smtClean="0"/>
                        <a:t>NP</a:t>
                      </a:r>
                      <a:endParaRPr lang="en-GB" dirty="0"/>
                    </a:p>
                  </a:txBody>
                  <a:tcPr/>
                </a:tc>
                <a:tc>
                  <a:txBody>
                    <a:bodyPr/>
                    <a:lstStyle/>
                    <a:p>
                      <a:r>
                        <a:rPr lang="en-GB" dirty="0" smtClean="0"/>
                        <a:t>"AGE-binding proteins, such as GAL-3" </a:t>
                      </a:r>
                    </a:p>
                  </a:txBody>
                  <a:tcPr/>
                </a:tc>
              </a:tr>
              <a:tr h="370840">
                <a:tc>
                  <a:txBody>
                    <a:bodyPr/>
                    <a:lstStyle/>
                    <a:p>
                      <a:r>
                        <a:rPr lang="en-GB" sz="1800" b="1" dirty="0" smtClean="0"/>
                        <a:t>NP </a:t>
                      </a:r>
                      <a:r>
                        <a:rPr lang="en-GB" sz="1800" dirty="0" smtClean="0"/>
                        <a:t>{</a:t>
                      </a:r>
                      <a:r>
                        <a:rPr lang="en-GB" sz="1800" b="1" dirty="0" smtClean="0"/>
                        <a:t>NP</a:t>
                      </a:r>
                      <a:r>
                        <a:rPr lang="en-GB" sz="1800" dirty="0" smtClean="0"/>
                        <a:t>}* (</a:t>
                      </a:r>
                      <a:r>
                        <a:rPr lang="en-GB" sz="1800" dirty="0" err="1" smtClean="0"/>
                        <a:t>and|or</a:t>
                      </a:r>
                      <a:r>
                        <a:rPr lang="en-GB" sz="1800" dirty="0" smtClean="0"/>
                        <a:t>) other </a:t>
                      </a:r>
                      <a:r>
                        <a:rPr lang="en-GB" sz="1800" b="1" dirty="0" smtClean="0"/>
                        <a:t>NP</a:t>
                      </a:r>
                      <a:r>
                        <a:rPr lang="en-GB" sz="1800" dirty="0" smtClean="0"/>
                        <a:t>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t>
                      </a:r>
                      <a:r>
                        <a:rPr lang="de-DE" dirty="0" err="1" smtClean="0"/>
                        <a:t>fractures</a:t>
                      </a:r>
                      <a:r>
                        <a:rPr lang="de-DE" dirty="0" smtClean="0"/>
                        <a:t> </a:t>
                      </a:r>
                      <a:r>
                        <a:rPr lang="de-DE" dirty="0" err="1" smtClean="0"/>
                        <a:t>or</a:t>
                      </a:r>
                      <a:r>
                        <a:rPr lang="de-DE" dirty="0" smtClean="0"/>
                        <a:t> </a:t>
                      </a:r>
                      <a:r>
                        <a:rPr lang="de-DE" dirty="0" err="1" smtClean="0"/>
                        <a:t>other</a:t>
                      </a:r>
                      <a:r>
                        <a:rPr lang="de-DE" dirty="0" smtClean="0"/>
                        <a:t> </a:t>
                      </a:r>
                      <a:r>
                        <a:rPr lang="de-DE" dirty="0" err="1" smtClean="0"/>
                        <a:t>Injuries</a:t>
                      </a:r>
                      <a:r>
                        <a:rPr lang="de-DE" dirty="0" smtClean="0"/>
                        <a:t>"</a:t>
                      </a:r>
                    </a:p>
                  </a:txBody>
                  <a:tcPr/>
                </a:tc>
              </a:tr>
              <a:tr h="370840">
                <a:tc>
                  <a:txBody>
                    <a:bodyPr/>
                    <a:lstStyle/>
                    <a:p>
                      <a:r>
                        <a:rPr lang="en-GB" sz="1800" b="1" dirty="0" smtClean="0"/>
                        <a:t>NP </a:t>
                      </a:r>
                      <a:r>
                        <a:rPr lang="en-GB" sz="1800" dirty="0" smtClean="0"/>
                        <a:t>including {</a:t>
                      </a:r>
                      <a:r>
                        <a:rPr lang="en-GB" sz="1800" b="1" dirty="0" smtClean="0"/>
                        <a:t>NP</a:t>
                      </a:r>
                      <a:r>
                        <a:rPr lang="en-GB" sz="1800" dirty="0" smtClean="0"/>
                        <a:t>}* (</a:t>
                      </a:r>
                      <a:r>
                        <a:rPr lang="en-GB" sz="1800" dirty="0" err="1" smtClean="0"/>
                        <a:t>or|and</a:t>
                      </a:r>
                      <a:r>
                        <a:rPr lang="en-GB" sz="1800" dirty="0" smtClean="0"/>
                        <a:t>) </a:t>
                      </a:r>
                      <a:r>
                        <a:rPr lang="en-GB" sz="1800" b="1" dirty="0" smtClean="0"/>
                        <a:t>NP</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"mental </a:t>
                      </a:r>
                      <a:r>
                        <a:rPr lang="de-DE" dirty="0" err="1" smtClean="0"/>
                        <a:t>illnesses</a:t>
                      </a:r>
                      <a:r>
                        <a:rPr lang="de-DE" dirty="0" smtClean="0"/>
                        <a:t> </a:t>
                      </a:r>
                      <a:r>
                        <a:rPr lang="de-DE" dirty="0" err="1" smtClean="0"/>
                        <a:t>including</a:t>
                      </a:r>
                      <a:r>
                        <a:rPr lang="de-DE" dirty="0" smtClean="0"/>
                        <a:t> </a:t>
                      </a:r>
                      <a:r>
                        <a:rPr lang="de-DE" dirty="0" err="1" smtClean="0"/>
                        <a:t>schizophrenia</a:t>
                      </a:r>
                      <a:r>
                        <a:rPr lang="de-DE" dirty="0" smtClean="0"/>
                        <a:t>"</a:t>
                      </a:r>
                      <a:endParaRPr lang="en-GB" dirty="0" smtClean="0"/>
                    </a:p>
                  </a:txBody>
                  <a:tcPr/>
                </a:tc>
              </a:tr>
            </a:tbl>
          </a:graphicData>
        </a:graphic>
      </p:graphicFrame>
      <p:sp>
        <p:nvSpPr>
          <p:cNvPr id="7" name="Abgerundetes Rechteck 6"/>
          <p:cNvSpPr/>
          <p:nvPr/>
        </p:nvSpPr>
        <p:spPr>
          <a:xfrm>
            <a:off x="470188" y="4149080"/>
            <a:ext cx="2232248" cy="504056"/>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AGE-binding protein</a:t>
            </a:r>
            <a:endParaRPr lang="en-GB" dirty="0"/>
          </a:p>
        </p:txBody>
      </p:sp>
      <p:sp>
        <p:nvSpPr>
          <p:cNvPr id="8" name="Abgerundetes Rechteck 7"/>
          <p:cNvSpPr/>
          <p:nvPr/>
        </p:nvSpPr>
        <p:spPr>
          <a:xfrm>
            <a:off x="467544" y="5517232"/>
            <a:ext cx="2232248" cy="504056"/>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GAL-1</a:t>
            </a:r>
            <a:endParaRPr lang="en-GB" dirty="0"/>
          </a:p>
        </p:txBody>
      </p:sp>
      <p:cxnSp>
        <p:nvCxnSpPr>
          <p:cNvPr id="10" name="Gerade Verbindung 9"/>
          <p:cNvCxnSpPr>
            <a:stCxn id="8" idx="0"/>
            <a:endCxn id="7" idx="2"/>
          </p:cNvCxnSpPr>
          <p:nvPr/>
        </p:nvCxnSpPr>
        <p:spPr>
          <a:xfrm flipV="1">
            <a:off x="1583668" y="4653136"/>
            <a:ext cx="2644" cy="864096"/>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rot="16200000">
            <a:off x="1031558" y="4953218"/>
            <a:ext cx="877163" cy="276999"/>
          </a:xfrm>
          <a:prstGeom prst="rect">
            <a:avLst/>
          </a:prstGeom>
          <a:noFill/>
        </p:spPr>
        <p:txBody>
          <a:bodyPr wrap="none" rtlCol="0">
            <a:spAutoFit/>
          </a:bodyPr>
          <a:lstStyle/>
          <a:p>
            <a:r>
              <a:rPr lang="en-GB" sz="1200" dirty="0" smtClean="0">
                <a:solidFill>
                  <a:schemeClr val="tx1">
                    <a:lumMod val="75000"/>
                    <a:lumOff val="25000"/>
                  </a:schemeClr>
                </a:solidFill>
              </a:rPr>
              <a:t>subclass-of</a:t>
            </a:r>
            <a:endParaRPr lang="en-GB" sz="1200" dirty="0">
              <a:solidFill>
                <a:schemeClr val="tx1">
                  <a:lumMod val="75000"/>
                  <a:lumOff val="25000"/>
                </a:schemeClr>
              </a:solidFill>
            </a:endParaRPr>
          </a:p>
        </p:txBody>
      </p:sp>
      <p:sp>
        <p:nvSpPr>
          <p:cNvPr id="13" name="Abgerundetes Rechteck 12"/>
          <p:cNvSpPr/>
          <p:nvPr/>
        </p:nvSpPr>
        <p:spPr>
          <a:xfrm>
            <a:off x="3445376" y="4149080"/>
            <a:ext cx="2232248" cy="504056"/>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injury</a:t>
            </a:r>
            <a:endParaRPr lang="en-GB" dirty="0"/>
          </a:p>
        </p:txBody>
      </p:sp>
      <p:sp>
        <p:nvSpPr>
          <p:cNvPr id="14" name="Abgerundetes Rechteck 13"/>
          <p:cNvSpPr/>
          <p:nvPr/>
        </p:nvSpPr>
        <p:spPr>
          <a:xfrm>
            <a:off x="3442732" y="5517232"/>
            <a:ext cx="2232248" cy="504056"/>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fracture</a:t>
            </a:r>
            <a:endParaRPr lang="en-GB" dirty="0"/>
          </a:p>
        </p:txBody>
      </p:sp>
      <p:cxnSp>
        <p:nvCxnSpPr>
          <p:cNvPr id="15" name="Gerade Verbindung 14"/>
          <p:cNvCxnSpPr>
            <a:stCxn id="14" idx="0"/>
            <a:endCxn id="13" idx="2"/>
          </p:cNvCxnSpPr>
          <p:nvPr/>
        </p:nvCxnSpPr>
        <p:spPr>
          <a:xfrm flipV="1">
            <a:off x="4558856" y="4653136"/>
            <a:ext cx="2644" cy="864096"/>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rot="16200000">
            <a:off x="4006746" y="4953218"/>
            <a:ext cx="877163" cy="276999"/>
          </a:xfrm>
          <a:prstGeom prst="rect">
            <a:avLst/>
          </a:prstGeom>
          <a:noFill/>
        </p:spPr>
        <p:txBody>
          <a:bodyPr wrap="none" rtlCol="0">
            <a:spAutoFit/>
          </a:bodyPr>
          <a:lstStyle/>
          <a:p>
            <a:r>
              <a:rPr lang="en-GB" sz="1200" dirty="0" smtClean="0">
                <a:solidFill>
                  <a:schemeClr val="tx1">
                    <a:lumMod val="75000"/>
                    <a:lumOff val="25000"/>
                  </a:schemeClr>
                </a:solidFill>
              </a:rPr>
              <a:t>subclass-of</a:t>
            </a:r>
            <a:endParaRPr lang="en-GB" sz="1200" dirty="0">
              <a:solidFill>
                <a:schemeClr val="tx1">
                  <a:lumMod val="75000"/>
                  <a:lumOff val="25000"/>
                </a:schemeClr>
              </a:solidFill>
            </a:endParaRPr>
          </a:p>
        </p:txBody>
      </p:sp>
      <p:sp>
        <p:nvSpPr>
          <p:cNvPr id="17" name="Abgerundetes Rechteck 16"/>
          <p:cNvSpPr/>
          <p:nvPr/>
        </p:nvSpPr>
        <p:spPr>
          <a:xfrm>
            <a:off x="6516216" y="4149080"/>
            <a:ext cx="2232248" cy="504056"/>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mental illness</a:t>
            </a:r>
            <a:endParaRPr lang="en-GB" dirty="0"/>
          </a:p>
        </p:txBody>
      </p:sp>
      <p:sp>
        <p:nvSpPr>
          <p:cNvPr id="18" name="Abgerundetes Rechteck 17"/>
          <p:cNvSpPr/>
          <p:nvPr/>
        </p:nvSpPr>
        <p:spPr>
          <a:xfrm>
            <a:off x="6513572" y="5517232"/>
            <a:ext cx="2232248" cy="504056"/>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schizophrenia</a:t>
            </a:r>
            <a:endParaRPr lang="en-GB" dirty="0"/>
          </a:p>
        </p:txBody>
      </p:sp>
      <p:cxnSp>
        <p:nvCxnSpPr>
          <p:cNvPr id="19" name="Gerade Verbindung 18"/>
          <p:cNvCxnSpPr>
            <a:stCxn id="18" idx="0"/>
            <a:endCxn id="17" idx="2"/>
          </p:cNvCxnSpPr>
          <p:nvPr/>
        </p:nvCxnSpPr>
        <p:spPr>
          <a:xfrm flipV="1">
            <a:off x="7629696" y="4653136"/>
            <a:ext cx="2644" cy="864096"/>
          </a:xfrm>
          <a:prstGeom prst="line">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rot="16200000">
            <a:off x="7077586" y="4953218"/>
            <a:ext cx="877163" cy="276999"/>
          </a:xfrm>
          <a:prstGeom prst="rect">
            <a:avLst/>
          </a:prstGeom>
          <a:noFill/>
        </p:spPr>
        <p:txBody>
          <a:bodyPr wrap="none" rtlCol="0">
            <a:spAutoFit/>
          </a:bodyPr>
          <a:lstStyle/>
          <a:p>
            <a:r>
              <a:rPr lang="en-GB" sz="1200" dirty="0" smtClean="0">
                <a:solidFill>
                  <a:schemeClr val="tx1">
                    <a:lumMod val="75000"/>
                    <a:lumOff val="25000"/>
                  </a:schemeClr>
                </a:solidFill>
              </a:rPr>
              <a:t>subclass-of</a:t>
            </a:r>
            <a:endParaRPr lang="en-GB" sz="1200" dirty="0">
              <a:solidFill>
                <a:schemeClr val="tx1">
                  <a:lumMod val="75000"/>
                  <a:lumOff val="25000"/>
                </a:schemeClr>
              </a:solidFill>
            </a:endParaRPr>
          </a:p>
        </p:txBody>
      </p:sp>
      <p:cxnSp>
        <p:nvCxnSpPr>
          <p:cNvPr id="21" name="Gerade Verbindung 20"/>
          <p:cNvCxnSpPr/>
          <p:nvPr/>
        </p:nvCxnSpPr>
        <p:spPr>
          <a:xfrm>
            <a:off x="0" y="630932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83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4" grpId="0" animBg="1"/>
      <p:bldP spid="16" grpId="0"/>
      <p:bldP spid="17" grpId="0" animBg="1"/>
      <p:bldP spid="18"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Topics of the talk</a:t>
            </a:r>
            <a:endParaRPr lang="en-GB" dirty="0"/>
          </a:p>
        </p:txBody>
      </p:sp>
      <p:sp>
        <p:nvSpPr>
          <p:cNvPr id="3" name="Inhaltsplatzhalter 2"/>
          <p:cNvSpPr>
            <a:spLocks noGrp="1"/>
          </p:cNvSpPr>
          <p:nvPr>
            <p:ph idx="1"/>
          </p:nvPr>
        </p:nvSpPr>
        <p:spPr>
          <a:xfrm>
            <a:off x="323528" y="1556792"/>
            <a:ext cx="8496944" cy="4525963"/>
          </a:xfrm>
        </p:spPr>
        <p:txBody>
          <a:bodyPr>
            <a:normAutofit/>
          </a:bodyPr>
          <a:lstStyle/>
          <a:p>
            <a:r>
              <a:rPr lang="en-GB" dirty="0" smtClean="0"/>
              <a:t>Context: representation of knowledge in computer science</a:t>
            </a:r>
          </a:p>
          <a:p>
            <a:r>
              <a:rPr lang="en-GB" dirty="0" smtClean="0"/>
              <a:t>What are the types of knowledge to be distinguished</a:t>
            </a:r>
          </a:p>
          <a:p>
            <a:r>
              <a:rPr lang="en-GB" dirty="0" smtClean="0"/>
              <a:t>How are they connected </a:t>
            </a:r>
          </a:p>
          <a:p>
            <a:r>
              <a:rPr lang="en-GB" dirty="0" smtClean="0"/>
              <a:t>How can data help acquire and maintain knowledge?</a:t>
            </a:r>
          </a:p>
          <a:p>
            <a:endParaRPr lang="en-GB" dirty="0" smtClean="0"/>
          </a:p>
          <a:p>
            <a:endParaRPr lang="en-GB" sz="2800" dirty="0"/>
          </a:p>
        </p:txBody>
      </p:sp>
    </p:spTree>
    <p:extLst>
      <p:ext uri="{BB962C8B-B14F-4D97-AF65-F5344CB8AC3E}">
        <p14:creationId xmlns:p14="http://schemas.microsoft.com/office/powerpoint/2010/main" val="24878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❺</a:t>
            </a:r>
            <a:r>
              <a:rPr lang="en-GB" dirty="0" smtClean="0"/>
              <a:t> </a:t>
            </a:r>
            <a:r>
              <a:rPr lang="en-GB" dirty="0" err="1" smtClean="0"/>
              <a:t>Extracción</a:t>
            </a:r>
            <a:r>
              <a:rPr lang="en-GB" dirty="0" smtClean="0"/>
              <a:t> de </a:t>
            </a:r>
            <a:r>
              <a:rPr lang="en-GB" dirty="0" err="1" smtClean="0"/>
              <a:t>otras</a:t>
            </a:r>
            <a:r>
              <a:rPr lang="en-GB" dirty="0" smtClean="0"/>
              <a:t> </a:t>
            </a:r>
            <a:r>
              <a:rPr lang="en-GB" dirty="0" err="1" smtClean="0"/>
              <a:t>relaciones</a:t>
            </a:r>
            <a:endParaRPr lang="en-GB" dirty="0"/>
          </a:p>
        </p:txBody>
      </p:sp>
      <p:sp>
        <p:nvSpPr>
          <p:cNvPr id="5" name="Rechteck 4"/>
          <p:cNvSpPr/>
          <p:nvPr/>
        </p:nvSpPr>
        <p:spPr>
          <a:xfrm>
            <a:off x="143508" y="6433244"/>
            <a:ext cx="8856984" cy="461665"/>
          </a:xfrm>
          <a:prstGeom prst="rect">
            <a:avLst/>
          </a:prstGeom>
        </p:spPr>
        <p:txBody>
          <a:bodyPr wrap="square">
            <a:spAutoFit/>
          </a:bodyPr>
          <a:lstStyle/>
          <a:p>
            <a:r>
              <a:rPr lang="en-GB" sz="1200" dirty="0" err="1" smtClean="0"/>
              <a:t>Kreuzthaler</a:t>
            </a:r>
            <a:r>
              <a:rPr lang="en-GB" sz="1200" dirty="0" smtClean="0"/>
              <a:t> M, Schulz S.  Metonymies in medical terminologies. A SNOMED CT case study. AMIA </a:t>
            </a:r>
            <a:r>
              <a:rPr lang="en-GB" sz="1200" dirty="0" err="1" smtClean="0"/>
              <a:t>Annu</a:t>
            </a:r>
            <a:r>
              <a:rPr lang="en-GB" sz="1200" dirty="0" smtClean="0"/>
              <a:t> </a:t>
            </a:r>
            <a:r>
              <a:rPr lang="en-GB" sz="1200" dirty="0" err="1" smtClean="0"/>
              <a:t>Symp</a:t>
            </a:r>
            <a:r>
              <a:rPr lang="en-GB" sz="1200" dirty="0" smtClean="0"/>
              <a:t> Proc. 2012;2012:463-46. </a:t>
            </a:r>
          </a:p>
          <a:p>
            <a:endParaRPr lang="en-GB" sz="1200" dirty="0"/>
          </a:p>
        </p:txBody>
      </p:sp>
      <p:sp>
        <p:nvSpPr>
          <p:cNvPr id="4" name="Inhaltsplatzhalter 3"/>
          <p:cNvSpPr>
            <a:spLocks noGrp="1"/>
          </p:cNvSpPr>
          <p:nvPr>
            <p:ph idx="1"/>
          </p:nvPr>
        </p:nvSpPr>
        <p:spPr>
          <a:xfrm>
            <a:off x="323528" y="1628800"/>
            <a:ext cx="8496944" cy="4497363"/>
          </a:xfrm>
        </p:spPr>
        <p:txBody>
          <a:bodyPr>
            <a:normAutofit/>
          </a:bodyPr>
          <a:lstStyle/>
          <a:p>
            <a:r>
              <a:rPr lang="en-GB" sz="2400" dirty="0" smtClean="0"/>
              <a:t>Validation of SNOMED </a:t>
            </a:r>
            <a:br>
              <a:rPr lang="en-GB" sz="2400" dirty="0" smtClean="0"/>
            </a:br>
            <a:r>
              <a:rPr lang="en-GB" sz="2400" dirty="0" smtClean="0"/>
              <a:t>CT axioms by Web</a:t>
            </a:r>
            <a:br>
              <a:rPr lang="en-GB" sz="2400" dirty="0" smtClean="0"/>
            </a:br>
            <a:r>
              <a:rPr lang="en-GB" sz="2400" dirty="0" smtClean="0"/>
              <a:t>mining</a:t>
            </a:r>
          </a:p>
          <a:p>
            <a:r>
              <a:rPr lang="en-GB" sz="2400" dirty="0" smtClean="0"/>
              <a:t>Query:</a:t>
            </a:r>
            <a:br>
              <a:rPr lang="en-GB" sz="2400" dirty="0" smtClean="0"/>
            </a:br>
            <a:r>
              <a:rPr lang="en-GB" sz="2400" dirty="0" smtClean="0"/>
              <a:t>"</a:t>
            </a:r>
            <a:r>
              <a:rPr lang="en-GB" sz="2400" b="1" dirty="0" smtClean="0"/>
              <a:t>Gastritis is an </a:t>
            </a:r>
            <a:br>
              <a:rPr lang="en-GB" sz="2400" b="1" dirty="0" smtClean="0"/>
            </a:br>
            <a:r>
              <a:rPr lang="en-GB" sz="2400" b="1" dirty="0" smtClean="0"/>
              <a:t>inflammation of</a:t>
            </a:r>
            <a:r>
              <a:rPr lang="en-GB" sz="2400" dirty="0" smtClean="0"/>
              <a:t>"</a:t>
            </a:r>
          </a:p>
          <a:p>
            <a:endParaRPr lang="en-GB" sz="2400" dirty="0"/>
          </a:p>
        </p:txBody>
      </p:sp>
      <p:pic>
        <p:nvPicPr>
          <p:cNvPr id="921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8844" y="1320494"/>
            <a:ext cx="5317514" cy="268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Tabelle 20"/>
          <p:cNvGraphicFramePr>
            <a:graphicFrameLocks noGrp="1"/>
          </p:cNvGraphicFramePr>
          <p:nvPr>
            <p:extLst>
              <p:ext uri="{D42A27DB-BD31-4B8C-83A1-F6EECF244321}">
                <p14:modId xmlns:p14="http://schemas.microsoft.com/office/powerpoint/2010/main" val="1988718756"/>
              </p:ext>
            </p:extLst>
          </p:nvPr>
        </p:nvGraphicFramePr>
        <p:xfrm>
          <a:off x="395536" y="4149080"/>
          <a:ext cx="8424936" cy="1854200"/>
        </p:xfrm>
        <a:graphic>
          <a:graphicData uri="http://schemas.openxmlformats.org/drawingml/2006/table">
            <a:tbl>
              <a:tblPr firstRow="1" bandRow="1">
                <a:tableStyleId>{8EC20E35-A176-4012-BC5E-935CFFF8708E}</a:tableStyleId>
              </a:tblPr>
              <a:tblGrid>
                <a:gridCol w="6480720"/>
                <a:gridCol w="1944216"/>
              </a:tblGrid>
              <a:tr h="370840">
                <a:tc>
                  <a:txBody>
                    <a:bodyPr/>
                    <a:lstStyle/>
                    <a:p>
                      <a:r>
                        <a:rPr lang="de-DE" dirty="0" err="1" smtClean="0"/>
                        <a:t>Result</a:t>
                      </a:r>
                      <a:endParaRPr lang="en-GB" dirty="0"/>
                    </a:p>
                  </a:txBody>
                  <a:tcPr/>
                </a:tc>
                <a:tc>
                  <a:txBody>
                    <a:bodyPr/>
                    <a:lstStyle/>
                    <a:p>
                      <a:r>
                        <a:rPr lang="de-DE" dirty="0" err="1" smtClean="0"/>
                        <a:t>Frequency</a:t>
                      </a:r>
                      <a:endParaRPr lang="en-GB" dirty="0"/>
                    </a:p>
                  </a:txBody>
                  <a:tcPr/>
                </a:tc>
              </a:tr>
              <a:tr h="370840">
                <a:tc>
                  <a:txBody>
                    <a:bodyPr/>
                    <a:lstStyle/>
                    <a:p>
                      <a:r>
                        <a:rPr lang="de-DE" dirty="0" smtClean="0"/>
                        <a:t>"</a:t>
                      </a:r>
                      <a:r>
                        <a:rPr lang="de-DE" dirty="0" err="1" smtClean="0"/>
                        <a:t>stomach</a:t>
                      </a:r>
                      <a:r>
                        <a:rPr lang="de-DE" dirty="0" smtClean="0"/>
                        <a:t> </a:t>
                      </a:r>
                      <a:r>
                        <a:rPr lang="de-DE" dirty="0" err="1" smtClean="0"/>
                        <a:t>lining</a:t>
                      </a:r>
                      <a:r>
                        <a:rPr lang="de-DE" dirty="0" smtClean="0"/>
                        <a:t>"</a:t>
                      </a:r>
                      <a:endParaRPr lang="en-GB" dirty="0"/>
                    </a:p>
                  </a:txBody>
                  <a:tcPr/>
                </a:tc>
                <a:tc>
                  <a:txBody>
                    <a:bodyPr/>
                    <a:lstStyle/>
                    <a:p>
                      <a:r>
                        <a:rPr lang="de-DE" dirty="0" smtClean="0"/>
                        <a:t>44</a:t>
                      </a:r>
                      <a:endParaRPr lang="en-GB" dirty="0"/>
                    </a:p>
                  </a:txBody>
                  <a:tcPr/>
                </a:tc>
              </a:tr>
              <a:tr h="370840">
                <a:tc>
                  <a:txBody>
                    <a:bodyPr/>
                    <a:lstStyle/>
                    <a:p>
                      <a:r>
                        <a:rPr lang="de-DE" dirty="0" smtClean="0"/>
                        <a:t>"</a:t>
                      </a:r>
                      <a:r>
                        <a:rPr lang="de-DE" dirty="0" err="1" smtClean="0"/>
                        <a:t>lining</a:t>
                      </a:r>
                      <a:r>
                        <a:rPr lang="de-DE" dirty="0" smtClean="0"/>
                        <a:t> </a:t>
                      </a:r>
                      <a:r>
                        <a:rPr lang="de-DE" dirty="0" err="1" smtClean="0"/>
                        <a:t>of</a:t>
                      </a:r>
                      <a:r>
                        <a:rPr lang="de-DE" dirty="0" smtClean="0"/>
                        <a:t> </a:t>
                      </a:r>
                      <a:r>
                        <a:rPr lang="de-DE" dirty="0" err="1" smtClean="0"/>
                        <a:t>the</a:t>
                      </a:r>
                      <a:r>
                        <a:rPr lang="de-DE" dirty="0" smtClean="0"/>
                        <a:t> </a:t>
                      </a:r>
                      <a:r>
                        <a:rPr lang="de-DE" dirty="0" err="1" smtClean="0"/>
                        <a:t>stomach</a:t>
                      </a:r>
                      <a:r>
                        <a:rPr lang="de-DE" dirty="0" smtClean="0"/>
                        <a: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22</a:t>
                      </a:r>
                      <a:endParaRPr lang="en-GB" dirty="0"/>
                    </a:p>
                  </a:txBody>
                  <a:tcPr/>
                </a:tc>
              </a:tr>
              <a:tr h="370840">
                <a:tc>
                  <a:txBody>
                    <a:bodyPr/>
                    <a:lstStyle/>
                    <a:p>
                      <a:r>
                        <a:rPr lang="de-DE" dirty="0" smtClean="0"/>
                        <a:t>"</a:t>
                      </a:r>
                      <a:r>
                        <a:rPr lang="de-DE" dirty="0" err="1" smtClean="0"/>
                        <a:t>lining</a:t>
                      </a:r>
                      <a:r>
                        <a:rPr lang="de-DE" dirty="0" smtClean="0"/>
                        <a:t> </a:t>
                      </a:r>
                      <a:r>
                        <a:rPr lang="de-DE" dirty="0" err="1" smtClean="0"/>
                        <a:t>of</a:t>
                      </a:r>
                      <a:r>
                        <a:rPr lang="de-DE" dirty="0" smtClean="0"/>
                        <a:t> </a:t>
                      </a:r>
                      <a:r>
                        <a:rPr lang="de-DE" dirty="0" err="1" smtClean="0"/>
                        <a:t>your</a:t>
                      </a:r>
                      <a:r>
                        <a:rPr lang="de-DE" dirty="0" smtClean="0"/>
                        <a:t> </a:t>
                      </a:r>
                      <a:r>
                        <a:rPr lang="de-DE" dirty="0" err="1" smtClean="0"/>
                        <a:t>stomach</a:t>
                      </a:r>
                      <a:r>
                        <a:rPr lang="de-DE" dirty="0" smtClean="0"/>
                        <a: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3</a:t>
                      </a:r>
                      <a:endParaRPr lang="en-GB" dirty="0" smtClean="0"/>
                    </a:p>
                  </a:txBody>
                  <a:tcPr/>
                </a:tc>
              </a:tr>
              <a:tr h="370840">
                <a:tc>
                  <a:txBody>
                    <a:bodyPr/>
                    <a:lstStyle/>
                    <a:p>
                      <a:r>
                        <a:rPr lang="de-DE" dirty="0" smtClean="0"/>
                        <a:t>"</a:t>
                      </a:r>
                      <a:r>
                        <a:rPr lang="de-DE" dirty="0" err="1" smtClean="0"/>
                        <a:t>lining</a:t>
                      </a:r>
                      <a:r>
                        <a:rPr lang="de-DE" dirty="0" smtClean="0"/>
                        <a:t> </a:t>
                      </a:r>
                      <a:r>
                        <a:rPr lang="de-DE" dirty="0" err="1" smtClean="0"/>
                        <a:t>of</a:t>
                      </a:r>
                      <a:r>
                        <a:rPr lang="de-DE" dirty="0" smtClean="0"/>
                        <a:t> </a:t>
                      </a:r>
                      <a:r>
                        <a:rPr lang="de-DE" dirty="0" err="1" smtClean="0"/>
                        <a:t>stomach</a:t>
                      </a:r>
                      <a:r>
                        <a:rPr lang="de-DE" dirty="0" smtClean="0"/>
                        <a:t>"</a:t>
                      </a:r>
                      <a:endParaRPr lang="en-GB" dirty="0"/>
                    </a:p>
                  </a:txBody>
                  <a:tcPr/>
                </a:tc>
                <a:tc>
                  <a:txBody>
                    <a:bodyPr/>
                    <a:lstStyle/>
                    <a:p>
                      <a:r>
                        <a:rPr lang="de-DE" dirty="0" smtClean="0"/>
                        <a:t>1</a:t>
                      </a:r>
                      <a:endParaRPr lang="en-GB" dirty="0"/>
                    </a:p>
                  </a:txBody>
                  <a:tcPr/>
                </a:tc>
              </a:tr>
            </a:tbl>
          </a:graphicData>
        </a:graphic>
      </p:graphicFrame>
      <p:cxnSp>
        <p:nvCxnSpPr>
          <p:cNvPr id="22" name="Gerade Verbindung 21"/>
          <p:cNvCxnSpPr/>
          <p:nvPr/>
        </p:nvCxnSpPr>
        <p:spPr>
          <a:xfrm>
            <a:off x="0" y="630932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251520" y="6021288"/>
            <a:ext cx="864096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368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858000"/>
          </a:xfrm>
        </p:spPr>
        <p:txBody>
          <a:bodyPr/>
          <a:lstStyle/>
          <a:p>
            <a:endParaRPr lang="en-GB" dirty="0"/>
          </a:p>
        </p:txBody>
      </p:sp>
      <p:sp>
        <p:nvSpPr>
          <p:cNvPr id="4" name="Abgerundetes Rechteck 3"/>
          <p:cNvSpPr/>
          <p:nvPr/>
        </p:nvSpPr>
        <p:spPr>
          <a:xfrm>
            <a:off x="107504"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bgerundetes Rechteck 5"/>
          <p:cNvSpPr/>
          <p:nvPr/>
        </p:nvSpPr>
        <p:spPr>
          <a:xfrm>
            <a:off x="4716016"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bgerundetes Rechteck 6"/>
          <p:cNvSpPr/>
          <p:nvPr/>
        </p:nvSpPr>
        <p:spPr>
          <a:xfrm>
            <a:off x="4716016"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bgerundetes Rechteck 7"/>
          <p:cNvSpPr/>
          <p:nvPr/>
        </p:nvSpPr>
        <p:spPr>
          <a:xfrm>
            <a:off x="107504"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p:cNvSpPr txBox="1"/>
          <p:nvPr/>
        </p:nvSpPr>
        <p:spPr>
          <a:xfrm>
            <a:off x="251520" y="260648"/>
            <a:ext cx="3495059" cy="707886"/>
          </a:xfrm>
          <a:prstGeom prst="rect">
            <a:avLst/>
          </a:prstGeom>
          <a:noFill/>
        </p:spPr>
        <p:txBody>
          <a:bodyPr wrap="none" rtlCol="0">
            <a:spAutoFit/>
          </a:bodyPr>
          <a:lstStyle/>
          <a:p>
            <a:r>
              <a:rPr lang="en-GB" sz="2000" b="1" dirty="0" smtClean="0">
                <a:solidFill>
                  <a:schemeClr val="bg1"/>
                </a:solidFill>
              </a:rPr>
              <a:t>Ontological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Axioms that are universally true</a:t>
            </a:r>
            <a:endParaRPr lang="en-GB" sz="2000" dirty="0">
              <a:solidFill>
                <a:schemeClr val="bg1"/>
              </a:solidFill>
            </a:endParaRPr>
          </a:p>
        </p:txBody>
      </p:sp>
      <p:sp>
        <p:nvSpPr>
          <p:cNvPr id="10" name="Textfeld 9"/>
          <p:cNvSpPr txBox="1"/>
          <p:nvPr/>
        </p:nvSpPr>
        <p:spPr>
          <a:xfrm>
            <a:off x="5940152" y="260648"/>
            <a:ext cx="3587487" cy="707886"/>
          </a:xfrm>
          <a:prstGeom prst="rect">
            <a:avLst/>
          </a:prstGeom>
          <a:noFill/>
        </p:spPr>
        <p:txBody>
          <a:bodyPr wrap="square" rtlCol="0">
            <a:spAutoFit/>
          </a:bodyPr>
          <a:lstStyle/>
          <a:p>
            <a:r>
              <a:rPr lang="en-GB" sz="2000" b="1" dirty="0" smtClean="0">
                <a:solidFill>
                  <a:schemeClr val="bg1"/>
                </a:solidFill>
              </a:rPr>
              <a:t>Contingent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typical, likely, possible</a:t>
            </a:r>
            <a:endParaRPr lang="en-GB" sz="2000" dirty="0">
              <a:solidFill>
                <a:schemeClr val="bg1"/>
              </a:solidFill>
            </a:endParaRPr>
          </a:p>
        </p:txBody>
      </p:sp>
      <p:sp>
        <p:nvSpPr>
          <p:cNvPr id="11" name="Textfeld 10"/>
          <p:cNvSpPr txBox="1"/>
          <p:nvPr/>
        </p:nvSpPr>
        <p:spPr>
          <a:xfrm>
            <a:off x="281945" y="5589240"/>
            <a:ext cx="3693319" cy="1015663"/>
          </a:xfrm>
          <a:prstGeom prst="rect">
            <a:avLst/>
          </a:prstGeom>
          <a:noFill/>
        </p:spPr>
        <p:txBody>
          <a:bodyPr wrap="none" rtlCol="0">
            <a:spAutoFit/>
          </a:bodyPr>
          <a:lstStyle/>
          <a:p>
            <a:r>
              <a:rPr lang="en-GB" sz="2000" b="1" dirty="0" smtClean="0">
                <a:solidFill>
                  <a:schemeClr val="bg1"/>
                </a:solidFill>
              </a:rPr>
              <a:t>Linguistic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properties and </a:t>
            </a:r>
            <a:br>
              <a:rPr lang="en-GB" sz="2000" dirty="0" smtClean="0">
                <a:solidFill>
                  <a:schemeClr val="bg1"/>
                </a:solidFill>
              </a:rPr>
            </a:br>
            <a:r>
              <a:rPr lang="en-GB" sz="2000" dirty="0" smtClean="0">
                <a:solidFill>
                  <a:schemeClr val="bg1"/>
                </a:solidFill>
              </a:rPr>
              <a:t>meaning of signs of language</a:t>
            </a:r>
            <a:endParaRPr lang="en-GB" sz="2000" dirty="0">
              <a:solidFill>
                <a:schemeClr val="bg1"/>
              </a:solidFill>
            </a:endParaRPr>
          </a:p>
        </p:txBody>
      </p:sp>
      <p:sp>
        <p:nvSpPr>
          <p:cNvPr id="12" name="Textfeld 11"/>
          <p:cNvSpPr txBox="1"/>
          <p:nvPr/>
        </p:nvSpPr>
        <p:spPr>
          <a:xfrm>
            <a:off x="5027193" y="5589240"/>
            <a:ext cx="3865287" cy="1015663"/>
          </a:xfrm>
          <a:prstGeom prst="rect">
            <a:avLst/>
          </a:prstGeom>
          <a:noFill/>
        </p:spPr>
        <p:txBody>
          <a:bodyPr wrap="square" rtlCol="0">
            <a:spAutoFit/>
          </a:bodyPr>
          <a:lstStyle/>
          <a:p>
            <a:r>
              <a:rPr lang="en-GB" sz="2000" b="1" dirty="0" smtClean="0">
                <a:solidFill>
                  <a:schemeClr val="bg1"/>
                </a:solidFill>
              </a:rPr>
              <a:t>Factual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concrete entities </a:t>
            </a:r>
            <a:br>
              <a:rPr lang="en-GB" sz="2000" dirty="0" smtClean="0">
                <a:solidFill>
                  <a:schemeClr val="bg1"/>
                </a:solidFill>
              </a:rPr>
            </a:br>
            <a:r>
              <a:rPr lang="en-GB" sz="2000" dirty="0" smtClean="0">
                <a:solidFill>
                  <a:schemeClr val="bg1"/>
                </a:solidFill>
              </a:rPr>
              <a:t>and their relationships</a:t>
            </a:r>
            <a:endParaRPr lang="en-GB" sz="2000" dirty="0">
              <a:solidFill>
                <a:schemeClr val="bg1"/>
              </a:solidFill>
            </a:endParaRPr>
          </a:p>
        </p:txBody>
      </p:sp>
      <p:pic>
        <p:nvPicPr>
          <p:cNvPr id="3" name="Grafik 2"/>
          <p:cNvPicPr>
            <a:picLocks noChangeAspect="1"/>
          </p:cNvPicPr>
          <p:nvPr/>
        </p:nvPicPr>
        <p:blipFill>
          <a:blip r:embed="rId2"/>
          <a:stretch>
            <a:fillRect/>
          </a:stretch>
        </p:blipFill>
        <p:spPr>
          <a:xfrm>
            <a:off x="755576" y="1028559"/>
            <a:ext cx="7688759" cy="4566039"/>
          </a:xfrm>
          <a:prstGeom prst="rect">
            <a:avLst/>
          </a:prstGeom>
        </p:spPr>
      </p:pic>
    </p:spTree>
    <p:extLst>
      <p:ext uri="{BB962C8B-B14F-4D97-AF65-F5344CB8AC3E}">
        <p14:creationId xmlns:p14="http://schemas.microsoft.com/office/powerpoint/2010/main" val="1896810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858000"/>
          </a:xfrm>
        </p:spPr>
        <p:txBody>
          <a:bodyPr/>
          <a:lstStyle/>
          <a:p>
            <a:r>
              <a:rPr lang="en-GB" dirty="0" smtClean="0"/>
              <a:t> </a:t>
            </a:r>
            <a:endParaRPr lang="en-GB" dirty="0"/>
          </a:p>
        </p:txBody>
      </p:sp>
      <p:pic>
        <p:nvPicPr>
          <p:cNvPr id="3" name="Grafik 2"/>
          <p:cNvPicPr>
            <a:picLocks noChangeAspect="1"/>
          </p:cNvPicPr>
          <p:nvPr/>
        </p:nvPicPr>
        <p:blipFill>
          <a:blip r:embed="rId2"/>
          <a:stretch>
            <a:fillRect/>
          </a:stretch>
        </p:blipFill>
        <p:spPr>
          <a:xfrm>
            <a:off x="319087" y="1581150"/>
            <a:ext cx="8505825" cy="3695700"/>
          </a:xfrm>
          <a:prstGeom prst="rect">
            <a:avLst/>
          </a:prstGeom>
        </p:spPr>
      </p:pic>
    </p:spTree>
    <p:extLst>
      <p:ext uri="{BB962C8B-B14F-4D97-AF65-F5344CB8AC3E}">
        <p14:creationId xmlns:p14="http://schemas.microsoft.com/office/powerpoint/2010/main" val="1685984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Contingent knowledge</a:t>
            </a:r>
            <a:endParaRPr lang="en-GB" dirty="0"/>
          </a:p>
        </p:txBody>
      </p:sp>
      <p:sp>
        <p:nvSpPr>
          <p:cNvPr id="3" name="Inhaltsplatzhalter 2"/>
          <p:cNvSpPr>
            <a:spLocks noGrp="1"/>
          </p:cNvSpPr>
          <p:nvPr>
            <p:ph idx="1"/>
          </p:nvPr>
        </p:nvSpPr>
        <p:spPr>
          <a:xfrm>
            <a:off x="323528" y="1600200"/>
            <a:ext cx="8496944" cy="4833044"/>
          </a:xfrm>
        </p:spPr>
        <p:txBody>
          <a:bodyPr>
            <a:normAutofit fontScale="92500" lnSpcReduction="10000"/>
          </a:bodyPr>
          <a:lstStyle/>
          <a:p>
            <a:pPr marL="0" indent="0">
              <a:buNone/>
            </a:pPr>
            <a:r>
              <a:rPr lang="en-GB" dirty="0" smtClean="0"/>
              <a:t>Alan Rector (2008): </a:t>
            </a:r>
          </a:p>
          <a:p>
            <a:pPr marL="0" indent="0">
              <a:buNone/>
            </a:pPr>
            <a:r>
              <a:rPr lang="en-GB" dirty="0" smtClean="0"/>
              <a:t>" very few interesting items of knowledge that are truly ontological…". Much current work on informatics ontologies is aimed at integrating probabilistic and typical reasoning with universal “ontological” reasoning effectively. Hence, the background information for a clinical system often goes well beyond the ontology, in this strict sense. Brachman introduced the notion of the ontology as a “conceptual coat rack” on which other information is held."</a:t>
            </a:r>
            <a:endParaRPr lang="en-GB" dirty="0"/>
          </a:p>
        </p:txBody>
      </p:sp>
      <p:sp>
        <p:nvSpPr>
          <p:cNvPr id="4" name="Rechteck 3"/>
          <p:cNvSpPr/>
          <p:nvPr/>
        </p:nvSpPr>
        <p:spPr>
          <a:xfrm>
            <a:off x="143508" y="6433244"/>
            <a:ext cx="8856984" cy="461665"/>
          </a:xfrm>
          <a:prstGeom prst="rect">
            <a:avLst/>
          </a:prstGeom>
        </p:spPr>
        <p:txBody>
          <a:bodyPr wrap="square">
            <a:spAutoFit/>
          </a:bodyPr>
          <a:lstStyle/>
          <a:p>
            <a:r>
              <a:rPr lang="en-GB" sz="1200" dirty="0" smtClean="0"/>
              <a:t>Rector A (2008): </a:t>
            </a:r>
            <a:r>
              <a:rPr lang="en-GB" sz="1200" dirty="0" err="1" smtClean="0"/>
              <a:t>Semantichealth</a:t>
            </a:r>
            <a:r>
              <a:rPr lang="en-GB" sz="1200" dirty="0" smtClean="0"/>
              <a:t> Deliverable 6.1</a:t>
            </a:r>
          </a:p>
          <a:p>
            <a:endParaRPr lang="en-GB" sz="1200" dirty="0"/>
          </a:p>
        </p:txBody>
      </p:sp>
      <p:cxnSp>
        <p:nvCxnSpPr>
          <p:cNvPr id="5" name="Gerade Verbindung 21"/>
          <p:cNvCxnSpPr/>
          <p:nvPr/>
        </p:nvCxnSpPr>
        <p:spPr>
          <a:xfrm>
            <a:off x="0" y="630932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469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Don't do this ! </a:t>
            </a:r>
            <a:endParaRPr lang="en-GB" dirty="0"/>
          </a:p>
        </p:txBody>
      </p:sp>
      <p:sp>
        <p:nvSpPr>
          <p:cNvPr id="3" name="Inhaltsplatzhalter 2"/>
          <p:cNvSpPr>
            <a:spLocks noGrp="1"/>
          </p:cNvSpPr>
          <p:nvPr>
            <p:ph idx="1"/>
          </p:nvPr>
        </p:nvSpPr>
        <p:spPr>
          <a:xfrm>
            <a:off x="251520" y="2143397"/>
            <a:ext cx="4248472" cy="4525963"/>
          </a:xfrm>
        </p:spPr>
        <p:txBody>
          <a:bodyPr>
            <a:normAutofit/>
          </a:bodyPr>
          <a:lstStyle/>
          <a:p>
            <a:pPr marL="0" indent="0">
              <a:buNone/>
            </a:pPr>
            <a:r>
              <a:rPr lang="en-GB" sz="2400" b="1" dirty="0" smtClean="0">
                <a:latin typeface="Courier New" panose="02070309020205020404" pitchFamily="49" charset="0"/>
                <a:cs typeface="Courier New" panose="02070309020205020404" pitchFamily="49" charset="0"/>
              </a:rPr>
              <a:t>Dog </a:t>
            </a:r>
            <a:r>
              <a:rPr lang="en-GB" sz="2400" b="1" dirty="0" err="1" smtClean="0">
                <a:latin typeface="Courier New" panose="02070309020205020404" pitchFamily="49" charset="0"/>
                <a:cs typeface="Courier New" panose="02070309020205020404" pitchFamily="49" charset="0"/>
              </a:rPr>
              <a:t>subclassOf</a:t>
            </a:r>
            <a:r>
              <a:rPr lang="en-GB" sz="2400" b="1" dirty="0" smtClean="0">
                <a:latin typeface="Courier New" panose="02070309020205020404" pitchFamily="49" charset="0"/>
                <a:cs typeface="Courier New" panose="02070309020205020404" pitchFamily="49" charset="0"/>
              </a:rPr>
              <a:t> </a:t>
            </a:r>
            <a:br>
              <a:rPr lang="en-GB" sz="2400" b="1" dirty="0" smtClean="0">
                <a:latin typeface="Courier New" panose="02070309020205020404" pitchFamily="49" charset="0"/>
                <a:cs typeface="Courier New" panose="02070309020205020404" pitchFamily="49" charset="0"/>
              </a:rPr>
            </a:br>
            <a:r>
              <a:rPr lang="en-GB" sz="2400" b="1" dirty="0" smtClean="0">
                <a:latin typeface="Courier New" panose="02070309020205020404" pitchFamily="49" charset="0"/>
                <a:cs typeface="Courier New" panose="02070309020205020404" pitchFamily="49" charset="0"/>
              </a:rPr>
              <a:t> vector-of some Rabies</a:t>
            </a:r>
          </a:p>
          <a:p>
            <a:pPr marL="0" indent="0">
              <a:buNone/>
            </a:pPr>
            <a:r>
              <a:rPr lang="en-GB" sz="2400" b="1" dirty="0" smtClean="0">
                <a:latin typeface="Courier New" panose="02070309020205020404" pitchFamily="49" charset="0"/>
                <a:cs typeface="Courier New" panose="02070309020205020404" pitchFamily="49" charset="0"/>
              </a:rPr>
              <a:t>Tobacco </a:t>
            </a:r>
            <a:r>
              <a:rPr lang="en-GB" sz="2400" b="1" dirty="0" err="1" smtClean="0">
                <a:latin typeface="Courier New" panose="02070309020205020404" pitchFamily="49" charset="0"/>
                <a:cs typeface="Courier New" panose="02070309020205020404" pitchFamily="49" charset="0"/>
              </a:rPr>
              <a:t>subclassOf</a:t>
            </a:r>
            <a:endParaRPr lang="en-GB" sz="2400" b="1" dirty="0" smtClean="0">
              <a:latin typeface="Courier New" panose="02070309020205020404" pitchFamily="49" charset="0"/>
              <a:cs typeface="Courier New" panose="02070309020205020404" pitchFamily="49" charset="0"/>
            </a:endParaRPr>
          </a:p>
          <a:p>
            <a:pPr marL="0" indent="0">
              <a:buNone/>
            </a:pPr>
            <a:r>
              <a:rPr lang="en-GB" sz="2400" b="1" dirty="0" smtClean="0">
                <a:latin typeface="Courier New" panose="02070309020205020404" pitchFamily="49" charset="0"/>
                <a:cs typeface="Courier New" panose="02070309020205020404" pitchFamily="49" charset="0"/>
              </a:rPr>
              <a:t> causes some Cancer</a:t>
            </a:r>
          </a:p>
          <a:p>
            <a:pPr marL="0" indent="0">
              <a:buNone/>
            </a:pPr>
            <a:r>
              <a:rPr lang="en-GB" sz="2400" b="1" dirty="0" smtClean="0">
                <a:latin typeface="Courier New" panose="02070309020205020404" pitchFamily="49" charset="0"/>
                <a:cs typeface="Courier New" panose="02070309020205020404" pitchFamily="49" charset="0"/>
              </a:rPr>
              <a:t>Aspirin </a:t>
            </a:r>
            <a:r>
              <a:rPr lang="en-GB" sz="2400" b="1" dirty="0" err="1" smtClean="0">
                <a:latin typeface="Courier New" panose="02070309020205020404" pitchFamily="49" charset="0"/>
                <a:cs typeface="Courier New" panose="02070309020205020404" pitchFamily="49" charset="0"/>
              </a:rPr>
              <a:t>subclassOf</a:t>
            </a:r>
            <a:endParaRPr lang="en-GB" sz="2400" b="1" dirty="0" smtClean="0">
              <a:latin typeface="Courier New" panose="02070309020205020404" pitchFamily="49" charset="0"/>
              <a:cs typeface="Courier New" panose="02070309020205020404" pitchFamily="49" charset="0"/>
            </a:endParaRPr>
          </a:p>
          <a:p>
            <a:pPr marL="0" indent="0">
              <a:buNone/>
            </a:pPr>
            <a:r>
              <a:rPr lang="en-GB" sz="2400" b="1" dirty="0" smtClean="0">
                <a:latin typeface="Courier New" panose="02070309020205020404" pitchFamily="49" charset="0"/>
                <a:cs typeface="Courier New" panose="02070309020205020404" pitchFamily="49" charset="0"/>
              </a:rPr>
              <a:t> treats some Pain</a:t>
            </a:r>
          </a:p>
          <a:p>
            <a:pPr marL="0" indent="0">
              <a:buNone/>
            </a:pPr>
            <a:endParaRPr lang="en-GB" sz="2400" b="1" dirty="0" smtClean="0">
              <a:latin typeface="Courier New" panose="02070309020205020404" pitchFamily="49" charset="0"/>
              <a:cs typeface="Courier New" panose="02070309020205020404" pitchFamily="49" charset="0"/>
            </a:endParaRPr>
          </a:p>
          <a:p>
            <a:pPr marL="0" indent="0">
              <a:buNone/>
            </a:pPr>
            <a:endParaRPr lang="en-GB" sz="2400" b="1" dirty="0" smtClean="0">
              <a:latin typeface="Courier New" panose="02070309020205020404" pitchFamily="49" charset="0"/>
              <a:cs typeface="Courier New" panose="02070309020205020404" pitchFamily="49" charset="0"/>
            </a:endParaRPr>
          </a:p>
          <a:p>
            <a:pPr marL="0" indent="0">
              <a:buNone/>
            </a:pPr>
            <a:endParaRPr lang="en-GB" sz="2400" dirty="0"/>
          </a:p>
        </p:txBody>
      </p:sp>
      <p:sp>
        <p:nvSpPr>
          <p:cNvPr id="4" name="Inhaltsplatzhalter 2"/>
          <p:cNvSpPr txBox="1">
            <a:spLocks/>
          </p:cNvSpPr>
          <p:nvPr/>
        </p:nvSpPr>
        <p:spPr>
          <a:xfrm>
            <a:off x="4499992" y="2143396"/>
            <a:ext cx="457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A50021"/>
              </a:buClr>
              <a:buFont typeface="Wingdings" pitchFamily="2" charset="2"/>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A50021"/>
              </a:buClr>
              <a:buFont typeface="Wingdings" pitchFamily="2" charset="2"/>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A50021"/>
              </a:buClr>
              <a:buFont typeface="Wingdings" pitchFamily="2" charset="2"/>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latin typeface="Courier New" panose="02070309020205020404" pitchFamily="49" charset="0"/>
                <a:cs typeface="Courier New" panose="02070309020205020404" pitchFamily="49" charset="0"/>
              </a:rPr>
              <a:t>Rabies </a:t>
            </a:r>
            <a:r>
              <a:rPr lang="en-GB" sz="2400" b="1" dirty="0" err="1" smtClean="0">
                <a:latin typeface="Courier New" panose="02070309020205020404" pitchFamily="49" charset="0"/>
                <a:cs typeface="Courier New" panose="02070309020205020404" pitchFamily="49" charset="0"/>
              </a:rPr>
              <a:t>subclassOf</a:t>
            </a:r>
            <a:r>
              <a:rPr lang="en-GB" sz="2400" b="1" dirty="0" smtClean="0">
                <a:latin typeface="Courier New" panose="02070309020205020404" pitchFamily="49" charset="0"/>
                <a:cs typeface="Courier New" panose="02070309020205020404" pitchFamily="49" charset="0"/>
              </a:rPr>
              <a:t> </a:t>
            </a:r>
            <a:br>
              <a:rPr lang="en-GB" sz="2400" b="1" dirty="0" smtClean="0">
                <a:latin typeface="Courier New" panose="02070309020205020404" pitchFamily="49" charset="0"/>
                <a:cs typeface="Courier New" panose="02070309020205020404" pitchFamily="49" charset="0"/>
              </a:rPr>
            </a:br>
            <a:r>
              <a:rPr lang="en-GB" sz="2400" b="1" dirty="0" smtClean="0">
                <a:latin typeface="Courier New" panose="02070309020205020404" pitchFamily="49" charset="0"/>
                <a:cs typeface="Courier New" panose="02070309020205020404" pitchFamily="49" charset="0"/>
              </a:rPr>
              <a:t> has-vector some Dog</a:t>
            </a:r>
          </a:p>
          <a:p>
            <a:pPr marL="0" indent="0">
              <a:buFont typeface="Wingdings" pitchFamily="2" charset="2"/>
              <a:buNone/>
            </a:pPr>
            <a:r>
              <a:rPr lang="en-GB" sz="2400" b="1" dirty="0" smtClean="0">
                <a:latin typeface="Courier New" panose="02070309020205020404" pitchFamily="49" charset="0"/>
                <a:cs typeface="Courier New" panose="02070309020205020404" pitchFamily="49" charset="0"/>
              </a:rPr>
              <a:t>Cancer </a:t>
            </a:r>
            <a:r>
              <a:rPr lang="en-GB" sz="2400" b="1" dirty="0" err="1" smtClean="0">
                <a:latin typeface="Courier New" panose="02070309020205020404" pitchFamily="49" charset="0"/>
                <a:cs typeface="Courier New" panose="02070309020205020404" pitchFamily="49" charset="0"/>
              </a:rPr>
              <a:t>subclassOf</a:t>
            </a:r>
            <a:endParaRPr lang="en-GB" sz="2400" b="1" dirty="0" smtClean="0">
              <a:latin typeface="Courier New" panose="02070309020205020404" pitchFamily="49" charset="0"/>
              <a:cs typeface="Courier New" panose="02070309020205020404" pitchFamily="49" charset="0"/>
            </a:endParaRPr>
          </a:p>
          <a:p>
            <a:pPr marL="0" indent="0">
              <a:buFont typeface="Wingdings" pitchFamily="2" charset="2"/>
              <a:buNone/>
            </a:pPr>
            <a:r>
              <a:rPr lang="en-GB" sz="2400" b="1" dirty="0" smtClean="0">
                <a:latin typeface="Courier New" panose="02070309020205020404" pitchFamily="49" charset="0"/>
                <a:cs typeface="Courier New" panose="02070309020205020404" pitchFamily="49" charset="0"/>
              </a:rPr>
              <a:t> caused-by some Tobacco</a:t>
            </a:r>
          </a:p>
          <a:p>
            <a:pPr marL="0" indent="0">
              <a:buFont typeface="Wingdings" pitchFamily="2" charset="2"/>
              <a:buNone/>
            </a:pPr>
            <a:r>
              <a:rPr lang="en-GB" sz="2400" b="1" dirty="0" smtClean="0">
                <a:latin typeface="Courier New" panose="02070309020205020404" pitchFamily="49" charset="0"/>
                <a:cs typeface="Courier New" panose="02070309020205020404" pitchFamily="49" charset="0"/>
              </a:rPr>
              <a:t>Pain </a:t>
            </a:r>
            <a:r>
              <a:rPr lang="en-GB" sz="2400" b="1" dirty="0" err="1" smtClean="0">
                <a:latin typeface="Courier New" panose="02070309020205020404" pitchFamily="49" charset="0"/>
                <a:cs typeface="Courier New" panose="02070309020205020404" pitchFamily="49" charset="0"/>
              </a:rPr>
              <a:t>subclassOf</a:t>
            </a:r>
            <a:endParaRPr lang="en-GB" sz="2400" b="1" dirty="0" smtClean="0">
              <a:latin typeface="Courier New" panose="02070309020205020404" pitchFamily="49" charset="0"/>
              <a:cs typeface="Courier New" panose="02070309020205020404" pitchFamily="49" charset="0"/>
            </a:endParaRPr>
          </a:p>
          <a:p>
            <a:pPr marL="0" indent="0">
              <a:buFont typeface="Wingdings" pitchFamily="2" charset="2"/>
              <a:buNone/>
            </a:pPr>
            <a:r>
              <a:rPr lang="en-GB" sz="2400" b="1" dirty="0" smtClean="0">
                <a:latin typeface="Courier New" panose="02070309020205020404" pitchFamily="49" charset="0"/>
                <a:cs typeface="Courier New" panose="02070309020205020404" pitchFamily="49" charset="0"/>
              </a:rPr>
              <a:t> treated-by some Aspirin</a:t>
            </a:r>
          </a:p>
          <a:p>
            <a:pPr marL="0" indent="0">
              <a:buFont typeface="Wingdings" pitchFamily="2" charset="2"/>
              <a:buNone/>
            </a:pPr>
            <a:endParaRPr lang="en-GB" sz="2400" b="1" dirty="0" smtClean="0">
              <a:latin typeface="Courier New" panose="02070309020205020404" pitchFamily="49" charset="0"/>
              <a:cs typeface="Courier New" panose="02070309020205020404" pitchFamily="49" charset="0"/>
            </a:endParaRPr>
          </a:p>
          <a:p>
            <a:pPr marL="0" indent="0">
              <a:buFont typeface="Wingdings" pitchFamily="2" charset="2"/>
              <a:buNone/>
            </a:pPr>
            <a:endParaRPr lang="en-GB" sz="2400" b="1" dirty="0" smtClean="0">
              <a:latin typeface="Courier New" panose="02070309020205020404" pitchFamily="49" charset="0"/>
              <a:cs typeface="Courier New" panose="02070309020205020404" pitchFamily="49" charset="0"/>
            </a:endParaRPr>
          </a:p>
          <a:p>
            <a:pPr marL="0" indent="0">
              <a:buFont typeface="Wingdings" pitchFamily="2" charset="2"/>
              <a:buNone/>
            </a:pPr>
            <a:endParaRPr lang="en-GB" sz="2400" dirty="0"/>
          </a:p>
        </p:txBody>
      </p:sp>
      <p:cxnSp>
        <p:nvCxnSpPr>
          <p:cNvPr id="6" name="Gerader Verbinder 5"/>
          <p:cNvCxnSpPr/>
          <p:nvPr/>
        </p:nvCxnSpPr>
        <p:spPr>
          <a:xfrm flipV="1">
            <a:off x="107504" y="1916113"/>
            <a:ext cx="8424936" cy="3745135"/>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251520" y="1930163"/>
            <a:ext cx="8640960" cy="3659077"/>
          </a:xfrm>
          <a:prstGeom prst="line">
            <a:avLst/>
          </a:prstGeom>
          <a:ln w="1238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Triple representation</a:t>
            </a:r>
            <a:endParaRPr lang="en-GB" dirty="0"/>
          </a:p>
        </p:txBody>
      </p:sp>
      <p:sp>
        <p:nvSpPr>
          <p:cNvPr id="4" name="Rechteck 3"/>
          <p:cNvSpPr/>
          <p:nvPr/>
        </p:nvSpPr>
        <p:spPr>
          <a:xfrm>
            <a:off x="323528" y="1916113"/>
            <a:ext cx="8496944" cy="4524315"/>
          </a:xfrm>
          <a:prstGeom prst="rect">
            <a:avLst/>
          </a:prstGeom>
        </p:spPr>
        <p:txBody>
          <a:bodyPr wrap="square">
            <a:spAutoFit/>
          </a:bodyPr>
          <a:lstStyle/>
          <a:p>
            <a:pPr marL="457200" indent="-457200">
              <a:buFont typeface="Arial" panose="020B0604020202020204" pitchFamily="34" charset="0"/>
              <a:buChar char="•"/>
            </a:pPr>
            <a:r>
              <a:rPr lang="en-GB" sz="3200" dirty="0" smtClean="0"/>
              <a:t>No formal semantics!</a:t>
            </a:r>
          </a:p>
          <a:p>
            <a:pPr marL="457200" indent="-457200">
              <a:buFont typeface="Arial" panose="020B0604020202020204" pitchFamily="34" charset="0"/>
              <a:buChar char="•"/>
            </a:pPr>
            <a:r>
              <a:rPr lang="en-GB" sz="3200" dirty="0" smtClean="0"/>
              <a:t>Different, mostly complex interpretations</a:t>
            </a:r>
          </a:p>
          <a:p>
            <a:endParaRPr lang="en-GB" sz="3200" dirty="0" smtClean="0"/>
          </a:p>
          <a:p>
            <a:r>
              <a:rPr lang="en-GB" sz="3200" dirty="0" smtClean="0"/>
              <a:t>&lt;Subject&gt;       &lt;Predicate&gt;             &lt;Object&gt;</a:t>
            </a:r>
          </a:p>
          <a:p>
            <a:r>
              <a:rPr lang="en-GB" sz="3200" b="1" dirty="0" smtClean="0">
                <a:latin typeface="Courier New" panose="02070309020205020404" pitchFamily="49" charset="0"/>
                <a:cs typeface="Courier New" panose="02070309020205020404" pitchFamily="49" charset="0"/>
              </a:rPr>
              <a:t>:Dog     :vector-of   :Rabies</a:t>
            </a:r>
          </a:p>
          <a:p>
            <a:r>
              <a:rPr lang="en-GB" sz="3200" b="1" dirty="0" smtClean="0">
                <a:latin typeface="Courier New" panose="02070309020205020404" pitchFamily="49" charset="0"/>
                <a:cs typeface="Courier New" panose="02070309020205020404" pitchFamily="49" charset="0"/>
              </a:rPr>
              <a:t>:Tobacco :causes      :Cancer</a:t>
            </a:r>
          </a:p>
          <a:p>
            <a:r>
              <a:rPr lang="en-GB" sz="3200" b="1" dirty="0" smtClean="0">
                <a:latin typeface="Courier New" panose="02070309020205020404" pitchFamily="49" charset="0"/>
                <a:cs typeface="Courier New" panose="02070309020205020404" pitchFamily="49" charset="0"/>
              </a:rPr>
              <a:t>:Aspirin :treats      :Pain</a:t>
            </a:r>
          </a:p>
          <a:p>
            <a:r>
              <a:rPr lang="en-GB" sz="3200" b="1" dirty="0" smtClean="0">
                <a:latin typeface="Courier New" panose="02070309020205020404" pitchFamily="49" charset="0"/>
                <a:cs typeface="Courier New" panose="02070309020205020404" pitchFamily="49" charset="0"/>
              </a:rPr>
              <a:t>:Fever   :suggests    :Malaria</a:t>
            </a:r>
          </a:p>
          <a:p>
            <a:r>
              <a:rPr lang="en-GB" sz="3200" b="1" dirty="0" smtClean="0">
                <a:latin typeface="Courier New" panose="02070309020205020404" pitchFamily="49" charset="0"/>
                <a:cs typeface="Courier New" panose="02070309020205020404" pitchFamily="49" charset="0"/>
              </a:rPr>
              <a:t>:Bird    :capable-of  :Flying </a:t>
            </a:r>
            <a:endParaRPr lang="en-GB" sz="3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21836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b="1" dirty="0" smtClean="0"/>
              <a:t>❻ </a:t>
            </a:r>
            <a:r>
              <a:rPr lang="en-GB" dirty="0" smtClean="0"/>
              <a:t>Example: extraction of contingent </a:t>
            </a:r>
            <a:br>
              <a:rPr lang="en-GB" dirty="0" smtClean="0"/>
            </a:br>
            <a:r>
              <a:rPr lang="en-GB" dirty="0" smtClean="0"/>
              <a:t>(non ontological knowledge) from MEDLINE</a:t>
            </a:r>
            <a:endParaRPr lang="en-GB" dirty="0"/>
          </a:p>
        </p:txBody>
      </p:sp>
      <p:sp>
        <p:nvSpPr>
          <p:cNvPr id="7" name="Abgerundetes Rechteck 6"/>
          <p:cNvSpPr/>
          <p:nvPr/>
        </p:nvSpPr>
        <p:spPr>
          <a:xfrm>
            <a:off x="1115616" y="2093367"/>
            <a:ext cx="6912768" cy="3015625"/>
          </a:xfrm>
          <a:prstGeom prst="roundRect">
            <a:avLst>
              <a:gd name="adj" fmla="val 6052"/>
            </a:avLst>
          </a:prstGeom>
          <a:solidFill>
            <a:srgbClr val="33339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8"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5" y="2228672"/>
            <a:ext cx="8274050" cy="324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bgerundetes Rechteck 8"/>
          <p:cNvSpPr/>
          <p:nvPr/>
        </p:nvSpPr>
        <p:spPr>
          <a:xfrm>
            <a:off x="1259632" y="3742949"/>
            <a:ext cx="2520280" cy="43204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bgerundetes Rechteck 9"/>
          <p:cNvSpPr/>
          <p:nvPr/>
        </p:nvSpPr>
        <p:spPr>
          <a:xfrm>
            <a:off x="1288624" y="5239503"/>
            <a:ext cx="6523736" cy="157387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C00000"/>
                </a:solidFill>
              </a:rPr>
              <a:t>Qualifies source concept, </a:t>
            </a:r>
            <a:r>
              <a:rPr lang="en-GB" sz="2400" dirty="0" err="1" smtClean="0">
                <a:solidFill>
                  <a:srgbClr val="C00000"/>
                </a:solidFill>
              </a:rPr>
              <a:t>e.g</a:t>
            </a:r>
            <a:r>
              <a:rPr lang="en-GB" sz="2400" dirty="0" smtClean="0">
                <a:solidFill>
                  <a:srgbClr val="C00000"/>
                </a:solidFill>
              </a:rPr>
              <a:t>:</a:t>
            </a:r>
            <a:br>
              <a:rPr lang="en-GB" sz="2400" dirty="0" smtClean="0">
                <a:solidFill>
                  <a:srgbClr val="C00000"/>
                </a:solidFill>
              </a:rPr>
            </a:br>
            <a:r>
              <a:rPr lang="en-GB" sz="2400" dirty="0" smtClean="0">
                <a:solidFill>
                  <a:srgbClr val="C00000"/>
                </a:solidFill>
              </a:rPr>
              <a:t>DT = "drug therapy"</a:t>
            </a:r>
            <a:br>
              <a:rPr lang="en-GB" sz="2400" dirty="0" smtClean="0">
                <a:solidFill>
                  <a:srgbClr val="C00000"/>
                </a:solidFill>
              </a:rPr>
            </a:br>
            <a:r>
              <a:rPr lang="en-GB" sz="2400" dirty="0" smtClean="0">
                <a:solidFill>
                  <a:srgbClr val="C00000"/>
                </a:solidFill>
              </a:rPr>
              <a:t>PC = "prevention and control"</a:t>
            </a:r>
            <a:br>
              <a:rPr lang="en-GB" sz="2400" dirty="0" smtClean="0">
                <a:solidFill>
                  <a:srgbClr val="C00000"/>
                </a:solidFill>
              </a:rPr>
            </a:br>
            <a:r>
              <a:rPr lang="en-GB" sz="2400" dirty="0" smtClean="0">
                <a:solidFill>
                  <a:srgbClr val="C00000"/>
                </a:solidFill>
              </a:rPr>
              <a:t>CO = "complication"</a:t>
            </a:r>
            <a:endParaRPr lang="en-GB" sz="2400" dirty="0">
              <a:solidFill>
                <a:srgbClr val="C00000"/>
              </a:solidFill>
            </a:endParaRPr>
          </a:p>
        </p:txBody>
      </p:sp>
      <p:cxnSp>
        <p:nvCxnSpPr>
          <p:cNvPr id="11" name="Gewinkelte Verbindung 10"/>
          <p:cNvCxnSpPr>
            <a:stCxn id="9" idx="1"/>
            <a:endCxn id="10" idx="1"/>
          </p:cNvCxnSpPr>
          <p:nvPr/>
        </p:nvCxnSpPr>
        <p:spPr>
          <a:xfrm rot="10800000" flipH="1" flipV="1">
            <a:off x="1259632" y="3958972"/>
            <a:ext cx="28992" cy="2067467"/>
          </a:xfrm>
          <a:prstGeom prst="bentConnector3">
            <a:avLst>
              <a:gd name="adj1" fmla="val -788493"/>
            </a:avLst>
          </a:pr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3" name="Rechteck 12"/>
          <p:cNvSpPr/>
          <p:nvPr/>
        </p:nvSpPr>
        <p:spPr>
          <a:xfrm>
            <a:off x="434975" y="1556792"/>
            <a:ext cx="5462580" cy="523220"/>
          </a:xfrm>
          <a:prstGeom prst="rect">
            <a:avLst/>
          </a:prstGeom>
        </p:spPr>
        <p:txBody>
          <a:bodyPr wrap="square">
            <a:spAutoFit/>
          </a:bodyPr>
          <a:lstStyle/>
          <a:p>
            <a:pPr marL="457200" indent="-457200">
              <a:buFont typeface="Arial" panose="020B0604020202020204" pitchFamily="34" charset="0"/>
              <a:buChar char="•"/>
            </a:pPr>
            <a:r>
              <a:rPr lang="en-GB" sz="2800" dirty="0" smtClean="0"/>
              <a:t>Co-occurrence analysis</a:t>
            </a:r>
            <a:endParaRPr lang="en-GB" sz="2800" dirty="0"/>
          </a:p>
        </p:txBody>
      </p:sp>
    </p:spTree>
    <p:extLst>
      <p:ext uri="{BB962C8B-B14F-4D97-AF65-F5344CB8AC3E}">
        <p14:creationId xmlns:p14="http://schemas.microsoft.com/office/powerpoint/2010/main" val="3864340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19" y="5517232"/>
            <a:ext cx="8640961" cy="1569587"/>
          </a:xfrm>
          <a:ln>
            <a:noFill/>
          </a:ln>
        </p:spPr>
        <p:txBody>
          <a:bodyPr>
            <a:normAutofit/>
          </a:bodyPr>
          <a:lstStyle/>
          <a:p>
            <a:pPr marL="0" indent="0">
              <a:buNone/>
            </a:pPr>
            <a:r>
              <a:rPr lang="en-GB" sz="2000" dirty="0" smtClean="0"/>
              <a:t>Simplified: high frequency of " TU" ("therapeutic use") suggests the predicate "treats", high frequency of "PC" (prevention &amp; control ) suggests "prevents"</a:t>
            </a:r>
            <a:endParaRPr lang="en-GB" sz="2000" dirty="0"/>
          </a:p>
        </p:txBody>
      </p:sp>
      <p:pic>
        <p:nvPicPr>
          <p:cNvPr id="15" name="Picture 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060847"/>
            <a:ext cx="6165989" cy="36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rot="16200000">
            <a:off x="989211" y="3604372"/>
            <a:ext cx="891591" cy="369332"/>
          </a:xfrm>
          <a:prstGeom prst="rect">
            <a:avLst/>
          </a:prstGeom>
        </p:spPr>
        <p:txBody>
          <a:bodyPr wrap="none">
            <a:spAutoFit/>
          </a:bodyPr>
          <a:lstStyle/>
          <a:p>
            <a:r>
              <a:rPr lang="en-GB" b="1" dirty="0" smtClean="0">
                <a:solidFill>
                  <a:srgbClr val="333399"/>
                </a:solidFill>
              </a:rPr>
              <a:t>Subject</a:t>
            </a:r>
            <a:endParaRPr lang="en-GB" b="1" dirty="0">
              <a:solidFill>
                <a:srgbClr val="333399"/>
              </a:solidFill>
            </a:endParaRPr>
          </a:p>
        </p:txBody>
      </p:sp>
      <p:sp>
        <p:nvSpPr>
          <p:cNvPr id="18" name="Rechteck 17"/>
          <p:cNvSpPr/>
          <p:nvPr/>
        </p:nvSpPr>
        <p:spPr>
          <a:xfrm>
            <a:off x="4164676" y="1619508"/>
            <a:ext cx="814647" cy="369332"/>
          </a:xfrm>
          <a:prstGeom prst="rect">
            <a:avLst/>
          </a:prstGeom>
        </p:spPr>
        <p:txBody>
          <a:bodyPr wrap="none">
            <a:spAutoFit/>
          </a:bodyPr>
          <a:lstStyle/>
          <a:p>
            <a:r>
              <a:rPr lang="en-GB" b="1" dirty="0" smtClean="0">
                <a:solidFill>
                  <a:srgbClr val="333399"/>
                </a:solidFill>
              </a:rPr>
              <a:t>Object</a:t>
            </a:r>
            <a:endParaRPr lang="en-GB" b="1" dirty="0">
              <a:solidFill>
                <a:srgbClr val="333399"/>
              </a:solidFill>
            </a:endParaRPr>
          </a:p>
        </p:txBody>
      </p:sp>
      <p:sp>
        <p:nvSpPr>
          <p:cNvPr id="7" name="Titel 6"/>
          <p:cNvSpPr>
            <a:spLocks noGrp="1"/>
          </p:cNvSpPr>
          <p:nvPr>
            <p:ph type="title"/>
          </p:nvPr>
        </p:nvSpPr>
        <p:spPr/>
        <p:txBody>
          <a:bodyPr/>
          <a:lstStyle/>
          <a:p>
            <a:r>
              <a:rPr lang="en-GB" dirty="0" smtClean="0"/>
              <a:t>Predicate extractions according to MeSH subheadings analysis</a:t>
            </a:r>
            <a:endParaRPr lang="en-GB" dirty="0"/>
          </a:p>
        </p:txBody>
      </p:sp>
      <p:sp>
        <p:nvSpPr>
          <p:cNvPr id="14" name="Abgerundetes Rechteck 13"/>
          <p:cNvSpPr/>
          <p:nvPr/>
        </p:nvSpPr>
        <p:spPr>
          <a:xfrm>
            <a:off x="755576" y="1587104"/>
            <a:ext cx="7632848" cy="3920836"/>
          </a:xfrm>
          <a:prstGeom prst="roundRect">
            <a:avLst>
              <a:gd name="adj" fmla="val 6052"/>
            </a:avLst>
          </a:prstGeom>
          <a:solidFill>
            <a:srgbClr val="33339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Rechteck 1"/>
          <p:cNvSpPr/>
          <p:nvPr/>
        </p:nvSpPr>
        <p:spPr>
          <a:xfrm>
            <a:off x="2970134" y="3027212"/>
            <a:ext cx="1152128" cy="1094709"/>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hteck 4"/>
          <p:cNvSpPr/>
          <p:nvPr/>
        </p:nvSpPr>
        <p:spPr>
          <a:xfrm>
            <a:off x="179388" y="6167045"/>
            <a:ext cx="8713092" cy="646331"/>
          </a:xfrm>
          <a:prstGeom prst="rect">
            <a:avLst/>
          </a:prstGeom>
        </p:spPr>
        <p:txBody>
          <a:bodyPr wrap="square">
            <a:spAutoFit/>
          </a:bodyPr>
          <a:lstStyle/>
          <a:p>
            <a:endParaRPr lang="en-GB" sz="1200" dirty="0"/>
          </a:p>
          <a:p>
            <a:r>
              <a:rPr lang="en-GB" sz="1200" dirty="0" err="1"/>
              <a:t>Miñarro-Giménez</a:t>
            </a:r>
            <a:r>
              <a:rPr lang="en-GB" sz="1200" dirty="0"/>
              <a:t> JA, </a:t>
            </a:r>
            <a:r>
              <a:rPr lang="en-GB" sz="1200" dirty="0" err="1"/>
              <a:t>Kreuzthaler</a:t>
            </a:r>
            <a:r>
              <a:rPr lang="en-GB" sz="1200" dirty="0"/>
              <a:t> M, Schulz S</a:t>
            </a:r>
            <a:r>
              <a:rPr lang="en-GB" sz="1200" dirty="0" smtClean="0"/>
              <a:t>. </a:t>
            </a:r>
            <a:r>
              <a:rPr lang="en-GB" sz="1200" dirty="0"/>
              <a:t>Knowledge Extraction from MEDLINE by Combining Clustering with Natural Language Processing</a:t>
            </a:r>
            <a:r>
              <a:rPr lang="en-GB" sz="1200" dirty="0" smtClean="0"/>
              <a:t>. AMIA </a:t>
            </a:r>
            <a:r>
              <a:rPr lang="en-GB" sz="1200" dirty="0" err="1"/>
              <a:t>Annu</a:t>
            </a:r>
            <a:r>
              <a:rPr lang="en-GB" sz="1200" dirty="0"/>
              <a:t> </a:t>
            </a:r>
            <a:r>
              <a:rPr lang="en-GB" sz="1200" dirty="0" err="1"/>
              <a:t>Symp</a:t>
            </a:r>
            <a:r>
              <a:rPr lang="en-GB" sz="1200" dirty="0"/>
              <a:t> Proc. 2015 Nov 5;2015:915-24. </a:t>
            </a:r>
            <a:r>
              <a:rPr lang="en-GB" sz="1200" dirty="0" err="1"/>
              <a:t>eCollection</a:t>
            </a:r>
            <a:r>
              <a:rPr lang="en-GB" sz="1200" dirty="0"/>
              <a:t> 2015</a:t>
            </a:r>
          </a:p>
        </p:txBody>
      </p:sp>
      <p:cxnSp>
        <p:nvCxnSpPr>
          <p:cNvPr id="12" name="Gerade Verbindung 21"/>
          <p:cNvCxnSpPr/>
          <p:nvPr/>
        </p:nvCxnSpPr>
        <p:spPr>
          <a:xfrm>
            <a:off x="0" y="630932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390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Clinical practice guidelines</a:t>
            </a:r>
            <a:endParaRPr lang="en-GB" dirty="0"/>
          </a:p>
        </p:txBody>
      </p:sp>
      <p:pic>
        <p:nvPicPr>
          <p:cNvPr id="2050" name="Picture 2" descr="http://www2.kidney.org/professionals/kdoqi/guidelines_ckd/Gif_File/kck_f25.gif"/>
          <p:cNvPicPr>
            <a:picLocks noChangeAspect="1" noChangeArrowheads="1"/>
          </p:cNvPicPr>
          <p:nvPr/>
        </p:nvPicPr>
        <p:blipFill rotWithShape="1">
          <a:blip r:embed="rId2">
            <a:extLst>
              <a:ext uri="{28A0092B-C50C-407E-A947-70E740481C1C}">
                <a14:useLocalDpi xmlns:a14="http://schemas.microsoft.com/office/drawing/2010/main" val="0"/>
              </a:ext>
            </a:extLst>
          </a:blip>
          <a:srcRect t="9577"/>
          <a:stretch/>
        </p:blipFill>
        <p:spPr bwMode="auto">
          <a:xfrm>
            <a:off x="1331640" y="1556792"/>
            <a:ext cx="5571099"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0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858000"/>
          </a:xfrm>
        </p:spPr>
        <p:txBody>
          <a:bodyPr/>
          <a:lstStyle/>
          <a:p>
            <a:endParaRPr lang="en-GB" dirty="0"/>
          </a:p>
        </p:txBody>
      </p:sp>
      <p:sp>
        <p:nvSpPr>
          <p:cNvPr id="4" name="Abgerundetes Rechteck 3"/>
          <p:cNvSpPr/>
          <p:nvPr/>
        </p:nvSpPr>
        <p:spPr>
          <a:xfrm>
            <a:off x="107504"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bgerundetes Rechteck 5"/>
          <p:cNvSpPr/>
          <p:nvPr/>
        </p:nvSpPr>
        <p:spPr>
          <a:xfrm>
            <a:off x="4716016"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bgerundetes Rechteck 6"/>
          <p:cNvSpPr/>
          <p:nvPr/>
        </p:nvSpPr>
        <p:spPr>
          <a:xfrm>
            <a:off x="4716016"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bgerundetes Rechteck 7"/>
          <p:cNvSpPr/>
          <p:nvPr/>
        </p:nvSpPr>
        <p:spPr>
          <a:xfrm>
            <a:off x="107504"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p:cNvSpPr txBox="1"/>
          <p:nvPr/>
        </p:nvSpPr>
        <p:spPr>
          <a:xfrm>
            <a:off x="251520" y="260648"/>
            <a:ext cx="3495059" cy="707886"/>
          </a:xfrm>
          <a:prstGeom prst="rect">
            <a:avLst/>
          </a:prstGeom>
          <a:noFill/>
        </p:spPr>
        <p:txBody>
          <a:bodyPr wrap="none" rtlCol="0">
            <a:spAutoFit/>
          </a:bodyPr>
          <a:lstStyle/>
          <a:p>
            <a:r>
              <a:rPr lang="en-GB" sz="2000" b="1" dirty="0" smtClean="0">
                <a:solidFill>
                  <a:schemeClr val="bg1"/>
                </a:solidFill>
              </a:rPr>
              <a:t>Ontological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Axioms that are universally true</a:t>
            </a:r>
            <a:endParaRPr lang="en-GB" sz="2000" dirty="0">
              <a:solidFill>
                <a:schemeClr val="bg1"/>
              </a:solidFill>
            </a:endParaRPr>
          </a:p>
        </p:txBody>
      </p:sp>
      <p:sp>
        <p:nvSpPr>
          <p:cNvPr id="10" name="Textfeld 9"/>
          <p:cNvSpPr txBox="1"/>
          <p:nvPr/>
        </p:nvSpPr>
        <p:spPr>
          <a:xfrm>
            <a:off x="5940152" y="260648"/>
            <a:ext cx="3587487" cy="707886"/>
          </a:xfrm>
          <a:prstGeom prst="rect">
            <a:avLst/>
          </a:prstGeom>
          <a:noFill/>
        </p:spPr>
        <p:txBody>
          <a:bodyPr wrap="square" rtlCol="0">
            <a:spAutoFit/>
          </a:bodyPr>
          <a:lstStyle/>
          <a:p>
            <a:r>
              <a:rPr lang="en-GB" sz="2000" b="1" dirty="0" smtClean="0">
                <a:solidFill>
                  <a:schemeClr val="bg1"/>
                </a:solidFill>
              </a:rPr>
              <a:t>Contingent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typical, likely, possible</a:t>
            </a:r>
            <a:endParaRPr lang="en-GB" sz="2000" dirty="0">
              <a:solidFill>
                <a:schemeClr val="bg1"/>
              </a:solidFill>
            </a:endParaRPr>
          </a:p>
        </p:txBody>
      </p:sp>
      <p:sp>
        <p:nvSpPr>
          <p:cNvPr id="11" name="Textfeld 10"/>
          <p:cNvSpPr txBox="1"/>
          <p:nvPr/>
        </p:nvSpPr>
        <p:spPr>
          <a:xfrm>
            <a:off x="281945" y="5589240"/>
            <a:ext cx="3693319" cy="1015663"/>
          </a:xfrm>
          <a:prstGeom prst="rect">
            <a:avLst/>
          </a:prstGeom>
          <a:noFill/>
        </p:spPr>
        <p:txBody>
          <a:bodyPr wrap="none" rtlCol="0">
            <a:spAutoFit/>
          </a:bodyPr>
          <a:lstStyle/>
          <a:p>
            <a:r>
              <a:rPr lang="en-GB" sz="2000" b="1" dirty="0" smtClean="0">
                <a:solidFill>
                  <a:schemeClr val="bg1"/>
                </a:solidFill>
              </a:rPr>
              <a:t>Linguistic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properties and </a:t>
            </a:r>
            <a:br>
              <a:rPr lang="en-GB" sz="2000" dirty="0" smtClean="0">
                <a:solidFill>
                  <a:schemeClr val="bg1"/>
                </a:solidFill>
              </a:rPr>
            </a:br>
            <a:r>
              <a:rPr lang="en-GB" sz="2000" dirty="0" smtClean="0">
                <a:solidFill>
                  <a:schemeClr val="bg1"/>
                </a:solidFill>
              </a:rPr>
              <a:t>meaning of signs of language</a:t>
            </a:r>
            <a:endParaRPr lang="en-GB" sz="2000" dirty="0">
              <a:solidFill>
                <a:schemeClr val="bg1"/>
              </a:solidFill>
            </a:endParaRPr>
          </a:p>
        </p:txBody>
      </p:sp>
      <p:sp>
        <p:nvSpPr>
          <p:cNvPr id="12" name="Textfeld 11"/>
          <p:cNvSpPr txBox="1"/>
          <p:nvPr/>
        </p:nvSpPr>
        <p:spPr>
          <a:xfrm>
            <a:off x="5027193" y="5589240"/>
            <a:ext cx="3865287" cy="1015663"/>
          </a:xfrm>
          <a:prstGeom prst="rect">
            <a:avLst/>
          </a:prstGeom>
          <a:noFill/>
        </p:spPr>
        <p:txBody>
          <a:bodyPr wrap="square" rtlCol="0">
            <a:spAutoFit/>
          </a:bodyPr>
          <a:lstStyle/>
          <a:p>
            <a:r>
              <a:rPr lang="en-GB" sz="2000" b="1" dirty="0" smtClean="0">
                <a:solidFill>
                  <a:schemeClr val="bg1"/>
                </a:solidFill>
              </a:rPr>
              <a:t>Factual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concrete entities </a:t>
            </a:r>
            <a:br>
              <a:rPr lang="en-GB" sz="2000" dirty="0" smtClean="0">
                <a:solidFill>
                  <a:schemeClr val="bg1"/>
                </a:solidFill>
              </a:rPr>
            </a:br>
            <a:r>
              <a:rPr lang="en-GB" sz="2000" dirty="0" smtClean="0">
                <a:solidFill>
                  <a:schemeClr val="bg1"/>
                </a:solidFill>
              </a:rPr>
              <a:t>and their relationships</a:t>
            </a:r>
            <a:endParaRPr lang="en-GB" sz="2000" dirty="0">
              <a:solidFill>
                <a:schemeClr val="bg1"/>
              </a:solidFill>
            </a:endParaRPr>
          </a:p>
        </p:txBody>
      </p:sp>
      <p:sp>
        <p:nvSpPr>
          <p:cNvPr id="14" name="Rechteck 13"/>
          <p:cNvSpPr/>
          <p:nvPr/>
        </p:nvSpPr>
        <p:spPr>
          <a:xfrm>
            <a:off x="61941" y="57222"/>
            <a:ext cx="46242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6</a:t>
            </a:r>
            <a:endParaRPr lang="en-GB" dirty="0"/>
          </a:p>
        </p:txBody>
      </p:sp>
      <p:pic>
        <p:nvPicPr>
          <p:cNvPr id="3" name="Grafik 2"/>
          <p:cNvPicPr>
            <a:picLocks noChangeAspect="1"/>
          </p:cNvPicPr>
          <p:nvPr/>
        </p:nvPicPr>
        <p:blipFill>
          <a:blip r:embed="rId3"/>
          <a:stretch>
            <a:fillRect/>
          </a:stretch>
        </p:blipFill>
        <p:spPr>
          <a:xfrm>
            <a:off x="755576" y="1028559"/>
            <a:ext cx="7688759" cy="4566039"/>
          </a:xfrm>
          <a:prstGeom prst="rect">
            <a:avLst/>
          </a:prstGeom>
        </p:spPr>
      </p:pic>
    </p:spTree>
    <p:extLst>
      <p:ext uri="{BB962C8B-B14F-4D97-AF65-F5344CB8AC3E}">
        <p14:creationId xmlns:p14="http://schemas.microsoft.com/office/powerpoint/2010/main" val="526497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92"/>
          <p:cNvSpPr>
            <a:spLocks noChangeArrowheads="1"/>
          </p:cNvSpPr>
          <p:nvPr/>
        </p:nvSpPr>
        <p:spPr bwMode="auto">
          <a:xfrm>
            <a:off x="-684584" y="-1971600"/>
            <a:ext cx="10801672" cy="9145016"/>
          </a:xfrm>
          <a:prstGeom prst="ellipse">
            <a:avLst/>
          </a:prstGeom>
          <a:gradFill rotWithShape="1">
            <a:gsLst>
              <a:gs pos="0">
                <a:srgbClr val="0070C0"/>
              </a:gs>
              <a:gs pos="100000">
                <a:srgbClr val="FFFFFF">
                  <a:alpha val="0"/>
                </a:srgbClr>
              </a:gs>
            </a:gsLst>
            <a:path path="shape">
              <a:fillToRect l="50000" t="50000" r="50000" b="50000"/>
            </a:path>
          </a:gradFill>
          <a:ln w="9525">
            <a:noFill/>
            <a:round/>
            <a:headEnd/>
            <a:tailEnd/>
          </a:ln>
        </p:spPr>
        <p:txBody>
          <a:bodyPr lIns="122191" tIns="61096" rIns="122191" bIns="61096" anchor="ctr"/>
          <a:lstStyle/>
          <a:p>
            <a:pPr algn="ctr"/>
            <a:r>
              <a:rPr lang="en-GB" sz="5400" dirty="0" smtClean="0">
                <a:solidFill>
                  <a:schemeClr val="bg1"/>
                </a:solidFill>
                <a:latin typeface="Calibri" pitchFamily="34" charset="0"/>
                <a:cs typeface="Calibri" pitchFamily="34" charset="0"/>
              </a:rPr>
              <a:t>Universals</a:t>
            </a:r>
            <a:endParaRPr lang="en-GB" sz="5400" dirty="0">
              <a:solidFill>
                <a:schemeClr val="bg1"/>
              </a:solidFill>
              <a:latin typeface="Calibri" pitchFamily="34" charset="0"/>
              <a:cs typeface="Calibri" pitchFamily="34" charset="0"/>
            </a:endParaRPr>
          </a:p>
        </p:txBody>
      </p:sp>
      <p:sp>
        <p:nvSpPr>
          <p:cNvPr id="7" name="Ellipse 592"/>
          <p:cNvSpPr>
            <a:spLocks noChangeArrowheads="1"/>
          </p:cNvSpPr>
          <p:nvPr/>
        </p:nvSpPr>
        <p:spPr bwMode="auto">
          <a:xfrm>
            <a:off x="1430902" y="1217811"/>
            <a:ext cx="10017003" cy="9433048"/>
          </a:xfrm>
          <a:prstGeom prst="ellipse">
            <a:avLst/>
          </a:prstGeom>
          <a:gradFill rotWithShape="1">
            <a:gsLst>
              <a:gs pos="0">
                <a:srgbClr val="C8C800"/>
              </a:gs>
              <a:gs pos="100000">
                <a:srgbClr val="FFFFFF">
                  <a:alpha val="0"/>
                </a:srgbClr>
              </a:gs>
            </a:gsLst>
            <a:path path="shape">
              <a:fillToRect l="50000" t="50000" r="50000" b="50000"/>
            </a:path>
          </a:gradFill>
          <a:ln w="9525">
            <a:noFill/>
            <a:round/>
            <a:headEnd/>
            <a:tailEnd/>
          </a:ln>
        </p:spPr>
        <p:txBody>
          <a:bodyPr lIns="122191" tIns="61096" rIns="122191" bIns="61096" anchor="ctr"/>
          <a:lstStyle/>
          <a:p>
            <a:pPr algn="ctr"/>
            <a:r>
              <a:rPr lang="en-GB" sz="5400" dirty="0" smtClean="0">
                <a:solidFill>
                  <a:schemeClr val="bg1"/>
                </a:solidFill>
                <a:latin typeface="Calibri" pitchFamily="34" charset="0"/>
                <a:cs typeface="Calibri" pitchFamily="34" charset="0"/>
              </a:rPr>
              <a:t>Individuals</a:t>
            </a:r>
            <a:endParaRPr lang="en-GB" sz="5400" dirty="0">
              <a:solidFill>
                <a:schemeClr val="bg1"/>
              </a:solidFill>
              <a:latin typeface="Calibri" pitchFamily="34" charset="0"/>
              <a:cs typeface="Calibri" pitchFamily="34" charset="0"/>
            </a:endParaRPr>
          </a:p>
        </p:txBody>
      </p:sp>
      <p:sp>
        <p:nvSpPr>
          <p:cNvPr id="9" name="Ellipse 592"/>
          <p:cNvSpPr>
            <a:spLocks noChangeArrowheads="1"/>
          </p:cNvSpPr>
          <p:nvPr/>
        </p:nvSpPr>
        <p:spPr bwMode="auto">
          <a:xfrm>
            <a:off x="-3196215" y="692696"/>
            <a:ext cx="10332640" cy="10513168"/>
          </a:xfrm>
          <a:prstGeom prst="ellipse">
            <a:avLst/>
          </a:prstGeom>
          <a:gradFill rotWithShape="1">
            <a:gsLst>
              <a:gs pos="0">
                <a:srgbClr val="C00000"/>
              </a:gs>
              <a:gs pos="100000">
                <a:srgbClr val="FFFFFF">
                  <a:alpha val="0"/>
                </a:srgbClr>
              </a:gs>
            </a:gsLst>
            <a:path path="shape">
              <a:fillToRect l="50000" t="50000" r="50000" b="50000"/>
            </a:path>
          </a:gradFill>
          <a:ln w="9525">
            <a:noFill/>
            <a:round/>
            <a:headEnd/>
            <a:tailEnd/>
          </a:ln>
        </p:spPr>
        <p:txBody>
          <a:bodyPr lIns="122191" tIns="61096" rIns="122191" bIns="61096" anchor="ctr"/>
          <a:lstStyle/>
          <a:p>
            <a:pPr algn="ctr"/>
            <a:r>
              <a:rPr lang="en-GB" sz="5400" dirty="0" smtClean="0">
                <a:solidFill>
                  <a:schemeClr val="bg1"/>
                </a:solidFill>
                <a:latin typeface="Calibri" pitchFamily="34" charset="0"/>
                <a:cs typeface="Calibri" pitchFamily="34" charset="0"/>
              </a:rPr>
              <a:t>Symbols</a:t>
            </a:r>
            <a:endParaRPr lang="en-GB" sz="5400" dirty="0">
              <a:solidFill>
                <a:schemeClr val="bg1"/>
              </a:solidFill>
              <a:latin typeface="Calibri" pitchFamily="34" charset="0"/>
              <a:cs typeface="Calibri" pitchFamily="34" charset="0"/>
            </a:endParaRPr>
          </a:p>
        </p:txBody>
      </p:sp>
      <p:cxnSp>
        <p:nvCxnSpPr>
          <p:cNvPr id="11" name="Gerade Verbindung mit Pfeil 10"/>
          <p:cNvCxnSpPr/>
          <p:nvPr/>
        </p:nvCxnSpPr>
        <p:spPr>
          <a:xfrm flipH="1" flipV="1">
            <a:off x="5148064" y="2924944"/>
            <a:ext cx="2160240" cy="2088232"/>
          </a:xfrm>
          <a:prstGeom prst="straightConnector1">
            <a:avLst/>
          </a:prstGeom>
          <a:ln w="76200">
            <a:solidFill>
              <a:schemeClr val="bg1">
                <a:alpha val="34118"/>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1691680" y="2852936"/>
            <a:ext cx="2448272" cy="2303761"/>
          </a:xfrm>
          <a:prstGeom prst="straightConnector1">
            <a:avLst/>
          </a:prstGeom>
          <a:ln w="76200">
            <a:solidFill>
              <a:schemeClr val="bg1">
                <a:alpha val="34118"/>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2267744" y="5301209"/>
            <a:ext cx="4680520" cy="1"/>
          </a:xfrm>
          <a:prstGeom prst="straightConnector1">
            <a:avLst/>
          </a:prstGeom>
          <a:ln w="76200">
            <a:solidFill>
              <a:schemeClr val="bg1">
                <a:alpha val="34118"/>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rot="18945734">
            <a:off x="2736693" y="3632826"/>
            <a:ext cx="1261243" cy="369332"/>
          </a:xfrm>
          <a:prstGeom prst="rect">
            <a:avLst/>
          </a:prstGeom>
          <a:noFill/>
        </p:spPr>
        <p:txBody>
          <a:bodyPr wrap="none" rtlCol="0">
            <a:spAutoFit/>
          </a:bodyPr>
          <a:lstStyle/>
          <a:p>
            <a:r>
              <a:rPr lang="en-GB" b="1" dirty="0" smtClean="0">
                <a:solidFill>
                  <a:schemeClr val="bg1"/>
                </a:solidFill>
              </a:rPr>
              <a:t>denotation</a:t>
            </a:r>
            <a:endParaRPr lang="en-GB" b="1" dirty="0">
              <a:solidFill>
                <a:schemeClr val="bg1"/>
              </a:solidFill>
            </a:endParaRPr>
          </a:p>
        </p:txBody>
      </p:sp>
      <p:sp>
        <p:nvSpPr>
          <p:cNvPr id="42" name="Textfeld 41"/>
          <p:cNvSpPr txBox="1"/>
          <p:nvPr/>
        </p:nvSpPr>
        <p:spPr>
          <a:xfrm rot="2587839">
            <a:off x="5021488" y="3558129"/>
            <a:ext cx="1433406" cy="369332"/>
          </a:xfrm>
          <a:prstGeom prst="rect">
            <a:avLst/>
          </a:prstGeom>
          <a:noFill/>
        </p:spPr>
        <p:txBody>
          <a:bodyPr wrap="none" rtlCol="0">
            <a:spAutoFit/>
          </a:bodyPr>
          <a:lstStyle/>
          <a:p>
            <a:r>
              <a:rPr lang="en-GB" b="1" dirty="0" smtClean="0">
                <a:solidFill>
                  <a:schemeClr val="bg1"/>
                </a:solidFill>
              </a:rPr>
              <a:t>instantiation</a:t>
            </a:r>
            <a:endParaRPr lang="en-GB" b="1" dirty="0">
              <a:solidFill>
                <a:schemeClr val="bg1"/>
              </a:solidFill>
            </a:endParaRPr>
          </a:p>
        </p:txBody>
      </p:sp>
      <p:sp>
        <p:nvSpPr>
          <p:cNvPr id="43" name="Textfeld 42"/>
          <p:cNvSpPr txBox="1"/>
          <p:nvPr/>
        </p:nvSpPr>
        <p:spPr>
          <a:xfrm>
            <a:off x="2555776" y="4931876"/>
            <a:ext cx="1261243" cy="369332"/>
          </a:xfrm>
          <a:prstGeom prst="rect">
            <a:avLst/>
          </a:prstGeom>
          <a:noFill/>
        </p:spPr>
        <p:txBody>
          <a:bodyPr wrap="none" rtlCol="0">
            <a:spAutoFit/>
          </a:bodyPr>
          <a:lstStyle/>
          <a:p>
            <a:r>
              <a:rPr lang="en-GB" b="1" dirty="0" smtClean="0">
                <a:solidFill>
                  <a:schemeClr val="bg1"/>
                </a:solidFill>
              </a:rPr>
              <a:t>denotation</a:t>
            </a:r>
            <a:endParaRPr lang="en-GB" b="1" dirty="0">
              <a:solidFill>
                <a:schemeClr val="bg1"/>
              </a:solidFill>
            </a:endParaRPr>
          </a:p>
        </p:txBody>
      </p:sp>
      <p:sp>
        <p:nvSpPr>
          <p:cNvPr id="4" name="Titel 3"/>
          <p:cNvSpPr>
            <a:spLocks noGrp="1"/>
          </p:cNvSpPr>
          <p:nvPr>
            <p:ph type="title"/>
          </p:nvPr>
        </p:nvSpPr>
        <p:spPr/>
        <p:txBody>
          <a:bodyPr/>
          <a:lstStyle/>
          <a:p>
            <a:r>
              <a:rPr lang="en-GB" dirty="0" smtClean="0"/>
              <a:t>Knowledge map</a:t>
            </a:r>
            <a:endParaRPr lang="en-GB" dirty="0"/>
          </a:p>
        </p:txBody>
      </p:sp>
      <p:sp>
        <p:nvSpPr>
          <p:cNvPr id="38" name="Ovale Legende 37"/>
          <p:cNvSpPr/>
          <p:nvPr/>
        </p:nvSpPr>
        <p:spPr>
          <a:xfrm>
            <a:off x="5940152" y="1124744"/>
            <a:ext cx="1584176" cy="1008360"/>
          </a:xfrm>
          <a:prstGeom prst="wedgeEllipseCallout">
            <a:avLst>
              <a:gd name="adj1" fmla="val -38865"/>
              <a:gd name="adj2" fmla="val 79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pPr algn="ctr"/>
            <a:endParaRPr lang="en-GB" sz="900" dirty="0">
              <a:solidFill>
                <a:schemeClr val="tx1">
                  <a:lumMod val="75000"/>
                  <a:lumOff val="25000"/>
                </a:schemeClr>
              </a:solidFill>
            </a:endParaRPr>
          </a:p>
        </p:txBody>
      </p:sp>
      <p:pic>
        <p:nvPicPr>
          <p:cNvPr id="44" name="Picture 5" descr="http://www.art-made-easy.com/images/dog-drawing-5.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199" y="1196752"/>
            <a:ext cx="805951" cy="91646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7"/>
          <p:cNvGrpSpPr/>
          <p:nvPr/>
        </p:nvGrpSpPr>
        <p:grpSpPr>
          <a:xfrm>
            <a:off x="7452320" y="4148832"/>
            <a:ext cx="1440160" cy="864344"/>
            <a:chOff x="7452320" y="4148832"/>
            <a:chExt cx="1440160" cy="864344"/>
          </a:xfrm>
        </p:grpSpPr>
        <p:sp>
          <p:nvSpPr>
            <p:cNvPr id="45" name="Ovale Legende 44"/>
            <p:cNvSpPr/>
            <p:nvPr/>
          </p:nvSpPr>
          <p:spPr>
            <a:xfrm>
              <a:off x="7452320" y="4148832"/>
              <a:ext cx="1440160" cy="864344"/>
            </a:xfrm>
            <a:prstGeom prst="wedgeEllipseCallout">
              <a:avLst>
                <a:gd name="adj1" fmla="val -18422"/>
                <a:gd name="adj2" fmla="val 906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bIns="36000" rtlCol="0" anchor="ctr"/>
            <a:lstStyle/>
            <a:p>
              <a:pPr algn="ctr"/>
              <a:endParaRPr lang="es-ES_tradnl" dirty="0">
                <a:solidFill>
                  <a:schemeClr val="tx1">
                    <a:lumMod val="75000"/>
                    <a:lumOff val="25000"/>
                  </a:schemeClr>
                </a:solidFill>
              </a:endParaRPr>
            </a:p>
          </p:txBody>
        </p:sp>
        <p:pic>
          <p:nvPicPr>
            <p:cNvPr id="4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740352" y="4182867"/>
              <a:ext cx="720080" cy="78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Ovale Legende 46"/>
          <p:cNvSpPr/>
          <p:nvPr/>
        </p:nvSpPr>
        <p:spPr>
          <a:xfrm>
            <a:off x="179512" y="4004816"/>
            <a:ext cx="1800200" cy="1049010"/>
          </a:xfrm>
          <a:prstGeom prst="wedgeEllipseCallout">
            <a:avLst>
              <a:gd name="adj1" fmla="val -18422"/>
              <a:gd name="adj2" fmla="val 906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400" dirty="0" smtClean="0">
                <a:solidFill>
                  <a:schemeClr val="tx1">
                    <a:lumMod val="75000"/>
                    <a:lumOff val="25000"/>
                  </a:schemeClr>
                </a:solidFill>
              </a:rPr>
              <a:t>"</a:t>
            </a:r>
            <a:r>
              <a:rPr lang="en-GB" sz="1400" dirty="0" err="1" smtClean="0">
                <a:solidFill>
                  <a:schemeClr val="tx1">
                    <a:lumMod val="75000"/>
                    <a:lumOff val="25000"/>
                  </a:schemeClr>
                </a:solidFill>
              </a:rPr>
              <a:t>perro</a:t>
            </a:r>
            <a:r>
              <a:rPr lang="en-GB" sz="1400" dirty="0" smtClean="0">
                <a:solidFill>
                  <a:schemeClr val="tx1">
                    <a:lumMod val="75000"/>
                    <a:lumOff val="25000"/>
                  </a:schemeClr>
                </a:solidFill>
              </a:rPr>
              <a:t>", "dog"</a:t>
            </a:r>
          </a:p>
          <a:p>
            <a:pPr algn="ctr"/>
            <a:r>
              <a:rPr lang="en-GB" sz="1400" dirty="0" smtClean="0">
                <a:solidFill>
                  <a:schemeClr val="tx1">
                    <a:lumMod val="75000"/>
                    <a:lumOff val="25000"/>
                  </a:schemeClr>
                </a:solidFill>
              </a:rPr>
              <a:t>"</a:t>
            </a:r>
            <a:r>
              <a:rPr lang="en-GB" sz="1400" dirty="0" err="1" smtClean="0">
                <a:solidFill>
                  <a:schemeClr val="tx1">
                    <a:lumMod val="75000"/>
                    <a:lumOff val="25000"/>
                  </a:schemeClr>
                </a:solidFill>
              </a:rPr>
              <a:t>canino</a:t>
            </a:r>
            <a:r>
              <a:rPr lang="en-GB" sz="1400" dirty="0" smtClean="0">
                <a:solidFill>
                  <a:schemeClr val="tx1">
                    <a:lumMod val="75000"/>
                    <a:lumOff val="25000"/>
                  </a:schemeClr>
                </a:solidFill>
              </a:rPr>
              <a:t>",</a:t>
            </a:r>
          </a:p>
          <a:p>
            <a:pPr algn="ctr"/>
            <a:r>
              <a:rPr lang="en-GB" sz="1400" dirty="0" smtClean="0">
                <a:solidFill>
                  <a:schemeClr val="tx1">
                    <a:lumMod val="75000"/>
                    <a:lumOff val="25000"/>
                  </a:schemeClr>
                </a:solidFill>
              </a:rPr>
              <a:t>"</a:t>
            </a:r>
            <a:r>
              <a:rPr lang="en-GB" sz="1400" dirty="0" err="1" smtClean="0">
                <a:solidFill>
                  <a:schemeClr val="tx1">
                    <a:lumMod val="75000"/>
                    <a:lumOff val="25000"/>
                  </a:schemeClr>
                </a:solidFill>
              </a:rPr>
              <a:t>canis</a:t>
            </a:r>
            <a:r>
              <a:rPr lang="en-GB" sz="1400" dirty="0" smtClean="0">
                <a:solidFill>
                  <a:schemeClr val="tx1">
                    <a:lumMod val="75000"/>
                    <a:lumOff val="25000"/>
                  </a:schemeClr>
                </a:solidFill>
              </a:rPr>
              <a:t>", "dog"</a:t>
            </a:r>
            <a:br>
              <a:rPr lang="en-GB" sz="1400" dirty="0" smtClean="0">
                <a:solidFill>
                  <a:schemeClr val="tx1">
                    <a:lumMod val="75000"/>
                    <a:lumOff val="25000"/>
                  </a:schemeClr>
                </a:solidFill>
              </a:rPr>
            </a:br>
            <a:r>
              <a:rPr lang="en-GB" sz="1400" dirty="0" smtClean="0">
                <a:solidFill>
                  <a:schemeClr val="bg1"/>
                </a:solidFill>
              </a:rPr>
              <a:t>"Marley"</a:t>
            </a:r>
            <a:endParaRPr lang="en-GB" sz="1400" dirty="0">
              <a:solidFill>
                <a:schemeClr val="bg1"/>
              </a:solidFill>
            </a:endParaRPr>
          </a:p>
        </p:txBody>
      </p:sp>
      <p:sp>
        <p:nvSpPr>
          <p:cNvPr id="48" name="Rechteck 47"/>
          <p:cNvSpPr/>
          <p:nvPr/>
        </p:nvSpPr>
        <p:spPr>
          <a:xfrm>
            <a:off x="614075" y="4818638"/>
            <a:ext cx="843949" cy="307777"/>
          </a:xfrm>
          <a:prstGeom prst="rect">
            <a:avLst/>
          </a:prstGeom>
        </p:spPr>
        <p:txBody>
          <a:bodyPr wrap="none">
            <a:spAutoFit/>
          </a:bodyPr>
          <a:lstStyle/>
          <a:p>
            <a:r>
              <a:rPr lang="en-GB" sz="1400" dirty="0" smtClean="0">
                <a:solidFill>
                  <a:prstClr val="black">
                    <a:lumMod val="75000"/>
                    <a:lumOff val="25000"/>
                  </a:prstClr>
                </a:solidFill>
              </a:rPr>
              <a:t>"Marley"</a:t>
            </a:r>
            <a:endParaRPr lang="en-GB" sz="1600" dirty="0"/>
          </a:p>
        </p:txBody>
      </p:sp>
      <p:sp>
        <p:nvSpPr>
          <p:cNvPr id="49" name="Rechteck 48"/>
          <p:cNvSpPr/>
          <p:nvPr/>
        </p:nvSpPr>
        <p:spPr>
          <a:xfrm>
            <a:off x="576858" y="6372036"/>
            <a:ext cx="7974632" cy="369332"/>
          </a:xfrm>
          <a:prstGeom prst="rect">
            <a:avLst/>
          </a:prstGeom>
        </p:spPr>
        <p:txBody>
          <a:bodyPr wrap="square">
            <a:spAutoFit/>
          </a:bodyPr>
          <a:lstStyle/>
          <a:p>
            <a:pPr algn="ctr"/>
            <a:r>
              <a:rPr lang="en-GB" dirty="0" smtClean="0">
                <a:solidFill>
                  <a:schemeClr val="tx1">
                    <a:lumMod val="75000"/>
                    <a:lumOff val="25000"/>
                  </a:schemeClr>
                </a:solidFill>
              </a:rPr>
              <a:t>C. K. Ogden and I. A. Richards (1923) The Meaning of Meaning</a:t>
            </a:r>
            <a:endParaRPr lang="en-GB" dirty="0">
              <a:solidFill>
                <a:schemeClr val="tx1">
                  <a:lumMod val="75000"/>
                  <a:lumOff val="25000"/>
                </a:schemeClr>
              </a:solidFill>
            </a:endParaRPr>
          </a:p>
        </p:txBody>
      </p:sp>
    </p:spTree>
    <p:extLst>
      <p:ext uri="{BB962C8B-B14F-4D97-AF65-F5344CB8AC3E}">
        <p14:creationId xmlns:p14="http://schemas.microsoft.com/office/powerpoint/2010/main" val="1465980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858000"/>
          </a:xfrm>
        </p:spPr>
        <p:txBody>
          <a:bodyPr/>
          <a:lstStyle/>
          <a:p>
            <a:endParaRPr lang="en-GB" dirty="0"/>
          </a:p>
        </p:txBody>
      </p:sp>
      <p:sp>
        <p:nvSpPr>
          <p:cNvPr id="4" name="Abgerundetes Rechteck 3"/>
          <p:cNvSpPr/>
          <p:nvPr/>
        </p:nvSpPr>
        <p:spPr>
          <a:xfrm>
            <a:off x="107504"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bgerundetes Rechteck 5"/>
          <p:cNvSpPr/>
          <p:nvPr/>
        </p:nvSpPr>
        <p:spPr>
          <a:xfrm>
            <a:off x="4716016"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bgerundetes Rechteck 6"/>
          <p:cNvSpPr/>
          <p:nvPr/>
        </p:nvSpPr>
        <p:spPr>
          <a:xfrm>
            <a:off x="4716016"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bgerundetes Rechteck 7"/>
          <p:cNvSpPr/>
          <p:nvPr/>
        </p:nvSpPr>
        <p:spPr>
          <a:xfrm>
            <a:off x="107504"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p:cNvSpPr txBox="1"/>
          <p:nvPr/>
        </p:nvSpPr>
        <p:spPr>
          <a:xfrm>
            <a:off x="251520" y="260648"/>
            <a:ext cx="3495059" cy="707886"/>
          </a:xfrm>
          <a:prstGeom prst="rect">
            <a:avLst/>
          </a:prstGeom>
          <a:noFill/>
        </p:spPr>
        <p:txBody>
          <a:bodyPr wrap="none" rtlCol="0">
            <a:spAutoFit/>
          </a:bodyPr>
          <a:lstStyle/>
          <a:p>
            <a:r>
              <a:rPr lang="en-GB" sz="2000" b="1" dirty="0" smtClean="0">
                <a:solidFill>
                  <a:schemeClr val="bg1"/>
                </a:solidFill>
              </a:rPr>
              <a:t>Ontological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Axioms that are universally true</a:t>
            </a:r>
            <a:endParaRPr lang="en-GB" sz="2000" dirty="0">
              <a:solidFill>
                <a:schemeClr val="bg1"/>
              </a:solidFill>
            </a:endParaRPr>
          </a:p>
        </p:txBody>
      </p:sp>
      <p:sp>
        <p:nvSpPr>
          <p:cNvPr id="10" name="Textfeld 9"/>
          <p:cNvSpPr txBox="1"/>
          <p:nvPr/>
        </p:nvSpPr>
        <p:spPr>
          <a:xfrm>
            <a:off x="5940152" y="260648"/>
            <a:ext cx="3587487" cy="707886"/>
          </a:xfrm>
          <a:prstGeom prst="rect">
            <a:avLst/>
          </a:prstGeom>
          <a:noFill/>
        </p:spPr>
        <p:txBody>
          <a:bodyPr wrap="square" rtlCol="0">
            <a:spAutoFit/>
          </a:bodyPr>
          <a:lstStyle/>
          <a:p>
            <a:r>
              <a:rPr lang="en-GB" sz="2000" b="1" dirty="0" smtClean="0">
                <a:solidFill>
                  <a:schemeClr val="bg1"/>
                </a:solidFill>
              </a:rPr>
              <a:t>Contingent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typical, likely, possible</a:t>
            </a:r>
            <a:endParaRPr lang="en-GB" sz="2000" dirty="0">
              <a:solidFill>
                <a:schemeClr val="bg1"/>
              </a:solidFill>
            </a:endParaRPr>
          </a:p>
        </p:txBody>
      </p:sp>
      <p:sp>
        <p:nvSpPr>
          <p:cNvPr id="11" name="Textfeld 10"/>
          <p:cNvSpPr txBox="1"/>
          <p:nvPr/>
        </p:nvSpPr>
        <p:spPr>
          <a:xfrm>
            <a:off x="281945" y="5589240"/>
            <a:ext cx="3693319" cy="1015663"/>
          </a:xfrm>
          <a:prstGeom prst="rect">
            <a:avLst/>
          </a:prstGeom>
          <a:noFill/>
        </p:spPr>
        <p:txBody>
          <a:bodyPr wrap="none" rtlCol="0">
            <a:spAutoFit/>
          </a:bodyPr>
          <a:lstStyle/>
          <a:p>
            <a:r>
              <a:rPr lang="en-GB" sz="2000" b="1" dirty="0" smtClean="0">
                <a:solidFill>
                  <a:schemeClr val="bg1"/>
                </a:solidFill>
              </a:rPr>
              <a:t>Linguistic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properties and </a:t>
            </a:r>
            <a:br>
              <a:rPr lang="en-GB" sz="2000" dirty="0" smtClean="0">
                <a:solidFill>
                  <a:schemeClr val="bg1"/>
                </a:solidFill>
              </a:rPr>
            </a:br>
            <a:r>
              <a:rPr lang="en-GB" sz="2000" dirty="0" smtClean="0">
                <a:solidFill>
                  <a:schemeClr val="bg1"/>
                </a:solidFill>
              </a:rPr>
              <a:t>meaning of signs of language</a:t>
            </a:r>
            <a:endParaRPr lang="en-GB" sz="2000" dirty="0">
              <a:solidFill>
                <a:schemeClr val="bg1"/>
              </a:solidFill>
            </a:endParaRPr>
          </a:p>
        </p:txBody>
      </p:sp>
      <p:sp>
        <p:nvSpPr>
          <p:cNvPr id="12" name="Textfeld 11"/>
          <p:cNvSpPr txBox="1"/>
          <p:nvPr/>
        </p:nvSpPr>
        <p:spPr>
          <a:xfrm>
            <a:off x="5027193" y="5589240"/>
            <a:ext cx="3865287" cy="1015663"/>
          </a:xfrm>
          <a:prstGeom prst="rect">
            <a:avLst/>
          </a:prstGeom>
          <a:noFill/>
        </p:spPr>
        <p:txBody>
          <a:bodyPr wrap="square" rtlCol="0">
            <a:spAutoFit/>
          </a:bodyPr>
          <a:lstStyle/>
          <a:p>
            <a:r>
              <a:rPr lang="en-GB" sz="2000" b="1" dirty="0" smtClean="0">
                <a:solidFill>
                  <a:schemeClr val="bg1"/>
                </a:solidFill>
              </a:rPr>
              <a:t>Factual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concrete entities </a:t>
            </a:r>
            <a:br>
              <a:rPr lang="en-GB" sz="2000" dirty="0" smtClean="0">
                <a:solidFill>
                  <a:schemeClr val="bg1"/>
                </a:solidFill>
              </a:rPr>
            </a:br>
            <a:r>
              <a:rPr lang="en-GB" sz="2000" dirty="0" smtClean="0">
                <a:solidFill>
                  <a:schemeClr val="bg1"/>
                </a:solidFill>
              </a:rPr>
              <a:t>and their relationships</a:t>
            </a:r>
            <a:endParaRPr lang="en-GB" sz="2000" dirty="0">
              <a:solidFill>
                <a:schemeClr val="bg1"/>
              </a:solidFill>
            </a:endParaRPr>
          </a:p>
        </p:txBody>
      </p:sp>
      <p:sp>
        <p:nvSpPr>
          <p:cNvPr id="14" name="Rechteck 13"/>
          <p:cNvSpPr/>
          <p:nvPr/>
        </p:nvSpPr>
        <p:spPr>
          <a:xfrm>
            <a:off x="61941" y="57222"/>
            <a:ext cx="46242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6</a:t>
            </a:r>
            <a:endParaRPr lang="en-GB" dirty="0"/>
          </a:p>
        </p:txBody>
      </p:sp>
      <p:pic>
        <p:nvPicPr>
          <p:cNvPr id="3" name="Grafik 2"/>
          <p:cNvPicPr>
            <a:picLocks noChangeAspect="1"/>
          </p:cNvPicPr>
          <p:nvPr/>
        </p:nvPicPr>
        <p:blipFill>
          <a:blip r:embed="rId3"/>
          <a:stretch>
            <a:fillRect/>
          </a:stretch>
        </p:blipFill>
        <p:spPr>
          <a:xfrm>
            <a:off x="755576" y="1028559"/>
            <a:ext cx="7688759" cy="4566039"/>
          </a:xfrm>
          <a:prstGeom prst="rect">
            <a:avLst/>
          </a:prstGeom>
        </p:spPr>
      </p:pic>
      <p:cxnSp>
        <p:nvCxnSpPr>
          <p:cNvPr id="13" name="Gerader Verbinder 12"/>
          <p:cNvCxnSpPr/>
          <p:nvPr/>
        </p:nvCxnSpPr>
        <p:spPr>
          <a:xfrm>
            <a:off x="2195736" y="0"/>
            <a:ext cx="5616624" cy="6741368"/>
          </a:xfrm>
          <a:prstGeom prst="line">
            <a:avLst/>
          </a:prstGeom>
          <a:ln w="117475">
            <a:solidFill>
              <a:srgbClr val="EAEAEA"/>
            </a:solidFill>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161763" y="2334645"/>
            <a:ext cx="3710875" cy="2154729"/>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smtClean="0">
                <a:solidFill>
                  <a:srgbClr val="0070C0"/>
                </a:solidFill>
              </a:rPr>
              <a:t>SUSTAINABLE </a:t>
            </a:r>
            <a:br>
              <a:rPr lang="en-GB" sz="2800" b="1" dirty="0" smtClean="0">
                <a:solidFill>
                  <a:srgbClr val="0070C0"/>
                </a:solidFill>
              </a:rPr>
            </a:br>
            <a:r>
              <a:rPr lang="en-GB" sz="2800" b="1" dirty="0" smtClean="0">
                <a:solidFill>
                  <a:srgbClr val="0070C0"/>
                </a:solidFill>
              </a:rPr>
              <a:t>KNOWLEDGE</a:t>
            </a:r>
            <a:endParaRPr lang="en-GB" sz="2800" b="1" dirty="0">
              <a:solidFill>
                <a:srgbClr val="0070C0"/>
              </a:solidFill>
            </a:endParaRPr>
          </a:p>
        </p:txBody>
      </p:sp>
      <p:sp>
        <p:nvSpPr>
          <p:cNvPr id="16" name="Ellipse 15"/>
          <p:cNvSpPr/>
          <p:nvPr/>
        </p:nvSpPr>
        <p:spPr>
          <a:xfrm>
            <a:off x="5397629" y="2335232"/>
            <a:ext cx="3710875" cy="2154729"/>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smtClean="0">
                <a:solidFill>
                  <a:srgbClr val="0070C0"/>
                </a:solidFill>
              </a:rPr>
              <a:t>DYNAMIC</a:t>
            </a:r>
          </a:p>
          <a:p>
            <a:pPr algn="ctr"/>
            <a:r>
              <a:rPr lang="en-GB" sz="2800" b="1" dirty="0" smtClean="0">
                <a:solidFill>
                  <a:srgbClr val="0070C0"/>
                </a:solidFill>
              </a:rPr>
              <a:t>KNOWLEDGE</a:t>
            </a:r>
            <a:endParaRPr lang="en-GB" sz="2800" b="1" dirty="0">
              <a:solidFill>
                <a:srgbClr val="0070C0"/>
              </a:solidFill>
            </a:endParaRPr>
          </a:p>
        </p:txBody>
      </p:sp>
    </p:spTree>
    <p:extLst>
      <p:ext uri="{BB962C8B-B14F-4D97-AF65-F5344CB8AC3E}">
        <p14:creationId xmlns:p14="http://schemas.microsoft.com/office/powerpoint/2010/main" val="480612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92"/>
          <p:cNvSpPr>
            <a:spLocks noChangeArrowheads="1"/>
          </p:cNvSpPr>
          <p:nvPr/>
        </p:nvSpPr>
        <p:spPr bwMode="auto">
          <a:xfrm>
            <a:off x="-684584" y="-1971600"/>
            <a:ext cx="10801672" cy="9145016"/>
          </a:xfrm>
          <a:prstGeom prst="ellipse">
            <a:avLst/>
          </a:prstGeom>
          <a:gradFill rotWithShape="1">
            <a:gsLst>
              <a:gs pos="0">
                <a:srgbClr val="0070C0"/>
              </a:gs>
              <a:gs pos="100000">
                <a:srgbClr val="FFFFFF">
                  <a:alpha val="0"/>
                </a:srgbClr>
              </a:gs>
            </a:gsLst>
            <a:path path="shape">
              <a:fillToRect l="50000" t="50000" r="50000" b="50000"/>
            </a:path>
          </a:gradFill>
          <a:ln w="9525">
            <a:noFill/>
            <a:round/>
            <a:headEnd/>
            <a:tailEnd/>
          </a:ln>
        </p:spPr>
        <p:txBody>
          <a:bodyPr lIns="122191" tIns="61096" rIns="122191" bIns="61096" anchor="ctr"/>
          <a:lstStyle/>
          <a:p>
            <a:pPr algn="ctr"/>
            <a:endParaRPr lang="en-GB" sz="5400" dirty="0">
              <a:solidFill>
                <a:schemeClr val="bg1"/>
              </a:solidFill>
              <a:latin typeface="Calibri" pitchFamily="34" charset="0"/>
              <a:cs typeface="Calibri" pitchFamily="34" charset="0"/>
            </a:endParaRPr>
          </a:p>
        </p:txBody>
      </p:sp>
      <p:sp>
        <p:nvSpPr>
          <p:cNvPr id="7" name="Ellipse 592"/>
          <p:cNvSpPr>
            <a:spLocks noChangeArrowheads="1"/>
          </p:cNvSpPr>
          <p:nvPr/>
        </p:nvSpPr>
        <p:spPr bwMode="auto">
          <a:xfrm>
            <a:off x="1430902" y="1217811"/>
            <a:ext cx="10017003" cy="9433048"/>
          </a:xfrm>
          <a:prstGeom prst="ellipse">
            <a:avLst/>
          </a:prstGeom>
          <a:gradFill rotWithShape="1">
            <a:gsLst>
              <a:gs pos="0">
                <a:srgbClr val="C8C800"/>
              </a:gs>
              <a:gs pos="100000">
                <a:srgbClr val="FFFFFF">
                  <a:alpha val="0"/>
                </a:srgbClr>
              </a:gs>
            </a:gsLst>
            <a:path path="shape">
              <a:fillToRect l="50000" t="50000" r="50000" b="50000"/>
            </a:path>
          </a:gradFill>
          <a:ln w="9525">
            <a:noFill/>
            <a:round/>
            <a:headEnd/>
            <a:tailEnd/>
          </a:ln>
        </p:spPr>
        <p:txBody>
          <a:bodyPr lIns="122191" tIns="61096" rIns="122191" bIns="61096" anchor="ctr"/>
          <a:lstStyle/>
          <a:p>
            <a:pPr algn="ctr"/>
            <a:endParaRPr lang="en-GB" sz="5400" dirty="0">
              <a:solidFill>
                <a:schemeClr val="bg1"/>
              </a:solidFill>
              <a:latin typeface="Calibri" pitchFamily="34" charset="0"/>
              <a:cs typeface="Calibri" pitchFamily="34" charset="0"/>
            </a:endParaRPr>
          </a:p>
        </p:txBody>
      </p:sp>
      <p:sp>
        <p:nvSpPr>
          <p:cNvPr id="9" name="Ellipse 592"/>
          <p:cNvSpPr>
            <a:spLocks noChangeArrowheads="1"/>
          </p:cNvSpPr>
          <p:nvPr/>
        </p:nvSpPr>
        <p:spPr bwMode="auto">
          <a:xfrm>
            <a:off x="-3196215" y="692696"/>
            <a:ext cx="10332640" cy="10513168"/>
          </a:xfrm>
          <a:prstGeom prst="ellipse">
            <a:avLst/>
          </a:prstGeom>
          <a:gradFill rotWithShape="1">
            <a:gsLst>
              <a:gs pos="0">
                <a:srgbClr val="C00000"/>
              </a:gs>
              <a:gs pos="100000">
                <a:srgbClr val="FFFFFF">
                  <a:alpha val="0"/>
                </a:srgbClr>
              </a:gs>
            </a:gsLst>
            <a:path path="shape">
              <a:fillToRect l="50000" t="50000" r="50000" b="50000"/>
            </a:path>
          </a:gradFill>
          <a:ln w="9525">
            <a:noFill/>
            <a:round/>
            <a:headEnd/>
            <a:tailEnd/>
          </a:ln>
        </p:spPr>
        <p:txBody>
          <a:bodyPr lIns="122191" tIns="61096" rIns="122191" bIns="61096" anchor="ctr"/>
          <a:lstStyle/>
          <a:p>
            <a:pPr algn="ctr"/>
            <a:endParaRPr lang="en-GB" sz="5400" dirty="0">
              <a:solidFill>
                <a:schemeClr val="bg1"/>
              </a:solidFill>
              <a:latin typeface="Calibri" pitchFamily="34" charset="0"/>
              <a:cs typeface="Calibri" pitchFamily="34" charset="0"/>
            </a:endParaRPr>
          </a:p>
        </p:txBody>
      </p:sp>
      <p:sp>
        <p:nvSpPr>
          <p:cNvPr id="20" name="Rechteck 19"/>
          <p:cNvSpPr/>
          <p:nvPr/>
        </p:nvSpPr>
        <p:spPr>
          <a:xfrm>
            <a:off x="61941" y="57222"/>
            <a:ext cx="46242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
        <p:nvSpPr>
          <p:cNvPr id="2" name="Titel 1"/>
          <p:cNvSpPr>
            <a:spLocks noGrp="1"/>
          </p:cNvSpPr>
          <p:nvPr>
            <p:ph type="title"/>
          </p:nvPr>
        </p:nvSpPr>
        <p:spPr/>
        <p:txBody>
          <a:bodyPr/>
          <a:lstStyle/>
          <a:p>
            <a:r>
              <a:rPr lang="en-GB" dirty="0" smtClean="0"/>
              <a:t>Knowledge assets, users and information systems</a:t>
            </a:r>
            <a:endParaRPr lang="en-GB" dirty="0"/>
          </a:p>
        </p:txBody>
      </p:sp>
      <p:sp>
        <p:nvSpPr>
          <p:cNvPr id="63" name="Pfeil nach rechts 62"/>
          <p:cNvSpPr/>
          <p:nvPr/>
        </p:nvSpPr>
        <p:spPr>
          <a:xfrm rot="681722">
            <a:off x="344558" y="5027258"/>
            <a:ext cx="3296687" cy="54145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Pfeil nach rechts 63"/>
          <p:cNvSpPr/>
          <p:nvPr/>
        </p:nvSpPr>
        <p:spPr>
          <a:xfrm rot="18299789">
            <a:off x="447362" y="3894265"/>
            <a:ext cx="1738235" cy="50405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Abgerundetes Rechteck 64"/>
          <p:cNvSpPr/>
          <p:nvPr/>
        </p:nvSpPr>
        <p:spPr>
          <a:xfrm>
            <a:off x="5364088" y="1628800"/>
            <a:ext cx="20162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Ontologies</a:t>
            </a:r>
            <a:endParaRPr lang="en-GB" dirty="0"/>
          </a:p>
        </p:txBody>
      </p:sp>
      <p:sp>
        <p:nvSpPr>
          <p:cNvPr id="66" name="Abgerundetes Rechteck 65"/>
          <p:cNvSpPr/>
          <p:nvPr/>
        </p:nvSpPr>
        <p:spPr>
          <a:xfrm>
            <a:off x="5364088" y="1643565"/>
            <a:ext cx="20162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Knowledge bases</a:t>
            </a:r>
          </a:p>
          <a:p>
            <a:pPr algn="ctr"/>
            <a:r>
              <a:rPr lang="en-GB" dirty="0" smtClean="0"/>
              <a:t>Fact stores</a:t>
            </a:r>
            <a:endParaRPr lang="en-GB" dirty="0"/>
          </a:p>
        </p:txBody>
      </p:sp>
      <p:sp>
        <p:nvSpPr>
          <p:cNvPr id="67" name="Abgerundetes Rechteck 66"/>
          <p:cNvSpPr/>
          <p:nvPr/>
        </p:nvSpPr>
        <p:spPr>
          <a:xfrm>
            <a:off x="5364088" y="2889580"/>
            <a:ext cx="20162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Rule bases</a:t>
            </a:r>
            <a:br>
              <a:rPr lang="en-GB" dirty="0" smtClean="0"/>
            </a:br>
            <a:r>
              <a:rPr lang="en-GB" dirty="0" smtClean="0"/>
              <a:t>(clinical guidelines)</a:t>
            </a:r>
            <a:endParaRPr lang="en-GB" dirty="0"/>
          </a:p>
        </p:txBody>
      </p:sp>
      <p:sp>
        <p:nvSpPr>
          <p:cNvPr id="68" name="Pfeil nach rechts 67"/>
          <p:cNvSpPr/>
          <p:nvPr/>
        </p:nvSpPr>
        <p:spPr>
          <a:xfrm>
            <a:off x="3707904" y="2276872"/>
            <a:ext cx="1656184" cy="43204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Pfeil nach rechts 68"/>
          <p:cNvSpPr/>
          <p:nvPr/>
        </p:nvSpPr>
        <p:spPr>
          <a:xfrm>
            <a:off x="3707904" y="2996952"/>
            <a:ext cx="1656184" cy="43204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Abgerundetes Rechteck 69"/>
          <p:cNvSpPr/>
          <p:nvPr/>
        </p:nvSpPr>
        <p:spPr>
          <a:xfrm>
            <a:off x="1691680" y="2060848"/>
            <a:ext cx="201622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Formal</a:t>
            </a:r>
          </a:p>
          <a:p>
            <a:pPr algn="ctr"/>
            <a:r>
              <a:rPr lang="en-GB" dirty="0" smtClean="0"/>
              <a:t>Ontologies</a:t>
            </a:r>
          </a:p>
          <a:p>
            <a:pPr algn="ctr"/>
            <a:r>
              <a:rPr lang="en-GB" dirty="0" smtClean="0"/>
              <a:t>(models of generalized reality)</a:t>
            </a:r>
            <a:endParaRPr lang="en-GB" dirty="0"/>
          </a:p>
        </p:txBody>
      </p:sp>
      <p:sp>
        <p:nvSpPr>
          <p:cNvPr id="71" name="Abgerundetes Rechteck 70"/>
          <p:cNvSpPr/>
          <p:nvPr/>
        </p:nvSpPr>
        <p:spPr>
          <a:xfrm>
            <a:off x="323528" y="4581128"/>
            <a:ext cx="201622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Repositories of human language</a:t>
            </a:r>
            <a:br>
              <a:rPr lang="en-GB" dirty="0" smtClean="0"/>
            </a:br>
            <a:r>
              <a:rPr lang="en-GB" dirty="0" smtClean="0"/>
              <a:t>expressions and formalisms</a:t>
            </a:r>
            <a:endParaRPr lang="en-GB" dirty="0"/>
          </a:p>
        </p:txBody>
      </p:sp>
      <p:sp>
        <p:nvSpPr>
          <p:cNvPr id="72" name="Textfeld 71"/>
          <p:cNvSpPr txBox="1"/>
          <p:nvPr/>
        </p:nvSpPr>
        <p:spPr>
          <a:xfrm rot="18342129">
            <a:off x="618268" y="3864664"/>
            <a:ext cx="855427" cy="369332"/>
          </a:xfrm>
          <a:prstGeom prst="rect">
            <a:avLst/>
          </a:prstGeom>
          <a:noFill/>
        </p:spPr>
        <p:txBody>
          <a:bodyPr wrap="none" rtlCol="0">
            <a:spAutoFit/>
          </a:bodyPr>
          <a:lstStyle/>
          <a:p>
            <a:r>
              <a:rPr lang="en-GB" dirty="0" smtClean="0"/>
              <a:t>denote</a:t>
            </a:r>
            <a:endParaRPr lang="en-GB" dirty="0"/>
          </a:p>
        </p:txBody>
      </p:sp>
      <p:pic>
        <p:nvPicPr>
          <p:cNvPr id="73" name="Picture 2" descr="Image result for dog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2668" y="4725144"/>
            <a:ext cx="383788" cy="585936"/>
          </a:xfrm>
          <a:prstGeom prst="rect">
            <a:avLst/>
          </a:prstGeom>
          <a:noFill/>
          <a:extLst>
            <a:ext uri="{909E8E84-426E-40DD-AFC4-6F175D3DCCD1}">
              <a14:hiddenFill xmlns:a14="http://schemas.microsoft.com/office/drawing/2010/main">
                <a:solidFill>
                  <a:srgbClr val="FFFFFF"/>
                </a:solidFill>
              </a14:hiddenFill>
            </a:ext>
          </a:extLst>
        </p:spPr>
      </p:pic>
      <p:pic>
        <p:nvPicPr>
          <p:cNvPr id="74" name="Grafik 73"/>
          <p:cNvPicPr>
            <a:picLocks noChangeAspect="1"/>
          </p:cNvPicPr>
          <p:nvPr/>
        </p:nvPicPr>
        <p:blipFill>
          <a:blip r:embed="rId4"/>
          <a:stretch>
            <a:fillRect/>
          </a:stretch>
        </p:blipFill>
        <p:spPr>
          <a:xfrm>
            <a:off x="7844968" y="5409220"/>
            <a:ext cx="455687" cy="440034"/>
          </a:xfrm>
          <a:prstGeom prst="rect">
            <a:avLst/>
          </a:prstGeom>
        </p:spPr>
      </p:pic>
      <p:pic>
        <p:nvPicPr>
          <p:cNvPr id="75" name="Picture 8" descr="http://www.clker.com/cliparts/a/5/0/9/12161804232085477811laurent_medoc.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8625" y="5008401"/>
            <a:ext cx="852686" cy="292756"/>
          </a:xfrm>
          <a:prstGeom prst="rect">
            <a:avLst/>
          </a:prstGeom>
          <a:noFill/>
          <a:extLst>
            <a:ext uri="{909E8E84-426E-40DD-AFC4-6F175D3DCCD1}">
              <a14:hiddenFill xmlns:a14="http://schemas.microsoft.com/office/drawing/2010/main">
                <a:solidFill>
                  <a:srgbClr val="FFFFFF"/>
                </a:solidFill>
              </a14:hiddenFill>
            </a:ext>
          </a:extLst>
        </p:spPr>
      </p:pic>
      <p:sp>
        <p:nvSpPr>
          <p:cNvPr id="76" name="Textfeld 75"/>
          <p:cNvSpPr txBox="1"/>
          <p:nvPr/>
        </p:nvSpPr>
        <p:spPr>
          <a:xfrm rot="726701">
            <a:off x="2530468" y="5642193"/>
            <a:ext cx="855427" cy="369332"/>
          </a:xfrm>
          <a:prstGeom prst="rect">
            <a:avLst/>
          </a:prstGeom>
          <a:noFill/>
        </p:spPr>
        <p:txBody>
          <a:bodyPr wrap="none" rtlCol="0">
            <a:spAutoFit/>
          </a:bodyPr>
          <a:lstStyle/>
          <a:p>
            <a:r>
              <a:rPr lang="en-GB" dirty="0" smtClean="0"/>
              <a:t>denote</a:t>
            </a:r>
            <a:endParaRPr lang="en-GB" dirty="0"/>
          </a:p>
        </p:txBody>
      </p:sp>
      <p:sp>
        <p:nvSpPr>
          <p:cNvPr id="77" name="Abgerundetes Rechteck 76"/>
          <p:cNvSpPr/>
          <p:nvPr/>
        </p:nvSpPr>
        <p:spPr>
          <a:xfrm>
            <a:off x="3610172" y="4205562"/>
            <a:ext cx="5354316" cy="19597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lumMod val="65000"/>
                    <a:lumOff val="35000"/>
                  </a:schemeClr>
                </a:solidFill>
              </a:rPr>
              <a:t> </a:t>
            </a:r>
            <a:endParaRPr lang="en-GB" dirty="0">
              <a:solidFill>
                <a:schemeClr val="tx1">
                  <a:lumMod val="65000"/>
                  <a:lumOff val="35000"/>
                </a:schemeClr>
              </a:solidFill>
            </a:endParaRPr>
          </a:p>
        </p:txBody>
      </p:sp>
      <p:sp>
        <p:nvSpPr>
          <p:cNvPr id="78" name="Rechteck 77"/>
          <p:cNvSpPr/>
          <p:nvPr/>
        </p:nvSpPr>
        <p:spPr>
          <a:xfrm>
            <a:off x="6905199" y="5791279"/>
            <a:ext cx="1192954" cy="369332"/>
          </a:xfrm>
          <a:prstGeom prst="rect">
            <a:avLst/>
          </a:prstGeom>
        </p:spPr>
        <p:txBody>
          <a:bodyPr wrap="none">
            <a:spAutoFit/>
          </a:bodyPr>
          <a:lstStyle/>
          <a:p>
            <a:pPr algn="ctr"/>
            <a:r>
              <a:rPr lang="en-GB" dirty="0">
                <a:solidFill>
                  <a:schemeClr val="tx1">
                    <a:lumMod val="65000"/>
                    <a:lumOff val="35000"/>
                  </a:schemeClr>
                </a:solidFill>
              </a:rPr>
              <a:t>Individuals</a:t>
            </a:r>
          </a:p>
        </p:txBody>
      </p:sp>
      <p:sp>
        <p:nvSpPr>
          <p:cNvPr id="79" name="Pfeil nach rechts 78"/>
          <p:cNvSpPr/>
          <p:nvPr/>
        </p:nvSpPr>
        <p:spPr>
          <a:xfrm rot="10800000">
            <a:off x="6071306" y="5181588"/>
            <a:ext cx="876958" cy="43204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hteck 79"/>
          <p:cNvSpPr/>
          <p:nvPr/>
        </p:nvSpPr>
        <p:spPr>
          <a:xfrm>
            <a:off x="6203407" y="4983707"/>
            <a:ext cx="511679" cy="369332"/>
          </a:xfrm>
          <a:prstGeom prst="rect">
            <a:avLst/>
          </a:prstGeom>
        </p:spPr>
        <p:txBody>
          <a:bodyPr wrap="none">
            <a:spAutoFit/>
          </a:bodyPr>
          <a:lstStyle/>
          <a:p>
            <a:r>
              <a:rPr lang="en-GB" dirty="0" smtClean="0"/>
              <a:t>use</a:t>
            </a:r>
            <a:endParaRPr lang="en-GB" dirty="0"/>
          </a:p>
        </p:txBody>
      </p:sp>
      <p:cxnSp>
        <p:nvCxnSpPr>
          <p:cNvPr id="81" name="Gerade Verbindung mit Pfeil 80"/>
          <p:cNvCxnSpPr>
            <a:endCxn id="90" idx="1"/>
          </p:cNvCxnSpPr>
          <p:nvPr/>
        </p:nvCxnSpPr>
        <p:spPr>
          <a:xfrm>
            <a:off x="2309431" y="4925642"/>
            <a:ext cx="1457619" cy="307589"/>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Textfeld 81"/>
          <p:cNvSpPr txBox="1"/>
          <p:nvPr/>
        </p:nvSpPr>
        <p:spPr>
          <a:xfrm>
            <a:off x="3905263" y="1727779"/>
            <a:ext cx="1000595" cy="646331"/>
          </a:xfrm>
          <a:prstGeom prst="rect">
            <a:avLst/>
          </a:prstGeom>
          <a:noFill/>
        </p:spPr>
        <p:txBody>
          <a:bodyPr wrap="none" rtlCol="0">
            <a:spAutoFit/>
          </a:bodyPr>
          <a:lstStyle/>
          <a:p>
            <a:r>
              <a:rPr lang="en-GB" dirty="0" smtClean="0"/>
              <a:t>provide</a:t>
            </a:r>
          </a:p>
          <a:p>
            <a:r>
              <a:rPr lang="en-GB" dirty="0" smtClean="0"/>
              <a:t>meaning</a:t>
            </a:r>
            <a:endParaRPr lang="en-GB" dirty="0"/>
          </a:p>
        </p:txBody>
      </p:sp>
      <p:sp>
        <p:nvSpPr>
          <p:cNvPr id="83" name="Rechteck 82"/>
          <p:cNvSpPr/>
          <p:nvPr/>
        </p:nvSpPr>
        <p:spPr>
          <a:xfrm rot="826862">
            <a:off x="2807114" y="4679838"/>
            <a:ext cx="511679" cy="369332"/>
          </a:xfrm>
          <a:prstGeom prst="rect">
            <a:avLst/>
          </a:prstGeom>
        </p:spPr>
        <p:txBody>
          <a:bodyPr wrap="none">
            <a:spAutoFit/>
          </a:bodyPr>
          <a:lstStyle/>
          <a:p>
            <a:r>
              <a:rPr lang="en-GB" dirty="0" smtClean="0"/>
              <a:t>use</a:t>
            </a:r>
            <a:endParaRPr lang="en-GB" dirty="0"/>
          </a:p>
        </p:txBody>
      </p:sp>
      <p:cxnSp>
        <p:nvCxnSpPr>
          <p:cNvPr id="84" name="Gerade Verbindung mit Pfeil 83"/>
          <p:cNvCxnSpPr/>
          <p:nvPr/>
        </p:nvCxnSpPr>
        <p:spPr>
          <a:xfrm>
            <a:off x="2783837" y="3447204"/>
            <a:ext cx="1085721" cy="955023"/>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Rechteck 84"/>
          <p:cNvSpPr/>
          <p:nvPr/>
        </p:nvSpPr>
        <p:spPr>
          <a:xfrm rot="2273277">
            <a:off x="2884360" y="3790228"/>
            <a:ext cx="511679" cy="369332"/>
          </a:xfrm>
          <a:prstGeom prst="rect">
            <a:avLst/>
          </a:prstGeom>
        </p:spPr>
        <p:txBody>
          <a:bodyPr wrap="none">
            <a:spAutoFit/>
          </a:bodyPr>
          <a:lstStyle/>
          <a:p>
            <a:r>
              <a:rPr lang="en-GB" dirty="0" smtClean="0"/>
              <a:t>use</a:t>
            </a:r>
            <a:endParaRPr lang="en-GB" dirty="0"/>
          </a:p>
        </p:txBody>
      </p:sp>
      <p:cxnSp>
        <p:nvCxnSpPr>
          <p:cNvPr id="86" name="Gerade Verbindung mit Pfeil 85"/>
          <p:cNvCxnSpPr/>
          <p:nvPr/>
        </p:nvCxnSpPr>
        <p:spPr>
          <a:xfrm flipH="1">
            <a:off x="5176944" y="3969700"/>
            <a:ext cx="374288" cy="351817"/>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Gerade Verbindung mit Pfeil 86"/>
          <p:cNvCxnSpPr/>
          <p:nvPr/>
        </p:nvCxnSpPr>
        <p:spPr>
          <a:xfrm flipH="1">
            <a:off x="4444851" y="2662142"/>
            <a:ext cx="985288" cy="1701124"/>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Rechteck 87"/>
          <p:cNvSpPr/>
          <p:nvPr/>
        </p:nvSpPr>
        <p:spPr>
          <a:xfrm rot="17926050">
            <a:off x="4247185" y="3718219"/>
            <a:ext cx="511679" cy="369332"/>
          </a:xfrm>
          <a:prstGeom prst="rect">
            <a:avLst/>
          </a:prstGeom>
        </p:spPr>
        <p:txBody>
          <a:bodyPr wrap="none">
            <a:spAutoFit/>
          </a:bodyPr>
          <a:lstStyle/>
          <a:p>
            <a:r>
              <a:rPr lang="en-GB" dirty="0" smtClean="0"/>
              <a:t>use</a:t>
            </a:r>
            <a:endParaRPr lang="en-GB" dirty="0"/>
          </a:p>
        </p:txBody>
      </p:sp>
      <p:sp>
        <p:nvSpPr>
          <p:cNvPr id="89" name="Rechteck 88"/>
          <p:cNvSpPr/>
          <p:nvPr/>
        </p:nvSpPr>
        <p:spPr>
          <a:xfrm rot="18639863">
            <a:off x="4883711" y="3854305"/>
            <a:ext cx="511679" cy="369332"/>
          </a:xfrm>
          <a:prstGeom prst="rect">
            <a:avLst/>
          </a:prstGeom>
        </p:spPr>
        <p:txBody>
          <a:bodyPr wrap="none">
            <a:spAutoFit/>
          </a:bodyPr>
          <a:lstStyle/>
          <a:p>
            <a:r>
              <a:rPr lang="en-GB" dirty="0" smtClean="0"/>
              <a:t>use</a:t>
            </a:r>
            <a:endParaRPr lang="en-GB" dirty="0"/>
          </a:p>
        </p:txBody>
      </p:sp>
      <p:sp>
        <p:nvSpPr>
          <p:cNvPr id="90" name="Abgerundetes Rechteck 89"/>
          <p:cNvSpPr/>
          <p:nvPr/>
        </p:nvSpPr>
        <p:spPr>
          <a:xfrm>
            <a:off x="3767050" y="4341937"/>
            <a:ext cx="2304256" cy="178258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lumMod val="65000"/>
                    <a:lumOff val="35000"/>
                  </a:schemeClr>
                </a:solidFill>
              </a:rPr>
              <a:t>Information system</a:t>
            </a:r>
            <a:endParaRPr lang="en-GB" dirty="0">
              <a:solidFill>
                <a:schemeClr val="tx1">
                  <a:lumMod val="65000"/>
                  <a:lumOff val="35000"/>
                </a:schemeClr>
              </a:solidFill>
            </a:endParaRPr>
          </a:p>
        </p:txBody>
      </p:sp>
      <p:pic>
        <p:nvPicPr>
          <p:cNvPr id="91" name="Picture 14" descr="http://www.clipartkid.com/images/598/computer-clip-arts-part-3-spxL8j-clipar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7760" y="4968620"/>
            <a:ext cx="1446722" cy="104362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0" descr="http://us.123rf.com/450wm/yeletkeshet/yeletkeshet1412/yeletkeshet141200001/34194970-mature-business-woman-smiling-with-confidence.jpg?ver=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7607" y="4877823"/>
            <a:ext cx="699661" cy="89956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4" descr="http://www.clipartkid.com/images/598/computer-clip-arts-part-3-spxL8j-clipar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4084" y="4990261"/>
            <a:ext cx="1628901" cy="117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873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Perspectives</a:t>
            </a:r>
            <a:endParaRPr lang="en-GB" dirty="0"/>
          </a:p>
        </p:txBody>
      </p:sp>
      <p:sp>
        <p:nvSpPr>
          <p:cNvPr id="3" name="Inhaltsplatzhalter 2"/>
          <p:cNvSpPr>
            <a:spLocks noGrp="1"/>
          </p:cNvSpPr>
          <p:nvPr>
            <p:ph idx="1"/>
          </p:nvPr>
        </p:nvSpPr>
        <p:spPr>
          <a:xfrm>
            <a:off x="323528" y="1600200"/>
            <a:ext cx="8496944" cy="4997152"/>
          </a:xfrm>
        </p:spPr>
        <p:txBody>
          <a:bodyPr>
            <a:normAutofit fontScale="92500"/>
          </a:bodyPr>
          <a:lstStyle/>
          <a:p>
            <a:r>
              <a:rPr lang="en-GB" dirty="0" smtClean="0"/>
              <a:t>Use big data to help construct and maintain large knowledge resources</a:t>
            </a:r>
          </a:p>
          <a:p>
            <a:r>
              <a:rPr lang="en-GB" dirty="0" smtClean="0"/>
              <a:t>Importance of unstructured data in clinical data management</a:t>
            </a:r>
          </a:p>
          <a:p>
            <a:pPr lvl="1"/>
            <a:r>
              <a:rPr lang="en-GB" dirty="0" smtClean="0"/>
              <a:t>Used for knowledge construction </a:t>
            </a:r>
          </a:p>
          <a:p>
            <a:pPr lvl="1"/>
            <a:r>
              <a:rPr lang="en-GB" dirty="0" smtClean="0"/>
              <a:t>Used as input for decision-making</a:t>
            </a:r>
          </a:p>
          <a:p>
            <a:r>
              <a:rPr lang="en-GB" dirty="0" smtClean="0"/>
              <a:t>Sensitize knowledge engineers to distinguish between qualitatively different knowledge assets</a:t>
            </a:r>
          </a:p>
          <a:p>
            <a:r>
              <a:rPr lang="en-GB" dirty="0" smtClean="0"/>
              <a:t>Distinction between sustainable and permanent knowledge assets</a:t>
            </a:r>
          </a:p>
          <a:p>
            <a:endParaRPr lang="en-GB" dirty="0"/>
          </a:p>
        </p:txBody>
      </p:sp>
    </p:spTree>
    <p:extLst>
      <p:ext uri="{BB962C8B-B14F-4D97-AF65-F5344CB8AC3E}">
        <p14:creationId xmlns:p14="http://schemas.microsoft.com/office/powerpoint/2010/main" val="195378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tertitel 2"/>
          <p:cNvSpPr txBox="1">
            <a:spLocks/>
          </p:cNvSpPr>
          <p:nvPr/>
        </p:nvSpPr>
        <p:spPr>
          <a:xfrm>
            <a:off x="6337" y="2468488"/>
            <a:ext cx="9136075" cy="1752600"/>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solidFill>
                <a:schemeClr val="tx1">
                  <a:lumMod val="75000"/>
                  <a:lumOff val="25000"/>
                </a:schemeClr>
              </a:solidFill>
            </a:endParaRPr>
          </a:p>
        </p:txBody>
      </p:sp>
      <p:sp>
        <p:nvSpPr>
          <p:cNvPr id="10" name="Rechteck 9"/>
          <p:cNvSpPr/>
          <p:nvPr/>
        </p:nvSpPr>
        <p:spPr>
          <a:xfrm>
            <a:off x="6337" y="5661248"/>
            <a:ext cx="9136075" cy="1196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stefan.schulz@medunigraz.at</a:t>
            </a:r>
            <a:endParaRPr lang="en-GB" sz="2000" dirty="0">
              <a:solidFill>
                <a:schemeClr val="bg1"/>
              </a:solidFill>
            </a:endParaRPr>
          </a:p>
        </p:txBody>
      </p:sp>
      <p:sp>
        <p:nvSpPr>
          <p:cNvPr id="13" name="Abgerundetes Rechteck 12"/>
          <p:cNvSpPr/>
          <p:nvPr/>
        </p:nvSpPr>
        <p:spPr>
          <a:xfrm>
            <a:off x="107504" y="1484784"/>
            <a:ext cx="8928992" cy="4320480"/>
          </a:xfrm>
          <a:prstGeom prst="roundRect">
            <a:avLst>
              <a:gd name="adj" fmla="val 262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itel 1"/>
          <p:cNvSpPr>
            <a:spLocks noGrp="1"/>
          </p:cNvSpPr>
          <p:nvPr>
            <p:ph type="ctrTitle"/>
          </p:nvPr>
        </p:nvSpPr>
        <p:spPr>
          <a:xfrm>
            <a:off x="7923" y="3140968"/>
            <a:ext cx="9136075" cy="1109985"/>
          </a:xfrm>
          <a:noFill/>
        </p:spPr>
        <p:txBody>
          <a:bodyPr>
            <a:normAutofit/>
          </a:bodyPr>
          <a:lstStyle/>
          <a:p>
            <a:r>
              <a:rPr lang="en-GB" b="1" dirty="0" smtClean="0">
                <a:solidFill>
                  <a:schemeClr val="tx1">
                    <a:lumMod val="75000"/>
                    <a:lumOff val="25000"/>
                  </a:schemeClr>
                </a:solidFill>
              </a:rPr>
              <a:t>Questions?</a:t>
            </a:r>
            <a:endParaRPr lang="en-GB" dirty="0">
              <a:solidFill>
                <a:schemeClr val="tx1">
                  <a:lumMod val="75000"/>
                  <a:lumOff val="25000"/>
                </a:schemeClr>
              </a:solidFill>
            </a:endParaRPr>
          </a:p>
        </p:txBody>
      </p:sp>
      <p:sp>
        <p:nvSpPr>
          <p:cNvPr id="15" name="Untertitel 2"/>
          <p:cNvSpPr>
            <a:spLocks noGrp="1"/>
          </p:cNvSpPr>
          <p:nvPr>
            <p:ph type="subTitle" idx="1"/>
          </p:nvPr>
        </p:nvSpPr>
        <p:spPr>
          <a:xfrm>
            <a:off x="1060708" y="4653136"/>
            <a:ext cx="7016824" cy="1440160"/>
          </a:xfrm>
          <a:noFill/>
        </p:spPr>
        <p:txBody>
          <a:bodyPr>
            <a:normAutofit/>
          </a:bodyPr>
          <a:lstStyle/>
          <a:p>
            <a:r>
              <a:rPr lang="en-GB" b="1" dirty="0" smtClean="0">
                <a:solidFill>
                  <a:schemeClr val="tx1">
                    <a:lumMod val="75000"/>
                    <a:lumOff val="25000"/>
                  </a:schemeClr>
                </a:solidFill>
              </a:rPr>
              <a:t> </a:t>
            </a:r>
            <a:endParaRPr lang="en-GB" dirty="0">
              <a:solidFill>
                <a:schemeClr val="tx1">
                  <a:lumMod val="75000"/>
                  <a:lumOff val="25000"/>
                </a:schemeClr>
              </a:solidFill>
            </a:endParaRPr>
          </a:p>
        </p:txBody>
      </p:sp>
    </p:spTree>
    <p:extLst>
      <p:ext uri="{BB962C8B-B14F-4D97-AF65-F5344CB8AC3E}">
        <p14:creationId xmlns:p14="http://schemas.microsoft.com/office/powerpoint/2010/main" val="2026875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92"/>
          <p:cNvSpPr>
            <a:spLocks noChangeArrowheads="1"/>
          </p:cNvSpPr>
          <p:nvPr/>
        </p:nvSpPr>
        <p:spPr bwMode="auto">
          <a:xfrm>
            <a:off x="-684584" y="-1971600"/>
            <a:ext cx="10801672" cy="9145016"/>
          </a:xfrm>
          <a:prstGeom prst="ellipse">
            <a:avLst/>
          </a:prstGeom>
          <a:gradFill rotWithShape="1">
            <a:gsLst>
              <a:gs pos="0">
                <a:srgbClr val="0070C0"/>
              </a:gs>
              <a:gs pos="100000">
                <a:srgbClr val="FFFFFF">
                  <a:alpha val="0"/>
                </a:srgbClr>
              </a:gs>
            </a:gsLst>
            <a:path path="shape">
              <a:fillToRect l="50000" t="50000" r="50000" b="50000"/>
            </a:path>
          </a:gradFill>
          <a:ln w="9525">
            <a:noFill/>
            <a:round/>
            <a:headEnd/>
            <a:tailEnd/>
          </a:ln>
        </p:spPr>
        <p:txBody>
          <a:bodyPr lIns="122191" tIns="61096" rIns="122191" bIns="61096" anchor="ctr"/>
          <a:lstStyle/>
          <a:p>
            <a:pPr algn="ctr"/>
            <a:r>
              <a:rPr lang="en-GB" sz="5400" dirty="0" smtClean="0">
                <a:solidFill>
                  <a:schemeClr val="bg1"/>
                </a:solidFill>
                <a:latin typeface="Calibri" pitchFamily="34" charset="0"/>
                <a:cs typeface="Calibri" pitchFamily="34" charset="0"/>
              </a:rPr>
              <a:t>Universals</a:t>
            </a:r>
            <a:endParaRPr lang="en-GB" sz="5400" dirty="0">
              <a:solidFill>
                <a:schemeClr val="bg1"/>
              </a:solidFill>
              <a:latin typeface="Calibri" pitchFamily="34" charset="0"/>
              <a:cs typeface="Calibri" pitchFamily="34" charset="0"/>
            </a:endParaRPr>
          </a:p>
        </p:txBody>
      </p:sp>
      <p:sp>
        <p:nvSpPr>
          <p:cNvPr id="7" name="Ellipse 592"/>
          <p:cNvSpPr>
            <a:spLocks noChangeArrowheads="1"/>
          </p:cNvSpPr>
          <p:nvPr/>
        </p:nvSpPr>
        <p:spPr bwMode="auto">
          <a:xfrm>
            <a:off x="1430902" y="1217811"/>
            <a:ext cx="10017003" cy="9433048"/>
          </a:xfrm>
          <a:prstGeom prst="ellipse">
            <a:avLst/>
          </a:prstGeom>
          <a:gradFill rotWithShape="1">
            <a:gsLst>
              <a:gs pos="0">
                <a:srgbClr val="C8C800"/>
              </a:gs>
              <a:gs pos="100000">
                <a:srgbClr val="FFFFFF">
                  <a:alpha val="0"/>
                </a:srgbClr>
              </a:gs>
            </a:gsLst>
            <a:path path="shape">
              <a:fillToRect l="50000" t="50000" r="50000" b="50000"/>
            </a:path>
          </a:gradFill>
          <a:ln w="9525">
            <a:noFill/>
            <a:round/>
            <a:headEnd/>
            <a:tailEnd/>
          </a:ln>
        </p:spPr>
        <p:txBody>
          <a:bodyPr lIns="122191" tIns="61096" rIns="122191" bIns="61096" anchor="ctr"/>
          <a:lstStyle/>
          <a:p>
            <a:pPr algn="ctr"/>
            <a:r>
              <a:rPr lang="en-GB" sz="5400" dirty="0" smtClean="0">
                <a:solidFill>
                  <a:schemeClr val="bg1"/>
                </a:solidFill>
                <a:latin typeface="Calibri" pitchFamily="34" charset="0"/>
                <a:cs typeface="Calibri" pitchFamily="34" charset="0"/>
              </a:rPr>
              <a:t>Individuals</a:t>
            </a:r>
            <a:endParaRPr lang="en-GB" sz="5400" dirty="0">
              <a:solidFill>
                <a:schemeClr val="bg1"/>
              </a:solidFill>
              <a:latin typeface="Calibri" pitchFamily="34" charset="0"/>
              <a:cs typeface="Calibri" pitchFamily="34" charset="0"/>
            </a:endParaRPr>
          </a:p>
        </p:txBody>
      </p:sp>
      <p:sp>
        <p:nvSpPr>
          <p:cNvPr id="9" name="Ellipse 592"/>
          <p:cNvSpPr>
            <a:spLocks noChangeArrowheads="1"/>
          </p:cNvSpPr>
          <p:nvPr/>
        </p:nvSpPr>
        <p:spPr bwMode="auto">
          <a:xfrm>
            <a:off x="-3196215" y="692696"/>
            <a:ext cx="10332640" cy="10513168"/>
          </a:xfrm>
          <a:prstGeom prst="ellipse">
            <a:avLst/>
          </a:prstGeom>
          <a:gradFill rotWithShape="1">
            <a:gsLst>
              <a:gs pos="0">
                <a:srgbClr val="C00000"/>
              </a:gs>
              <a:gs pos="100000">
                <a:srgbClr val="FFFFFF">
                  <a:alpha val="0"/>
                </a:srgbClr>
              </a:gs>
            </a:gsLst>
            <a:path path="shape">
              <a:fillToRect l="50000" t="50000" r="50000" b="50000"/>
            </a:path>
          </a:gradFill>
          <a:ln w="9525">
            <a:noFill/>
            <a:round/>
            <a:headEnd/>
            <a:tailEnd/>
          </a:ln>
        </p:spPr>
        <p:txBody>
          <a:bodyPr lIns="122191" tIns="61096" rIns="122191" bIns="61096" anchor="ctr"/>
          <a:lstStyle/>
          <a:p>
            <a:pPr algn="ctr"/>
            <a:r>
              <a:rPr lang="en-GB" sz="5400" dirty="0" smtClean="0">
                <a:solidFill>
                  <a:schemeClr val="bg1"/>
                </a:solidFill>
                <a:latin typeface="Calibri" pitchFamily="34" charset="0"/>
                <a:cs typeface="Calibri" pitchFamily="34" charset="0"/>
              </a:rPr>
              <a:t>Symbols</a:t>
            </a:r>
            <a:endParaRPr lang="en-GB" sz="5400" dirty="0">
              <a:solidFill>
                <a:schemeClr val="bg1"/>
              </a:solidFill>
              <a:latin typeface="Calibri" pitchFamily="34" charset="0"/>
              <a:cs typeface="Calibri" pitchFamily="34" charset="0"/>
            </a:endParaRPr>
          </a:p>
        </p:txBody>
      </p:sp>
      <p:cxnSp>
        <p:nvCxnSpPr>
          <p:cNvPr id="11" name="Gerade Verbindung mit Pfeil 10"/>
          <p:cNvCxnSpPr/>
          <p:nvPr/>
        </p:nvCxnSpPr>
        <p:spPr>
          <a:xfrm flipH="1" flipV="1">
            <a:off x="5148064" y="2924944"/>
            <a:ext cx="2160240" cy="2088232"/>
          </a:xfrm>
          <a:prstGeom prst="straightConnector1">
            <a:avLst/>
          </a:prstGeom>
          <a:ln w="76200">
            <a:solidFill>
              <a:schemeClr val="bg1">
                <a:alpha val="34118"/>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1691680" y="2852936"/>
            <a:ext cx="2448272" cy="2303761"/>
          </a:xfrm>
          <a:prstGeom prst="straightConnector1">
            <a:avLst/>
          </a:prstGeom>
          <a:ln w="76200">
            <a:solidFill>
              <a:schemeClr val="bg1">
                <a:alpha val="34118"/>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2267744" y="5301209"/>
            <a:ext cx="4680520" cy="1"/>
          </a:xfrm>
          <a:prstGeom prst="straightConnector1">
            <a:avLst/>
          </a:prstGeom>
          <a:ln w="76200">
            <a:solidFill>
              <a:schemeClr val="bg1">
                <a:alpha val="34118"/>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7327528" y="4946104"/>
            <a:ext cx="729687" cy="584775"/>
          </a:xfrm>
          <a:prstGeom prst="rect">
            <a:avLst/>
          </a:prstGeom>
          <a:noFill/>
        </p:spPr>
        <p:txBody>
          <a:bodyPr wrap="none" rtlCol="0">
            <a:spAutoFit/>
          </a:bodyPr>
          <a:lstStyle/>
          <a:p>
            <a:r>
              <a:rPr lang="en-GB" sz="3200" b="1" dirty="0" smtClean="0">
                <a:solidFill>
                  <a:schemeClr val="bg1"/>
                </a:solidFill>
              </a:rPr>
              <a:t>❶</a:t>
            </a:r>
            <a:endParaRPr lang="en-GB" sz="3200" b="1" dirty="0">
              <a:solidFill>
                <a:schemeClr val="bg1"/>
              </a:solidFill>
            </a:endParaRPr>
          </a:p>
        </p:txBody>
      </p:sp>
      <p:sp>
        <p:nvSpPr>
          <p:cNvPr id="17" name="Textfeld 16"/>
          <p:cNvSpPr txBox="1"/>
          <p:nvPr/>
        </p:nvSpPr>
        <p:spPr>
          <a:xfrm>
            <a:off x="2555776" y="1620089"/>
            <a:ext cx="729687" cy="584775"/>
          </a:xfrm>
          <a:prstGeom prst="rect">
            <a:avLst/>
          </a:prstGeom>
          <a:noFill/>
        </p:spPr>
        <p:txBody>
          <a:bodyPr wrap="none" rtlCol="0">
            <a:spAutoFit/>
          </a:bodyPr>
          <a:lstStyle/>
          <a:p>
            <a:r>
              <a:rPr lang="en-GB" sz="3200" b="1" dirty="0" smtClean="0">
                <a:solidFill>
                  <a:schemeClr val="bg1"/>
                </a:solidFill>
              </a:rPr>
              <a:t>❺</a:t>
            </a:r>
            <a:endParaRPr lang="en-GB" sz="3200" b="1" dirty="0">
              <a:solidFill>
                <a:schemeClr val="bg1"/>
              </a:solidFill>
            </a:endParaRPr>
          </a:p>
        </p:txBody>
      </p:sp>
      <p:sp>
        <p:nvSpPr>
          <p:cNvPr id="19" name="Textfeld 18"/>
          <p:cNvSpPr txBox="1"/>
          <p:nvPr/>
        </p:nvSpPr>
        <p:spPr>
          <a:xfrm>
            <a:off x="1970105" y="3501008"/>
            <a:ext cx="729687" cy="584775"/>
          </a:xfrm>
          <a:prstGeom prst="rect">
            <a:avLst/>
          </a:prstGeom>
          <a:noFill/>
        </p:spPr>
        <p:txBody>
          <a:bodyPr wrap="none" rtlCol="0">
            <a:spAutoFit/>
          </a:bodyPr>
          <a:lstStyle/>
          <a:p>
            <a:r>
              <a:rPr lang="en-GB" sz="3200" b="1" dirty="0" smtClean="0">
                <a:solidFill>
                  <a:schemeClr val="bg1"/>
                </a:solidFill>
              </a:rPr>
              <a:t>❹</a:t>
            </a:r>
            <a:endParaRPr lang="en-GB" sz="3200" b="1" dirty="0">
              <a:solidFill>
                <a:schemeClr val="bg1"/>
              </a:solidFill>
            </a:endParaRPr>
          </a:p>
        </p:txBody>
      </p:sp>
      <p:sp>
        <p:nvSpPr>
          <p:cNvPr id="20" name="Textfeld 19"/>
          <p:cNvSpPr txBox="1"/>
          <p:nvPr/>
        </p:nvSpPr>
        <p:spPr>
          <a:xfrm>
            <a:off x="6516216" y="3501008"/>
            <a:ext cx="729687" cy="584775"/>
          </a:xfrm>
          <a:prstGeom prst="rect">
            <a:avLst/>
          </a:prstGeom>
          <a:noFill/>
        </p:spPr>
        <p:txBody>
          <a:bodyPr wrap="none" rtlCol="0">
            <a:spAutoFit/>
          </a:bodyPr>
          <a:lstStyle/>
          <a:p>
            <a:r>
              <a:rPr lang="en-GB" sz="3200" b="1" dirty="0" smtClean="0">
                <a:solidFill>
                  <a:schemeClr val="bg1"/>
                </a:solidFill>
              </a:rPr>
              <a:t>❷</a:t>
            </a:r>
            <a:endParaRPr lang="en-GB" sz="3200" b="1" dirty="0">
              <a:solidFill>
                <a:schemeClr val="bg1"/>
              </a:solidFill>
            </a:endParaRPr>
          </a:p>
        </p:txBody>
      </p:sp>
      <p:sp>
        <p:nvSpPr>
          <p:cNvPr id="22" name="Textfeld 21"/>
          <p:cNvSpPr txBox="1"/>
          <p:nvPr/>
        </p:nvSpPr>
        <p:spPr>
          <a:xfrm>
            <a:off x="467544" y="4860449"/>
            <a:ext cx="729687" cy="584775"/>
          </a:xfrm>
          <a:prstGeom prst="rect">
            <a:avLst/>
          </a:prstGeom>
          <a:noFill/>
        </p:spPr>
        <p:txBody>
          <a:bodyPr wrap="none" rtlCol="0">
            <a:spAutoFit/>
          </a:bodyPr>
          <a:lstStyle/>
          <a:p>
            <a:r>
              <a:rPr lang="en-GB" sz="3200" b="1" dirty="0" smtClean="0">
                <a:solidFill>
                  <a:schemeClr val="bg1"/>
                </a:solidFill>
              </a:rPr>
              <a:t>❸</a:t>
            </a:r>
            <a:endParaRPr lang="en-GB" sz="3200" b="1" dirty="0">
              <a:solidFill>
                <a:schemeClr val="bg1"/>
              </a:solidFill>
            </a:endParaRPr>
          </a:p>
        </p:txBody>
      </p:sp>
      <p:sp>
        <p:nvSpPr>
          <p:cNvPr id="29" name="Textfeld 28"/>
          <p:cNvSpPr txBox="1"/>
          <p:nvPr/>
        </p:nvSpPr>
        <p:spPr>
          <a:xfrm>
            <a:off x="6074561" y="1581365"/>
            <a:ext cx="729687" cy="584775"/>
          </a:xfrm>
          <a:prstGeom prst="rect">
            <a:avLst/>
          </a:prstGeom>
          <a:noFill/>
        </p:spPr>
        <p:txBody>
          <a:bodyPr wrap="none" rtlCol="0">
            <a:spAutoFit/>
          </a:bodyPr>
          <a:lstStyle/>
          <a:p>
            <a:r>
              <a:rPr lang="en-GB" sz="3200" b="1" dirty="0" smtClean="0">
                <a:solidFill>
                  <a:schemeClr val="bg1"/>
                </a:solidFill>
              </a:rPr>
              <a:t>❻</a:t>
            </a:r>
            <a:endParaRPr lang="en-GB" sz="3200" b="1" dirty="0">
              <a:solidFill>
                <a:schemeClr val="bg1"/>
              </a:solidFill>
            </a:endParaRPr>
          </a:p>
        </p:txBody>
      </p:sp>
      <p:sp>
        <p:nvSpPr>
          <p:cNvPr id="3" name="Abgerundetes Rechteck 2"/>
          <p:cNvSpPr/>
          <p:nvPr/>
        </p:nvSpPr>
        <p:spPr>
          <a:xfrm>
            <a:off x="7272300" y="4450759"/>
            <a:ext cx="1620180" cy="1080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p:cNvSpPr txBox="1"/>
          <p:nvPr/>
        </p:nvSpPr>
        <p:spPr>
          <a:xfrm>
            <a:off x="7308304" y="4437112"/>
            <a:ext cx="1309461" cy="646331"/>
          </a:xfrm>
          <a:prstGeom prst="rect">
            <a:avLst/>
          </a:prstGeom>
          <a:noFill/>
        </p:spPr>
        <p:txBody>
          <a:bodyPr wrap="none" rtlCol="0">
            <a:spAutoFit/>
          </a:bodyPr>
          <a:lstStyle/>
          <a:p>
            <a:r>
              <a:rPr lang="en-GB" dirty="0" smtClean="0">
                <a:solidFill>
                  <a:schemeClr val="tx1">
                    <a:lumMod val="75000"/>
                    <a:lumOff val="25000"/>
                  </a:schemeClr>
                </a:solidFill>
              </a:rPr>
              <a:t>Marley lives</a:t>
            </a:r>
            <a:br>
              <a:rPr lang="en-GB" dirty="0" smtClean="0">
                <a:solidFill>
                  <a:schemeClr val="tx1">
                    <a:lumMod val="75000"/>
                    <a:lumOff val="25000"/>
                  </a:schemeClr>
                </a:solidFill>
              </a:rPr>
            </a:br>
            <a:r>
              <a:rPr lang="en-GB" dirty="0" smtClean="0">
                <a:solidFill>
                  <a:schemeClr val="tx1">
                    <a:lumMod val="75000"/>
                    <a:lumOff val="25000"/>
                  </a:schemeClr>
                </a:solidFill>
              </a:rPr>
              <a:t>in Florida</a:t>
            </a:r>
            <a:endParaRPr lang="en-GB" dirty="0">
              <a:solidFill>
                <a:schemeClr val="tx1">
                  <a:lumMod val="75000"/>
                  <a:lumOff val="25000"/>
                </a:schemeClr>
              </a:solidFill>
            </a:endParaRPr>
          </a:p>
        </p:txBody>
      </p:sp>
      <p:sp>
        <p:nvSpPr>
          <p:cNvPr id="30" name="Abgerundetes Rechteck 29"/>
          <p:cNvSpPr/>
          <p:nvPr/>
        </p:nvSpPr>
        <p:spPr>
          <a:xfrm>
            <a:off x="6552220" y="2996952"/>
            <a:ext cx="1620180" cy="1080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feld 30"/>
          <p:cNvSpPr txBox="1"/>
          <p:nvPr/>
        </p:nvSpPr>
        <p:spPr>
          <a:xfrm>
            <a:off x="6588224" y="2983305"/>
            <a:ext cx="1255600" cy="646331"/>
          </a:xfrm>
          <a:prstGeom prst="rect">
            <a:avLst/>
          </a:prstGeom>
          <a:noFill/>
        </p:spPr>
        <p:txBody>
          <a:bodyPr wrap="none" rtlCol="0">
            <a:spAutoFit/>
          </a:bodyPr>
          <a:lstStyle/>
          <a:p>
            <a:r>
              <a:rPr lang="en-GB" dirty="0" smtClean="0">
                <a:solidFill>
                  <a:schemeClr val="tx1">
                    <a:lumMod val="75000"/>
                    <a:lumOff val="25000"/>
                  </a:schemeClr>
                </a:solidFill>
              </a:rPr>
              <a:t>Marley is a </a:t>
            </a:r>
            <a:br>
              <a:rPr lang="en-GB" dirty="0" smtClean="0">
                <a:solidFill>
                  <a:schemeClr val="tx1">
                    <a:lumMod val="75000"/>
                    <a:lumOff val="25000"/>
                  </a:schemeClr>
                </a:solidFill>
              </a:rPr>
            </a:br>
            <a:r>
              <a:rPr lang="en-GB" dirty="0" smtClean="0">
                <a:solidFill>
                  <a:schemeClr val="tx1">
                    <a:lumMod val="75000"/>
                    <a:lumOff val="25000"/>
                  </a:schemeClr>
                </a:solidFill>
              </a:rPr>
              <a:t>            dog</a:t>
            </a:r>
            <a:endParaRPr lang="en-GB" dirty="0">
              <a:solidFill>
                <a:schemeClr val="tx1">
                  <a:lumMod val="75000"/>
                  <a:lumOff val="25000"/>
                </a:schemeClr>
              </a:solidFill>
            </a:endParaRPr>
          </a:p>
        </p:txBody>
      </p:sp>
      <p:sp>
        <p:nvSpPr>
          <p:cNvPr id="32" name="Abgerundetes Rechteck 31"/>
          <p:cNvSpPr/>
          <p:nvPr/>
        </p:nvSpPr>
        <p:spPr>
          <a:xfrm>
            <a:off x="179512" y="4365104"/>
            <a:ext cx="1620180" cy="1080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feld 32"/>
          <p:cNvSpPr txBox="1"/>
          <p:nvPr/>
        </p:nvSpPr>
        <p:spPr>
          <a:xfrm>
            <a:off x="323528" y="4366845"/>
            <a:ext cx="1368152" cy="646331"/>
          </a:xfrm>
          <a:prstGeom prst="rect">
            <a:avLst/>
          </a:prstGeom>
          <a:noFill/>
        </p:spPr>
        <p:txBody>
          <a:bodyPr wrap="square" rtlCol="0">
            <a:spAutoFit/>
          </a:bodyPr>
          <a:lstStyle/>
          <a:p>
            <a:r>
              <a:rPr lang="en-GB" dirty="0" smtClean="0">
                <a:solidFill>
                  <a:schemeClr val="tx1">
                    <a:lumMod val="75000"/>
                    <a:lumOff val="25000"/>
                  </a:schemeClr>
                </a:solidFill>
              </a:rPr>
              <a:t>"dog" is a </a:t>
            </a:r>
            <a:br>
              <a:rPr lang="en-GB" dirty="0" smtClean="0">
                <a:solidFill>
                  <a:schemeClr val="tx1">
                    <a:lumMod val="75000"/>
                    <a:lumOff val="25000"/>
                  </a:schemeClr>
                </a:solidFill>
              </a:rPr>
            </a:br>
            <a:r>
              <a:rPr lang="en-GB" dirty="0" smtClean="0">
                <a:solidFill>
                  <a:schemeClr val="tx1">
                    <a:lumMod val="75000"/>
                    <a:lumOff val="25000"/>
                  </a:schemeClr>
                </a:solidFill>
              </a:rPr>
              <a:t>            noun </a:t>
            </a:r>
            <a:endParaRPr lang="en-GB" dirty="0">
              <a:solidFill>
                <a:schemeClr val="tx1">
                  <a:lumMod val="75000"/>
                  <a:lumOff val="25000"/>
                </a:schemeClr>
              </a:solidFill>
            </a:endParaRPr>
          </a:p>
        </p:txBody>
      </p:sp>
      <p:sp>
        <p:nvSpPr>
          <p:cNvPr id="34" name="Abgerundetes Rechteck 33"/>
          <p:cNvSpPr/>
          <p:nvPr/>
        </p:nvSpPr>
        <p:spPr>
          <a:xfrm>
            <a:off x="971600" y="3010599"/>
            <a:ext cx="1620180" cy="1080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feld 34"/>
          <p:cNvSpPr txBox="1"/>
          <p:nvPr/>
        </p:nvSpPr>
        <p:spPr>
          <a:xfrm>
            <a:off x="932956" y="2959628"/>
            <a:ext cx="1747594" cy="1200329"/>
          </a:xfrm>
          <a:prstGeom prst="rect">
            <a:avLst/>
          </a:prstGeom>
          <a:noFill/>
        </p:spPr>
        <p:txBody>
          <a:bodyPr wrap="none" rtlCol="0">
            <a:spAutoFit/>
          </a:bodyPr>
          <a:lstStyle/>
          <a:p>
            <a:r>
              <a:rPr lang="en-GB" dirty="0" smtClean="0">
                <a:solidFill>
                  <a:schemeClr val="tx1">
                    <a:lumMod val="75000"/>
                    <a:lumOff val="25000"/>
                  </a:schemeClr>
                </a:solidFill>
              </a:rPr>
              <a:t>"</a:t>
            </a:r>
            <a:r>
              <a:rPr lang="en-GB" dirty="0" err="1" smtClean="0">
                <a:solidFill>
                  <a:schemeClr val="tx1">
                    <a:lumMod val="75000"/>
                    <a:lumOff val="25000"/>
                  </a:schemeClr>
                </a:solidFill>
              </a:rPr>
              <a:t>canis</a:t>
            </a:r>
            <a:r>
              <a:rPr lang="en-GB" dirty="0" smtClean="0">
                <a:solidFill>
                  <a:schemeClr val="tx1">
                    <a:lumMod val="75000"/>
                    <a:lumOff val="25000"/>
                  </a:schemeClr>
                </a:solidFill>
              </a:rPr>
              <a:t> </a:t>
            </a:r>
            <a:r>
              <a:rPr lang="en-GB" dirty="0" err="1" smtClean="0">
                <a:solidFill>
                  <a:schemeClr val="tx1">
                    <a:lumMod val="75000"/>
                    <a:lumOff val="25000"/>
                  </a:schemeClr>
                </a:solidFill>
              </a:rPr>
              <a:t>familiaris</a:t>
            </a:r>
            <a:r>
              <a:rPr lang="en-GB" dirty="0" smtClean="0">
                <a:solidFill>
                  <a:schemeClr val="tx1">
                    <a:lumMod val="75000"/>
                    <a:lumOff val="25000"/>
                  </a:schemeClr>
                </a:solidFill>
              </a:rPr>
              <a:t>"</a:t>
            </a:r>
          </a:p>
          <a:p>
            <a:r>
              <a:rPr lang="en-GB" dirty="0" smtClean="0">
                <a:solidFill>
                  <a:schemeClr val="tx1">
                    <a:lumMod val="75000"/>
                    <a:lumOff val="25000"/>
                  </a:schemeClr>
                </a:solidFill>
              </a:rPr>
              <a:t>and "dog"</a:t>
            </a:r>
            <a:br>
              <a:rPr lang="en-GB" dirty="0" smtClean="0">
                <a:solidFill>
                  <a:schemeClr val="tx1">
                    <a:lumMod val="75000"/>
                    <a:lumOff val="25000"/>
                  </a:schemeClr>
                </a:solidFill>
              </a:rPr>
            </a:br>
            <a:r>
              <a:rPr lang="en-GB" dirty="0" smtClean="0">
                <a:solidFill>
                  <a:schemeClr val="tx1">
                    <a:lumMod val="75000"/>
                    <a:lumOff val="25000"/>
                  </a:schemeClr>
                </a:solidFill>
              </a:rPr>
              <a:t>are</a:t>
            </a:r>
            <a:br>
              <a:rPr lang="en-GB" dirty="0" smtClean="0">
                <a:solidFill>
                  <a:schemeClr val="tx1">
                    <a:lumMod val="75000"/>
                    <a:lumOff val="25000"/>
                  </a:schemeClr>
                </a:solidFill>
              </a:rPr>
            </a:br>
            <a:r>
              <a:rPr lang="en-GB" dirty="0" smtClean="0">
                <a:solidFill>
                  <a:schemeClr val="tx1">
                    <a:lumMod val="75000"/>
                    <a:lumOff val="25000"/>
                  </a:schemeClr>
                </a:solidFill>
              </a:rPr>
              <a:t>synonyms</a:t>
            </a:r>
            <a:endParaRPr lang="en-GB" dirty="0">
              <a:solidFill>
                <a:schemeClr val="tx1">
                  <a:lumMod val="75000"/>
                  <a:lumOff val="25000"/>
                </a:schemeClr>
              </a:solidFill>
            </a:endParaRPr>
          </a:p>
        </p:txBody>
      </p:sp>
      <p:sp>
        <p:nvSpPr>
          <p:cNvPr id="36" name="Abgerundetes Rechteck 35"/>
          <p:cNvSpPr/>
          <p:nvPr/>
        </p:nvSpPr>
        <p:spPr>
          <a:xfrm>
            <a:off x="1583668" y="1556792"/>
            <a:ext cx="1620180" cy="1080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feld 36"/>
          <p:cNvSpPr txBox="1"/>
          <p:nvPr/>
        </p:nvSpPr>
        <p:spPr>
          <a:xfrm>
            <a:off x="1619672" y="1641574"/>
            <a:ext cx="1257395" cy="923330"/>
          </a:xfrm>
          <a:prstGeom prst="rect">
            <a:avLst/>
          </a:prstGeom>
          <a:noFill/>
        </p:spPr>
        <p:txBody>
          <a:bodyPr wrap="none" rtlCol="0">
            <a:spAutoFit/>
          </a:bodyPr>
          <a:lstStyle/>
          <a:p>
            <a:r>
              <a:rPr lang="en-GB" dirty="0" smtClean="0">
                <a:solidFill>
                  <a:schemeClr val="tx1">
                    <a:lumMod val="75000"/>
                    <a:lumOff val="25000"/>
                  </a:schemeClr>
                </a:solidFill>
              </a:rPr>
              <a:t>dogs</a:t>
            </a:r>
            <a:br>
              <a:rPr lang="en-GB" dirty="0" smtClean="0">
                <a:solidFill>
                  <a:schemeClr val="tx1">
                    <a:lumMod val="75000"/>
                    <a:lumOff val="25000"/>
                  </a:schemeClr>
                </a:solidFill>
              </a:rPr>
            </a:br>
            <a:r>
              <a:rPr lang="en-GB" dirty="0" smtClean="0">
                <a:solidFill>
                  <a:schemeClr val="tx1">
                    <a:lumMod val="75000"/>
                    <a:lumOff val="25000"/>
                  </a:schemeClr>
                </a:solidFill>
              </a:rPr>
              <a:t>are</a:t>
            </a:r>
            <a:br>
              <a:rPr lang="en-GB" dirty="0" smtClean="0">
                <a:solidFill>
                  <a:schemeClr val="tx1">
                    <a:lumMod val="75000"/>
                    <a:lumOff val="25000"/>
                  </a:schemeClr>
                </a:solidFill>
              </a:rPr>
            </a:br>
            <a:r>
              <a:rPr lang="en-GB" dirty="0" smtClean="0">
                <a:solidFill>
                  <a:schemeClr val="tx1">
                    <a:lumMod val="75000"/>
                    <a:lumOff val="25000"/>
                  </a:schemeClr>
                </a:solidFill>
              </a:rPr>
              <a:t>vertebrates</a:t>
            </a:r>
            <a:endParaRPr lang="en-GB" dirty="0">
              <a:solidFill>
                <a:schemeClr val="tx1">
                  <a:lumMod val="75000"/>
                  <a:lumOff val="25000"/>
                </a:schemeClr>
              </a:solidFill>
            </a:endParaRPr>
          </a:p>
        </p:txBody>
      </p:sp>
      <p:sp>
        <p:nvSpPr>
          <p:cNvPr id="39" name="Abgerundetes Rechteck 38"/>
          <p:cNvSpPr/>
          <p:nvPr/>
        </p:nvSpPr>
        <p:spPr>
          <a:xfrm>
            <a:off x="6120172" y="1498431"/>
            <a:ext cx="1620180" cy="108012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feld 39"/>
          <p:cNvSpPr txBox="1"/>
          <p:nvPr/>
        </p:nvSpPr>
        <p:spPr>
          <a:xfrm>
            <a:off x="6156176" y="1419468"/>
            <a:ext cx="1787622" cy="1200329"/>
          </a:xfrm>
          <a:prstGeom prst="rect">
            <a:avLst/>
          </a:prstGeom>
          <a:noFill/>
        </p:spPr>
        <p:txBody>
          <a:bodyPr wrap="square" rtlCol="0">
            <a:spAutoFit/>
          </a:bodyPr>
          <a:lstStyle/>
          <a:p>
            <a:r>
              <a:rPr lang="en-GB" dirty="0" smtClean="0">
                <a:solidFill>
                  <a:schemeClr val="tx1">
                    <a:lumMod val="75000"/>
                    <a:lumOff val="25000"/>
                  </a:schemeClr>
                </a:solidFill>
              </a:rPr>
              <a:t>         dogs are</a:t>
            </a:r>
            <a:br>
              <a:rPr lang="en-GB" dirty="0" smtClean="0">
                <a:solidFill>
                  <a:schemeClr val="tx1">
                    <a:lumMod val="75000"/>
                    <a:lumOff val="25000"/>
                  </a:schemeClr>
                </a:solidFill>
              </a:rPr>
            </a:br>
            <a:r>
              <a:rPr lang="en-GB" dirty="0" smtClean="0">
                <a:solidFill>
                  <a:schemeClr val="tx1">
                    <a:lumMod val="75000"/>
                    <a:lumOff val="25000"/>
                  </a:schemeClr>
                </a:solidFill>
              </a:rPr>
              <a:t>         possible</a:t>
            </a:r>
            <a:br>
              <a:rPr lang="en-GB" dirty="0" smtClean="0">
                <a:solidFill>
                  <a:schemeClr val="tx1">
                    <a:lumMod val="75000"/>
                    <a:lumOff val="25000"/>
                  </a:schemeClr>
                </a:solidFill>
              </a:rPr>
            </a:br>
            <a:r>
              <a:rPr lang="en-GB" dirty="0" smtClean="0">
                <a:solidFill>
                  <a:schemeClr val="tx1">
                    <a:lumMod val="75000"/>
                    <a:lumOff val="25000"/>
                  </a:schemeClr>
                </a:solidFill>
              </a:rPr>
              <a:t>         vectors of</a:t>
            </a:r>
            <a:br>
              <a:rPr lang="en-GB" dirty="0" smtClean="0">
                <a:solidFill>
                  <a:schemeClr val="tx1">
                    <a:lumMod val="75000"/>
                    <a:lumOff val="25000"/>
                  </a:schemeClr>
                </a:solidFill>
              </a:rPr>
            </a:br>
            <a:r>
              <a:rPr lang="en-GB" dirty="0" smtClean="0">
                <a:solidFill>
                  <a:schemeClr val="tx1">
                    <a:lumMod val="75000"/>
                    <a:lumOff val="25000"/>
                  </a:schemeClr>
                </a:solidFill>
              </a:rPr>
              <a:t>         rabies</a:t>
            </a:r>
            <a:endParaRPr lang="en-GB" dirty="0">
              <a:solidFill>
                <a:schemeClr val="tx1">
                  <a:lumMod val="75000"/>
                  <a:lumOff val="25000"/>
                </a:schemeClr>
              </a:solidFill>
            </a:endParaRPr>
          </a:p>
        </p:txBody>
      </p:sp>
      <p:sp>
        <p:nvSpPr>
          <p:cNvPr id="41" name="Textfeld 40"/>
          <p:cNvSpPr txBox="1"/>
          <p:nvPr/>
        </p:nvSpPr>
        <p:spPr>
          <a:xfrm rot="18945734">
            <a:off x="2736693" y="3632826"/>
            <a:ext cx="1261243" cy="369332"/>
          </a:xfrm>
          <a:prstGeom prst="rect">
            <a:avLst/>
          </a:prstGeom>
          <a:noFill/>
        </p:spPr>
        <p:txBody>
          <a:bodyPr wrap="none" rtlCol="0">
            <a:spAutoFit/>
          </a:bodyPr>
          <a:lstStyle/>
          <a:p>
            <a:r>
              <a:rPr lang="en-GB" b="1" dirty="0" smtClean="0">
                <a:solidFill>
                  <a:schemeClr val="bg1"/>
                </a:solidFill>
              </a:rPr>
              <a:t>denotation</a:t>
            </a:r>
            <a:endParaRPr lang="en-GB" b="1" dirty="0">
              <a:solidFill>
                <a:schemeClr val="bg1"/>
              </a:solidFill>
            </a:endParaRPr>
          </a:p>
        </p:txBody>
      </p:sp>
      <p:sp>
        <p:nvSpPr>
          <p:cNvPr id="42" name="Textfeld 41"/>
          <p:cNvSpPr txBox="1"/>
          <p:nvPr/>
        </p:nvSpPr>
        <p:spPr>
          <a:xfrm rot="2587839">
            <a:off x="5021488" y="3558129"/>
            <a:ext cx="1433406" cy="369332"/>
          </a:xfrm>
          <a:prstGeom prst="rect">
            <a:avLst/>
          </a:prstGeom>
          <a:noFill/>
        </p:spPr>
        <p:txBody>
          <a:bodyPr wrap="none" rtlCol="0">
            <a:spAutoFit/>
          </a:bodyPr>
          <a:lstStyle/>
          <a:p>
            <a:r>
              <a:rPr lang="en-GB" b="1" dirty="0" smtClean="0">
                <a:solidFill>
                  <a:schemeClr val="bg1"/>
                </a:solidFill>
              </a:rPr>
              <a:t>instantiation</a:t>
            </a:r>
            <a:endParaRPr lang="en-GB" b="1" dirty="0">
              <a:solidFill>
                <a:schemeClr val="bg1"/>
              </a:solidFill>
            </a:endParaRPr>
          </a:p>
        </p:txBody>
      </p:sp>
      <p:sp>
        <p:nvSpPr>
          <p:cNvPr id="43" name="Textfeld 42"/>
          <p:cNvSpPr txBox="1"/>
          <p:nvPr/>
        </p:nvSpPr>
        <p:spPr>
          <a:xfrm>
            <a:off x="2555776" y="4931876"/>
            <a:ext cx="1261243" cy="369332"/>
          </a:xfrm>
          <a:prstGeom prst="rect">
            <a:avLst/>
          </a:prstGeom>
          <a:noFill/>
        </p:spPr>
        <p:txBody>
          <a:bodyPr wrap="none" rtlCol="0">
            <a:spAutoFit/>
          </a:bodyPr>
          <a:lstStyle/>
          <a:p>
            <a:r>
              <a:rPr lang="en-GB" b="1" dirty="0" smtClean="0">
                <a:solidFill>
                  <a:schemeClr val="bg1"/>
                </a:solidFill>
              </a:rPr>
              <a:t>denotation</a:t>
            </a:r>
            <a:endParaRPr lang="en-GB" b="1" dirty="0">
              <a:solidFill>
                <a:schemeClr val="bg1"/>
              </a:solidFill>
            </a:endParaRPr>
          </a:p>
        </p:txBody>
      </p:sp>
      <p:sp>
        <p:nvSpPr>
          <p:cNvPr id="4" name="Titel 3"/>
          <p:cNvSpPr>
            <a:spLocks noGrp="1"/>
          </p:cNvSpPr>
          <p:nvPr>
            <p:ph type="title"/>
          </p:nvPr>
        </p:nvSpPr>
        <p:spPr/>
        <p:txBody>
          <a:bodyPr/>
          <a:lstStyle/>
          <a:p>
            <a:r>
              <a:rPr lang="en-GB" dirty="0" smtClean="0"/>
              <a:t>Knowledge map</a:t>
            </a:r>
            <a:endParaRPr lang="en-GB" dirty="0"/>
          </a:p>
        </p:txBody>
      </p:sp>
    </p:spTree>
    <p:extLst>
      <p:ext uri="{BB962C8B-B14F-4D97-AF65-F5344CB8AC3E}">
        <p14:creationId xmlns:p14="http://schemas.microsoft.com/office/powerpoint/2010/main" val="3521778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858000"/>
          </a:xfrm>
        </p:spPr>
        <p:txBody>
          <a:bodyPr/>
          <a:lstStyle/>
          <a:p>
            <a:endParaRPr lang="en-GB" dirty="0"/>
          </a:p>
        </p:txBody>
      </p:sp>
      <p:sp>
        <p:nvSpPr>
          <p:cNvPr id="4" name="Abgerundetes Rechteck 3"/>
          <p:cNvSpPr/>
          <p:nvPr/>
        </p:nvSpPr>
        <p:spPr>
          <a:xfrm>
            <a:off x="107504"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bgerundetes Rechteck 5"/>
          <p:cNvSpPr/>
          <p:nvPr/>
        </p:nvSpPr>
        <p:spPr>
          <a:xfrm>
            <a:off x="4716016"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bgerundetes Rechteck 6"/>
          <p:cNvSpPr/>
          <p:nvPr/>
        </p:nvSpPr>
        <p:spPr>
          <a:xfrm>
            <a:off x="4716016"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bgerundetes Rechteck 7"/>
          <p:cNvSpPr/>
          <p:nvPr/>
        </p:nvSpPr>
        <p:spPr>
          <a:xfrm>
            <a:off x="107504"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p:cNvSpPr txBox="1"/>
          <p:nvPr/>
        </p:nvSpPr>
        <p:spPr>
          <a:xfrm>
            <a:off x="251520" y="260648"/>
            <a:ext cx="3495059" cy="707886"/>
          </a:xfrm>
          <a:prstGeom prst="rect">
            <a:avLst/>
          </a:prstGeom>
          <a:noFill/>
        </p:spPr>
        <p:txBody>
          <a:bodyPr wrap="none" rtlCol="0">
            <a:spAutoFit/>
          </a:bodyPr>
          <a:lstStyle/>
          <a:p>
            <a:r>
              <a:rPr lang="en-GB" sz="2000" b="1" dirty="0" smtClean="0">
                <a:solidFill>
                  <a:schemeClr val="bg1"/>
                </a:solidFill>
              </a:rPr>
              <a:t>Ontological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Axioms that are universally true</a:t>
            </a:r>
            <a:endParaRPr lang="en-GB" sz="2000" dirty="0">
              <a:solidFill>
                <a:schemeClr val="bg1"/>
              </a:solidFill>
            </a:endParaRPr>
          </a:p>
        </p:txBody>
      </p:sp>
      <p:sp>
        <p:nvSpPr>
          <p:cNvPr id="10" name="Textfeld 9"/>
          <p:cNvSpPr txBox="1"/>
          <p:nvPr/>
        </p:nvSpPr>
        <p:spPr>
          <a:xfrm>
            <a:off x="5940152" y="260648"/>
            <a:ext cx="3587487" cy="707886"/>
          </a:xfrm>
          <a:prstGeom prst="rect">
            <a:avLst/>
          </a:prstGeom>
          <a:noFill/>
        </p:spPr>
        <p:txBody>
          <a:bodyPr wrap="square" rtlCol="0">
            <a:spAutoFit/>
          </a:bodyPr>
          <a:lstStyle/>
          <a:p>
            <a:r>
              <a:rPr lang="en-GB" sz="2000" b="1" dirty="0" smtClean="0">
                <a:solidFill>
                  <a:schemeClr val="bg1"/>
                </a:solidFill>
              </a:rPr>
              <a:t>Contingent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typical, likely, possible</a:t>
            </a:r>
            <a:endParaRPr lang="en-GB" sz="2000" dirty="0">
              <a:solidFill>
                <a:schemeClr val="bg1"/>
              </a:solidFill>
            </a:endParaRPr>
          </a:p>
        </p:txBody>
      </p:sp>
      <p:sp>
        <p:nvSpPr>
          <p:cNvPr id="11" name="Textfeld 10"/>
          <p:cNvSpPr txBox="1"/>
          <p:nvPr/>
        </p:nvSpPr>
        <p:spPr>
          <a:xfrm>
            <a:off x="281945" y="5589240"/>
            <a:ext cx="3693319" cy="1015663"/>
          </a:xfrm>
          <a:prstGeom prst="rect">
            <a:avLst/>
          </a:prstGeom>
          <a:noFill/>
        </p:spPr>
        <p:txBody>
          <a:bodyPr wrap="none" rtlCol="0">
            <a:spAutoFit/>
          </a:bodyPr>
          <a:lstStyle/>
          <a:p>
            <a:r>
              <a:rPr lang="en-GB" sz="2000" b="1" dirty="0" smtClean="0">
                <a:solidFill>
                  <a:schemeClr val="bg1"/>
                </a:solidFill>
              </a:rPr>
              <a:t>Linguistic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properties and </a:t>
            </a:r>
            <a:br>
              <a:rPr lang="en-GB" sz="2000" dirty="0" smtClean="0">
                <a:solidFill>
                  <a:schemeClr val="bg1"/>
                </a:solidFill>
              </a:rPr>
            </a:br>
            <a:r>
              <a:rPr lang="en-GB" sz="2000" dirty="0" smtClean="0">
                <a:solidFill>
                  <a:schemeClr val="bg1"/>
                </a:solidFill>
              </a:rPr>
              <a:t>meaning of signs of language</a:t>
            </a:r>
            <a:endParaRPr lang="en-GB" sz="2000" dirty="0">
              <a:solidFill>
                <a:schemeClr val="bg1"/>
              </a:solidFill>
            </a:endParaRPr>
          </a:p>
        </p:txBody>
      </p:sp>
      <p:sp>
        <p:nvSpPr>
          <p:cNvPr id="12" name="Textfeld 11"/>
          <p:cNvSpPr txBox="1"/>
          <p:nvPr/>
        </p:nvSpPr>
        <p:spPr>
          <a:xfrm>
            <a:off x="5027193" y="5589240"/>
            <a:ext cx="3865287" cy="1015663"/>
          </a:xfrm>
          <a:prstGeom prst="rect">
            <a:avLst/>
          </a:prstGeom>
          <a:noFill/>
        </p:spPr>
        <p:txBody>
          <a:bodyPr wrap="square" rtlCol="0">
            <a:spAutoFit/>
          </a:bodyPr>
          <a:lstStyle/>
          <a:p>
            <a:r>
              <a:rPr lang="en-GB" sz="2000" b="1" dirty="0" smtClean="0">
                <a:solidFill>
                  <a:schemeClr val="bg1"/>
                </a:solidFill>
              </a:rPr>
              <a:t>Factual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concrete entities </a:t>
            </a:r>
            <a:br>
              <a:rPr lang="en-GB" sz="2000" dirty="0" smtClean="0">
                <a:solidFill>
                  <a:schemeClr val="bg1"/>
                </a:solidFill>
              </a:rPr>
            </a:br>
            <a:r>
              <a:rPr lang="en-GB" sz="2000" dirty="0" smtClean="0">
                <a:solidFill>
                  <a:schemeClr val="bg1"/>
                </a:solidFill>
              </a:rPr>
              <a:t>and their relationships</a:t>
            </a:r>
            <a:endParaRPr lang="en-GB" sz="2000" dirty="0">
              <a:solidFill>
                <a:schemeClr val="bg1"/>
              </a:solidFill>
            </a:endParaRPr>
          </a:p>
        </p:txBody>
      </p:sp>
      <p:pic>
        <p:nvPicPr>
          <p:cNvPr id="3" name="Grafik 2"/>
          <p:cNvPicPr>
            <a:picLocks noChangeAspect="1"/>
          </p:cNvPicPr>
          <p:nvPr/>
        </p:nvPicPr>
        <p:blipFill>
          <a:blip r:embed="rId3"/>
          <a:stretch>
            <a:fillRect/>
          </a:stretch>
        </p:blipFill>
        <p:spPr>
          <a:xfrm>
            <a:off x="755576" y="1028559"/>
            <a:ext cx="7688759" cy="4566039"/>
          </a:xfrm>
          <a:prstGeom prst="rect">
            <a:avLst/>
          </a:prstGeom>
        </p:spPr>
      </p:pic>
    </p:spTree>
    <p:extLst>
      <p:ext uri="{BB962C8B-B14F-4D97-AF65-F5344CB8AC3E}">
        <p14:creationId xmlns:p14="http://schemas.microsoft.com/office/powerpoint/2010/main" val="95430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0"/>
            <a:ext cx="9144000" cy="6858000"/>
          </a:xfrm>
        </p:spPr>
        <p:txBody>
          <a:bodyPr/>
          <a:lstStyle/>
          <a:p>
            <a:r>
              <a:rPr lang="en-GB" dirty="0" smtClean="0"/>
              <a:t> </a:t>
            </a:r>
            <a:endParaRPr lang="en-GB" dirty="0"/>
          </a:p>
        </p:txBody>
      </p:sp>
      <p:pic>
        <p:nvPicPr>
          <p:cNvPr id="6" name="Grafik 5"/>
          <p:cNvPicPr>
            <a:picLocks noChangeAspect="1"/>
          </p:cNvPicPr>
          <p:nvPr/>
        </p:nvPicPr>
        <p:blipFill>
          <a:blip r:embed="rId2"/>
          <a:stretch>
            <a:fillRect/>
          </a:stretch>
        </p:blipFill>
        <p:spPr>
          <a:xfrm>
            <a:off x="1499939" y="23812"/>
            <a:ext cx="7248525" cy="6810375"/>
          </a:xfrm>
          <a:prstGeom prst="rect">
            <a:avLst/>
          </a:prstGeom>
        </p:spPr>
      </p:pic>
    </p:spTree>
    <p:extLst>
      <p:ext uri="{BB962C8B-B14F-4D97-AF65-F5344CB8AC3E}">
        <p14:creationId xmlns:p14="http://schemas.microsoft.com/office/powerpoint/2010/main" val="1671344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Statements about individuals</a:t>
            </a:r>
            <a:endParaRPr lang="en-GB" dirty="0"/>
          </a:p>
        </p:txBody>
      </p:sp>
      <p:sp>
        <p:nvSpPr>
          <p:cNvPr id="3" name="Inhaltsplatzhalter 2"/>
          <p:cNvSpPr>
            <a:spLocks noGrp="1"/>
          </p:cNvSpPr>
          <p:nvPr>
            <p:ph idx="1"/>
          </p:nvPr>
        </p:nvSpPr>
        <p:spPr/>
        <p:txBody>
          <a:bodyPr/>
          <a:lstStyle/>
          <a:p>
            <a:pPr marL="0" indent="0">
              <a:buNone/>
            </a:pPr>
            <a:r>
              <a:rPr lang="en-GB" dirty="0" smtClean="0"/>
              <a:t>&lt;Subject&gt; &lt;Predicate&gt; &lt;Object&gt;</a:t>
            </a:r>
          </a:p>
          <a:p>
            <a:pPr marL="0" indent="0">
              <a:buNone/>
            </a:pPr>
            <a:r>
              <a:rPr lang="en-GB" b="1" dirty="0" smtClean="0">
                <a:latin typeface="Courier New" panose="02070309020205020404" pitchFamily="49" charset="0"/>
                <a:cs typeface="Courier New" panose="02070309020205020404" pitchFamily="49" charset="0"/>
              </a:rPr>
              <a:t>:Florida </a:t>
            </a:r>
            <a:r>
              <a:rPr lang="en-GB" b="1" dirty="0" err="1" smtClean="0">
                <a:latin typeface="Courier New" panose="02070309020205020404" pitchFamily="49" charset="0"/>
                <a:cs typeface="Courier New" panose="02070309020205020404" pitchFamily="49" charset="0"/>
              </a:rPr>
              <a:t>rdf:type</a:t>
            </a:r>
            <a:r>
              <a:rPr lang="en-GB" b="1" dirty="0" smtClean="0">
                <a:latin typeface="Courier New" panose="02070309020205020404" pitchFamily="49" charset="0"/>
                <a:cs typeface="Courier New" panose="02070309020205020404" pitchFamily="49" charset="0"/>
              </a:rPr>
              <a:t> :state</a:t>
            </a:r>
          </a:p>
          <a:p>
            <a:pPr marL="0" indent="0">
              <a:buNone/>
            </a:pPr>
            <a:r>
              <a:rPr lang="en-GB" b="1" dirty="0" smtClean="0">
                <a:latin typeface="Courier New" panose="02070309020205020404" pitchFamily="49" charset="0"/>
                <a:cs typeface="Courier New" panose="02070309020205020404" pitchFamily="49" charset="0"/>
              </a:rPr>
              <a:t>:Marley </a:t>
            </a:r>
            <a:r>
              <a:rPr lang="en-GB" b="1" dirty="0" err="1" smtClean="0">
                <a:latin typeface="Courier New" panose="02070309020205020404" pitchFamily="49" charset="0"/>
                <a:cs typeface="Courier New" panose="02070309020205020404" pitchFamily="49" charset="0"/>
              </a:rPr>
              <a:t>rdf:type</a:t>
            </a:r>
            <a:r>
              <a:rPr lang="en-GB" b="1" dirty="0" smtClean="0">
                <a:latin typeface="Courier New" panose="02070309020205020404" pitchFamily="49" charset="0"/>
                <a:cs typeface="Courier New" panose="02070309020205020404" pitchFamily="49" charset="0"/>
              </a:rPr>
              <a:t> :dog</a:t>
            </a:r>
          </a:p>
          <a:p>
            <a:pPr marL="0" indent="0">
              <a:buNone/>
            </a:pPr>
            <a:r>
              <a:rPr lang="en-GB" b="1" dirty="0" smtClean="0">
                <a:latin typeface="Courier New" panose="02070309020205020404" pitchFamily="49" charset="0"/>
                <a:cs typeface="Courier New" panose="02070309020205020404" pitchFamily="49" charset="0"/>
              </a:rPr>
              <a:t>:Marley :lives :Florida  </a:t>
            </a:r>
          </a:p>
          <a:p>
            <a:pPr marL="0" indent="0">
              <a:buNone/>
            </a:pPr>
            <a:endParaRPr lang="en-GB" sz="2400" i="1" dirty="0" smtClean="0"/>
          </a:p>
          <a:p>
            <a:pPr marL="0" indent="0">
              <a:buNone/>
            </a:pPr>
            <a:r>
              <a:rPr lang="en-GB" sz="2400" i="1" dirty="0" smtClean="0"/>
              <a:t>Syntax TURTLE : https://www.w3.org/TR/turtle/</a:t>
            </a:r>
            <a:endParaRPr lang="en-GB" i="1" dirty="0"/>
          </a:p>
        </p:txBody>
      </p:sp>
    </p:spTree>
    <p:extLst>
      <p:ext uri="{BB962C8B-B14F-4D97-AF65-F5344CB8AC3E}">
        <p14:creationId xmlns:p14="http://schemas.microsoft.com/office/powerpoint/2010/main" val="2912526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Information extraction</a:t>
            </a:r>
            <a:endParaRPr lang="en-GB" b="1" dirty="0"/>
          </a:p>
        </p:txBody>
      </p:sp>
      <p:sp>
        <p:nvSpPr>
          <p:cNvPr id="12" name="Rechteck 11"/>
          <p:cNvSpPr/>
          <p:nvPr/>
        </p:nvSpPr>
        <p:spPr>
          <a:xfrm>
            <a:off x="169540" y="6374179"/>
            <a:ext cx="8640960" cy="461665"/>
          </a:xfrm>
          <a:prstGeom prst="rect">
            <a:avLst/>
          </a:prstGeom>
        </p:spPr>
        <p:txBody>
          <a:bodyPr wrap="square">
            <a:spAutoFit/>
          </a:bodyPr>
          <a:lstStyle/>
          <a:p>
            <a:r>
              <a:rPr lang="en-GB" sz="1200" dirty="0" smtClean="0"/>
              <a:t>Schulz S, </a:t>
            </a:r>
            <a:r>
              <a:rPr lang="en-GB" sz="1200" dirty="0" err="1" smtClean="0"/>
              <a:t>Daumke</a:t>
            </a:r>
            <a:r>
              <a:rPr lang="en-GB" sz="1200" dirty="0" smtClean="0"/>
              <a:t> P, </a:t>
            </a:r>
            <a:r>
              <a:rPr lang="en-GB" sz="1200" dirty="0" err="1" smtClean="0"/>
              <a:t>Stenzhorn</a:t>
            </a:r>
            <a:r>
              <a:rPr lang="en-GB" sz="1200" dirty="0" smtClean="0"/>
              <a:t> H, </a:t>
            </a:r>
            <a:r>
              <a:rPr lang="en-GB" sz="1200" dirty="0" err="1" smtClean="0"/>
              <a:t>Markó</a:t>
            </a:r>
            <a:r>
              <a:rPr lang="en-GB" sz="1200" dirty="0" smtClean="0"/>
              <a:t> K, </a:t>
            </a:r>
            <a:r>
              <a:rPr lang="en-GB" sz="1200" dirty="0" err="1" smtClean="0"/>
              <a:t>Poprat</a:t>
            </a:r>
            <a:r>
              <a:rPr lang="en-GB" sz="1200" dirty="0" smtClean="0"/>
              <a:t> M: Incremental Semantic Enrichment of Narrative Content in Electronic Health Records.  World Congress on Medical Physics and Biomedical Engineering, 2009</a:t>
            </a:r>
            <a:endParaRPr lang="en-GB" sz="1200" dirty="0"/>
          </a:p>
        </p:txBody>
      </p:sp>
      <p:cxnSp>
        <p:nvCxnSpPr>
          <p:cNvPr id="13" name="Gerade Verbindung 12"/>
          <p:cNvCxnSpPr/>
          <p:nvPr/>
        </p:nvCxnSpPr>
        <p:spPr>
          <a:xfrm>
            <a:off x="169540" y="760472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utoShape 2"/>
          <p:cNvSpPr>
            <a:spLocks noChangeArrowheads="1"/>
          </p:cNvSpPr>
          <p:nvPr/>
        </p:nvSpPr>
        <p:spPr bwMode="auto">
          <a:xfrm>
            <a:off x="179388" y="1916113"/>
            <a:ext cx="4427538" cy="4321175"/>
          </a:xfrm>
          <a:prstGeom prst="flowChartDocument">
            <a:avLst/>
          </a:prstGeom>
          <a:solidFill>
            <a:srgbClr val="EAEAEA"/>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dirty="0"/>
          </a:p>
        </p:txBody>
      </p:sp>
      <p:sp>
        <p:nvSpPr>
          <p:cNvPr id="14" name="Rectangle 5"/>
          <p:cNvSpPr txBox="1">
            <a:spLocks noChangeArrowheads="1"/>
          </p:cNvSpPr>
          <p:nvPr/>
        </p:nvSpPr>
        <p:spPr>
          <a:xfrm>
            <a:off x="250826" y="1927225"/>
            <a:ext cx="450056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A50021"/>
              </a:buClr>
              <a:buFont typeface="Wingdings" pitchFamily="2" charset="2"/>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A50021"/>
              </a:buClr>
              <a:buFont typeface="Wingdings" pitchFamily="2" charset="2"/>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A50021"/>
              </a:buClr>
              <a:buFont typeface="Wingdings" pitchFamily="2" charset="2"/>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A50021"/>
              </a:buClr>
              <a:buFont typeface="Wingdings" pitchFamily="2" charset="2"/>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lnSpc>
                <a:spcPct val="90000"/>
              </a:lnSpc>
              <a:spcBef>
                <a:spcPct val="0"/>
              </a:spcBef>
              <a:buFontTx/>
              <a:buNone/>
            </a:pPr>
            <a:r>
              <a:rPr lang="en-GB" sz="1400" dirty="0" smtClean="0"/>
              <a:t>Physical examination on admission revealed purpura of the upper and lower extremities, swelling of the gums and tonsils, but no symptoms showing the complication of myasthenia gravis. </a:t>
            </a:r>
            <a:r>
              <a:rPr lang="en-GB" sz="1400" dirty="0" err="1" smtClean="0"/>
              <a:t>Hematological</a:t>
            </a:r>
            <a:r>
              <a:rPr lang="en-GB" sz="1400" dirty="0" smtClean="0"/>
              <a:t> tests revealed leucocytosis: WBC count 68 700/µl (blasts 11.5%, </a:t>
            </a:r>
            <a:r>
              <a:rPr lang="en-GB" sz="1400" dirty="0" err="1" smtClean="0"/>
              <a:t>myelocytes</a:t>
            </a:r>
            <a:r>
              <a:rPr lang="en-GB" sz="1400" dirty="0" smtClean="0"/>
              <a:t> 0.5%, bands 2.0%, segments 16.0%, monocytes 65.5%, lymphocytes 4.0%, atypical lymphocytes 0.5%), </a:t>
            </a:r>
            <a:r>
              <a:rPr lang="en-GB" sz="1400" dirty="0" err="1" smtClean="0"/>
              <a:t>Hb</a:t>
            </a:r>
            <a:r>
              <a:rPr lang="en-GB" sz="1400" dirty="0" smtClean="0"/>
              <a:t> 7.1 g/dl (reticulocytes 12%) and a platelet count of 9.1 × 104/µl. A bone marrow aspiration revealed </a:t>
            </a:r>
            <a:r>
              <a:rPr lang="en-GB" sz="1400" dirty="0" err="1" smtClean="0"/>
              <a:t>hypercelllar</a:t>
            </a:r>
            <a:r>
              <a:rPr lang="en-GB" sz="1400" dirty="0" smtClean="0"/>
              <a:t> bone marrow with a decreased number of erythroblasts and megakaryocytes and an increased number of </a:t>
            </a:r>
            <a:r>
              <a:rPr lang="en-GB" sz="1400" dirty="0" err="1" smtClean="0"/>
              <a:t>monoblasts</a:t>
            </a:r>
            <a:r>
              <a:rPr lang="en-GB" sz="1400" dirty="0" smtClean="0"/>
              <a:t> </a:t>
            </a:r>
            <a:endParaRPr lang="en-GB" sz="1400" dirty="0"/>
          </a:p>
        </p:txBody>
      </p:sp>
      <p:sp>
        <p:nvSpPr>
          <p:cNvPr id="15" name="Rectangle 6"/>
          <p:cNvSpPr>
            <a:spLocks noChangeArrowheads="1"/>
          </p:cNvSpPr>
          <p:nvPr/>
        </p:nvSpPr>
        <p:spPr bwMode="auto">
          <a:xfrm>
            <a:off x="5038726" y="1927225"/>
            <a:ext cx="3960812" cy="35179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p>
            <a:pPr algn="l"/>
            <a:r>
              <a:rPr lang="en-GB" sz="1400" dirty="0" smtClean="0"/>
              <a:t>ADM{</a:t>
            </a:r>
            <a:r>
              <a:rPr lang="en-GB" sz="1400" dirty="0" smtClean="0">
                <a:solidFill>
                  <a:srgbClr val="33CC33"/>
                </a:solidFill>
              </a:rPr>
              <a:t>419620001</a:t>
            </a:r>
          </a:p>
          <a:p>
            <a:pPr algn="l"/>
            <a:r>
              <a:rPr lang="en-GB" sz="1400" dirty="0" smtClean="0">
                <a:solidFill>
                  <a:srgbClr val="33CC33"/>
                </a:solidFill>
              </a:rPr>
              <a:t>110714004</a:t>
            </a:r>
          </a:p>
          <a:p>
            <a:pPr algn="l"/>
            <a:r>
              <a:rPr lang="en-GB" sz="1400" dirty="0" smtClean="0">
                <a:solidFill>
                  <a:srgbClr val="33CC33"/>
                </a:solidFill>
              </a:rPr>
              <a:t>65124004</a:t>
            </a:r>
            <a:r>
              <a:rPr lang="en-GB" sz="1400" dirty="0" smtClean="0"/>
              <a:t> </a:t>
            </a:r>
            <a:r>
              <a:rPr lang="en-GB" sz="1400" dirty="0" smtClean="0">
                <a:solidFill>
                  <a:srgbClr val="33CC33"/>
                </a:solidFill>
              </a:rPr>
              <a:t>113279002</a:t>
            </a:r>
          </a:p>
          <a:p>
            <a:pPr algn="l"/>
            <a:r>
              <a:rPr lang="en-GB" sz="1400" dirty="0" smtClean="0"/>
              <a:t>NEG{</a:t>
            </a:r>
            <a:r>
              <a:rPr lang="en-GB" sz="1400" dirty="0" smtClean="0">
                <a:solidFill>
                  <a:srgbClr val="33CC33"/>
                </a:solidFill>
              </a:rPr>
              <a:t>116223007 91637004 252275004</a:t>
            </a:r>
          </a:p>
          <a:p>
            <a:pPr algn="l"/>
            <a:r>
              <a:rPr lang="en-GB" sz="1400" dirty="0" smtClean="0">
                <a:solidFill>
                  <a:srgbClr val="33CC33"/>
                </a:solidFill>
              </a:rPr>
              <a:t>111583006</a:t>
            </a:r>
            <a:r>
              <a:rPr lang="en-GB" sz="1400" dirty="0" smtClean="0"/>
              <a:t>}</a:t>
            </a:r>
            <a:r>
              <a:rPr lang="en-GB" sz="1400" dirty="0" smtClean="0">
                <a:solidFill>
                  <a:srgbClr val="33CC33"/>
                </a:solidFill>
              </a:rPr>
              <a:t> 767002[68700] 271040006[11.5] </a:t>
            </a:r>
          </a:p>
          <a:p>
            <a:pPr algn="l"/>
            <a:r>
              <a:rPr lang="en-GB" sz="1400" dirty="0" smtClean="0">
                <a:solidFill>
                  <a:srgbClr val="33CC33"/>
                </a:solidFill>
              </a:rPr>
              <a:t>313696224[0.5] 313696667[2.0] </a:t>
            </a:r>
          </a:p>
          <a:p>
            <a:pPr algn="l"/>
            <a:r>
              <a:rPr lang="en-GB" sz="1400" dirty="0" smtClean="0">
                <a:solidFill>
                  <a:srgbClr val="33CC33"/>
                </a:solidFill>
              </a:rPr>
              <a:t>313696009[16.0] 271037006[65.5] </a:t>
            </a:r>
          </a:p>
          <a:p>
            <a:pPr algn="l"/>
            <a:r>
              <a:rPr lang="en-GB" sz="1400" dirty="0" smtClean="0">
                <a:solidFill>
                  <a:srgbClr val="33CC33"/>
                </a:solidFill>
              </a:rPr>
              <a:t>271036002[4.0] 271036013[0.5] </a:t>
            </a:r>
          </a:p>
          <a:p>
            <a:pPr algn="l"/>
            <a:r>
              <a:rPr lang="en-GB" sz="1400" dirty="0" smtClean="0">
                <a:solidFill>
                  <a:srgbClr val="33CC33"/>
                </a:solidFill>
              </a:rPr>
              <a:t>365809007[7.1] 45995003[12]</a:t>
            </a:r>
          </a:p>
          <a:p>
            <a:pPr algn="l"/>
            <a:r>
              <a:rPr lang="en-GB" sz="1400" dirty="0" smtClean="0">
                <a:solidFill>
                  <a:srgbClr val="33CC33"/>
                </a:solidFill>
              </a:rPr>
              <a:t>365632008[91000] </a:t>
            </a:r>
            <a:r>
              <a:rPr lang="en-GB" sz="1400" dirty="0" smtClean="0"/>
              <a:t>}</a:t>
            </a:r>
            <a:endParaRPr lang="en-GB" sz="1400" dirty="0" smtClean="0">
              <a:solidFill>
                <a:srgbClr val="33CC33"/>
              </a:solidFill>
            </a:endParaRPr>
          </a:p>
          <a:p>
            <a:pPr algn="l"/>
            <a:r>
              <a:rPr lang="en-GB" sz="1400" dirty="0" smtClean="0">
                <a:solidFill>
                  <a:srgbClr val="33CC33"/>
                </a:solidFill>
              </a:rPr>
              <a:t>49401003 76197007 14016003</a:t>
            </a:r>
          </a:p>
          <a:p>
            <a:pPr algn="l"/>
            <a:r>
              <a:rPr lang="en-GB" sz="1400" dirty="0" smtClean="0">
                <a:solidFill>
                  <a:srgbClr val="33CC33"/>
                </a:solidFill>
              </a:rPr>
              <a:t>420510009 103213002</a:t>
            </a:r>
          </a:p>
          <a:p>
            <a:pPr algn="l"/>
            <a:r>
              <a:rPr lang="en-GB" sz="1400" dirty="0" smtClean="0">
                <a:solidFill>
                  <a:srgbClr val="33CC33"/>
                </a:solidFill>
              </a:rPr>
              <a:t>53945006 35105006</a:t>
            </a:r>
          </a:p>
          <a:p>
            <a:pPr algn="l"/>
            <a:endParaRPr lang="en-GB" sz="1400" dirty="0" smtClean="0">
              <a:solidFill>
                <a:srgbClr val="33CC33"/>
              </a:solidFill>
            </a:endParaRPr>
          </a:p>
          <a:p>
            <a:pPr algn="l"/>
            <a:endParaRPr lang="en-GB" sz="1400" dirty="0" smtClean="0"/>
          </a:p>
          <a:p>
            <a:pPr algn="l"/>
            <a:endParaRPr lang="en-GB" sz="1400" dirty="0" smtClean="0"/>
          </a:p>
          <a:p>
            <a:pPr algn="l"/>
            <a:endParaRPr lang="en-GB" sz="1400" dirty="0"/>
          </a:p>
        </p:txBody>
      </p:sp>
      <p:pic>
        <p:nvPicPr>
          <p:cNvPr id="3" name="Grafik 2"/>
          <p:cNvPicPr>
            <a:picLocks noChangeAspect="1"/>
          </p:cNvPicPr>
          <p:nvPr/>
        </p:nvPicPr>
        <p:blipFill rotWithShape="1">
          <a:blip r:embed="rId3"/>
          <a:srcRect l="44488" t="47900" r="36219" b="33200"/>
          <a:stretch/>
        </p:blipFill>
        <p:spPr>
          <a:xfrm>
            <a:off x="4813678" y="4221088"/>
            <a:ext cx="3528392" cy="1944216"/>
          </a:xfrm>
          <a:prstGeom prst="rect">
            <a:avLst/>
          </a:prstGeom>
        </p:spPr>
      </p:pic>
      <p:sp>
        <p:nvSpPr>
          <p:cNvPr id="4" name="Rechteck 3"/>
          <p:cNvSpPr/>
          <p:nvPr/>
        </p:nvSpPr>
        <p:spPr>
          <a:xfrm>
            <a:off x="6338292" y="2595384"/>
            <a:ext cx="75398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Gerade Verbindung mit Pfeil 5"/>
          <p:cNvCxnSpPr>
            <a:stCxn id="4" idx="2"/>
          </p:cNvCxnSpPr>
          <p:nvPr/>
        </p:nvCxnSpPr>
        <p:spPr>
          <a:xfrm>
            <a:off x="6715286" y="2811408"/>
            <a:ext cx="16954" cy="1409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Symptoms of Myasthenia Gravis"/>
          <p:cNvPicPr>
            <a:picLocks noChangeAspect="1" noChangeArrowheads="1"/>
          </p:cNvPicPr>
          <p:nvPr/>
        </p:nvPicPr>
        <p:blipFill rotWithShape="1">
          <a:blip r:embed="rId4">
            <a:extLst>
              <a:ext uri="{28A0092B-C50C-407E-A947-70E740481C1C}">
                <a14:useLocalDpi xmlns:a14="http://schemas.microsoft.com/office/drawing/2010/main" val="0"/>
              </a:ext>
            </a:extLst>
          </a:blip>
          <a:srcRect r="50657"/>
          <a:stretch/>
        </p:blipFill>
        <p:spPr bwMode="auto">
          <a:xfrm>
            <a:off x="395536" y="4374081"/>
            <a:ext cx="883060" cy="1369690"/>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251520" y="5805844"/>
            <a:ext cx="4572000" cy="169277"/>
          </a:xfrm>
          <a:prstGeom prst="rect">
            <a:avLst/>
          </a:prstGeom>
        </p:spPr>
        <p:txBody>
          <a:bodyPr>
            <a:spAutoFit/>
          </a:bodyPr>
          <a:lstStyle/>
          <a:p>
            <a:r>
              <a:rPr lang="en-GB" sz="500" dirty="0"/>
              <a:t>http://www.beverlyhillsneurology.com/myastheniagravis-symptoms.html</a:t>
            </a:r>
          </a:p>
        </p:txBody>
      </p:sp>
      <p:cxnSp>
        <p:nvCxnSpPr>
          <p:cNvPr id="16" name="Gerade Verbindung mit Pfeil 15"/>
          <p:cNvCxnSpPr>
            <a:endCxn id="3" idx="1"/>
          </p:cNvCxnSpPr>
          <p:nvPr/>
        </p:nvCxnSpPr>
        <p:spPr>
          <a:xfrm flipV="1">
            <a:off x="1423306" y="5193196"/>
            <a:ext cx="3390372" cy="111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2339752" y="4967590"/>
            <a:ext cx="864339" cy="261610"/>
          </a:xfrm>
          <a:prstGeom prst="rect">
            <a:avLst/>
          </a:prstGeom>
        </p:spPr>
        <p:txBody>
          <a:bodyPr wrap="none">
            <a:spAutoFit/>
          </a:bodyPr>
          <a:lstStyle/>
          <a:p>
            <a:r>
              <a:rPr lang="en-GB" sz="1100" dirty="0" err="1" smtClean="0">
                <a:latin typeface="Courier New" panose="02070309020205020404" pitchFamily="49" charset="0"/>
                <a:cs typeface="Courier New" panose="02070309020205020404" pitchFamily="49" charset="0"/>
              </a:rPr>
              <a:t>rdf:type</a:t>
            </a:r>
            <a:endParaRPr lang="en-GB" sz="1100" dirty="0"/>
          </a:p>
        </p:txBody>
      </p:sp>
      <p:sp>
        <p:nvSpPr>
          <p:cNvPr id="18" name="Rechteck 17"/>
          <p:cNvSpPr/>
          <p:nvPr/>
        </p:nvSpPr>
        <p:spPr>
          <a:xfrm>
            <a:off x="2201796" y="4583395"/>
            <a:ext cx="1367682" cy="369332"/>
          </a:xfrm>
          <a:prstGeom prst="rect">
            <a:avLst/>
          </a:prstGeom>
        </p:spPr>
        <p:txBody>
          <a:bodyPr wrap="none">
            <a:spAutoFit/>
          </a:bodyPr>
          <a:lstStyle/>
          <a:p>
            <a:r>
              <a:rPr lang="en-GB" dirty="0" smtClean="0"/>
              <a:t>Instantiation</a:t>
            </a:r>
            <a:endParaRPr lang="en-GB" dirty="0"/>
          </a:p>
        </p:txBody>
      </p:sp>
    </p:spTree>
    <p:extLst>
      <p:ext uri="{BB962C8B-B14F-4D97-AF65-F5344CB8AC3E}">
        <p14:creationId xmlns:p14="http://schemas.microsoft.com/office/powerpoint/2010/main" val="178189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858000"/>
          </a:xfrm>
        </p:spPr>
        <p:txBody>
          <a:bodyPr/>
          <a:lstStyle/>
          <a:p>
            <a:endParaRPr lang="en-GB" dirty="0"/>
          </a:p>
        </p:txBody>
      </p:sp>
      <p:sp>
        <p:nvSpPr>
          <p:cNvPr id="4" name="Abgerundetes Rechteck 3"/>
          <p:cNvSpPr/>
          <p:nvPr/>
        </p:nvSpPr>
        <p:spPr>
          <a:xfrm>
            <a:off x="107504"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bgerundetes Rechteck 5"/>
          <p:cNvSpPr/>
          <p:nvPr/>
        </p:nvSpPr>
        <p:spPr>
          <a:xfrm>
            <a:off x="4716016" y="116632"/>
            <a:ext cx="4320480" cy="2304256"/>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bgerundetes Rechteck 6"/>
          <p:cNvSpPr/>
          <p:nvPr/>
        </p:nvSpPr>
        <p:spPr>
          <a:xfrm>
            <a:off x="4716016"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bgerundetes Rechteck 7"/>
          <p:cNvSpPr/>
          <p:nvPr/>
        </p:nvSpPr>
        <p:spPr>
          <a:xfrm>
            <a:off x="107504" y="2492896"/>
            <a:ext cx="4320480" cy="4248472"/>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p:cNvSpPr txBox="1"/>
          <p:nvPr/>
        </p:nvSpPr>
        <p:spPr>
          <a:xfrm>
            <a:off x="251520" y="260648"/>
            <a:ext cx="3495059" cy="707886"/>
          </a:xfrm>
          <a:prstGeom prst="rect">
            <a:avLst/>
          </a:prstGeom>
          <a:noFill/>
        </p:spPr>
        <p:txBody>
          <a:bodyPr wrap="none" rtlCol="0">
            <a:spAutoFit/>
          </a:bodyPr>
          <a:lstStyle/>
          <a:p>
            <a:r>
              <a:rPr lang="en-GB" sz="2000" b="1" dirty="0" smtClean="0">
                <a:solidFill>
                  <a:schemeClr val="bg1"/>
                </a:solidFill>
              </a:rPr>
              <a:t>Ontological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Axioms that are universally true</a:t>
            </a:r>
            <a:endParaRPr lang="en-GB" sz="2000" dirty="0">
              <a:solidFill>
                <a:schemeClr val="bg1"/>
              </a:solidFill>
            </a:endParaRPr>
          </a:p>
        </p:txBody>
      </p:sp>
      <p:sp>
        <p:nvSpPr>
          <p:cNvPr id="10" name="Textfeld 9"/>
          <p:cNvSpPr txBox="1"/>
          <p:nvPr/>
        </p:nvSpPr>
        <p:spPr>
          <a:xfrm>
            <a:off x="5940152" y="260648"/>
            <a:ext cx="3587487" cy="707886"/>
          </a:xfrm>
          <a:prstGeom prst="rect">
            <a:avLst/>
          </a:prstGeom>
          <a:noFill/>
        </p:spPr>
        <p:txBody>
          <a:bodyPr wrap="square" rtlCol="0">
            <a:spAutoFit/>
          </a:bodyPr>
          <a:lstStyle/>
          <a:p>
            <a:r>
              <a:rPr lang="en-GB" sz="2000" b="1" dirty="0" smtClean="0">
                <a:solidFill>
                  <a:schemeClr val="bg1"/>
                </a:solidFill>
              </a:rPr>
              <a:t>Contingent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typical, likely, possible</a:t>
            </a:r>
            <a:endParaRPr lang="en-GB" sz="2000" dirty="0">
              <a:solidFill>
                <a:schemeClr val="bg1"/>
              </a:solidFill>
            </a:endParaRPr>
          </a:p>
        </p:txBody>
      </p:sp>
      <p:sp>
        <p:nvSpPr>
          <p:cNvPr id="11" name="Textfeld 10"/>
          <p:cNvSpPr txBox="1"/>
          <p:nvPr/>
        </p:nvSpPr>
        <p:spPr>
          <a:xfrm>
            <a:off x="281945" y="5589240"/>
            <a:ext cx="3693319" cy="1015663"/>
          </a:xfrm>
          <a:prstGeom prst="rect">
            <a:avLst/>
          </a:prstGeom>
          <a:noFill/>
        </p:spPr>
        <p:txBody>
          <a:bodyPr wrap="none" rtlCol="0">
            <a:spAutoFit/>
          </a:bodyPr>
          <a:lstStyle/>
          <a:p>
            <a:r>
              <a:rPr lang="en-GB" sz="2000" b="1" dirty="0" smtClean="0">
                <a:solidFill>
                  <a:schemeClr val="bg1"/>
                </a:solidFill>
              </a:rPr>
              <a:t>Linguistic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properties and </a:t>
            </a:r>
            <a:br>
              <a:rPr lang="en-GB" sz="2000" dirty="0" smtClean="0">
                <a:solidFill>
                  <a:schemeClr val="bg1"/>
                </a:solidFill>
              </a:rPr>
            </a:br>
            <a:r>
              <a:rPr lang="en-GB" sz="2000" dirty="0" smtClean="0">
                <a:solidFill>
                  <a:schemeClr val="bg1"/>
                </a:solidFill>
              </a:rPr>
              <a:t>meaning of signs of language</a:t>
            </a:r>
            <a:endParaRPr lang="en-GB" sz="2000" dirty="0">
              <a:solidFill>
                <a:schemeClr val="bg1"/>
              </a:solidFill>
            </a:endParaRPr>
          </a:p>
        </p:txBody>
      </p:sp>
      <p:sp>
        <p:nvSpPr>
          <p:cNvPr id="12" name="Textfeld 11"/>
          <p:cNvSpPr txBox="1"/>
          <p:nvPr/>
        </p:nvSpPr>
        <p:spPr>
          <a:xfrm>
            <a:off x="5027193" y="5589240"/>
            <a:ext cx="3865287" cy="1015663"/>
          </a:xfrm>
          <a:prstGeom prst="rect">
            <a:avLst/>
          </a:prstGeom>
          <a:noFill/>
        </p:spPr>
        <p:txBody>
          <a:bodyPr wrap="square" rtlCol="0">
            <a:spAutoFit/>
          </a:bodyPr>
          <a:lstStyle/>
          <a:p>
            <a:r>
              <a:rPr lang="en-GB" sz="2000" b="1" dirty="0" smtClean="0">
                <a:solidFill>
                  <a:schemeClr val="bg1"/>
                </a:solidFill>
              </a:rPr>
              <a:t>Factual knowledge:</a:t>
            </a:r>
            <a:r>
              <a:rPr lang="en-GB" sz="2000" dirty="0" smtClean="0">
                <a:solidFill>
                  <a:schemeClr val="bg1"/>
                </a:solidFill>
              </a:rPr>
              <a:t/>
            </a:r>
            <a:br>
              <a:rPr lang="en-GB" sz="2000" dirty="0" smtClean="0">
                <a:solidFill>
                  <a:schemeClr val="bg1"/>
                </a:solidFill>
              </a:rPr>
            </a:br>
            <a:r>
              <a:rPr lang="en-GB" sz="2000" dirty="0" smtClean="0">
                <a:solidFill>
                  <a:schemeClr val="bg1"/>
                </a:solidFill>
              </a:rPr>
              <a:t>Statements about concrete entities </a:t>
            </a:r>
            <a:br>
              <a:rPr lang="en-GB" sz="2000" dirty="0" smtClean="0">
                <a:solidFill>
                  <a:schemeClr val="bg1"/>
                </a:solidFill>
              </a:rPr>
            </a:br>
            <a:r>
              <a:rPr lang="en-GB" sz="2000" dirty="0" smtClean="0">
                <a:solidFill>
                  <a:schemeClr val="bg1"/>
                </a:solidFill>
              </a:rPr>
              <a:t>and their relationships</a:t>
            </a:r>
            <a:endParaRPr lang="en-GB" sz="2000" dirty="0">
              <a:solidFill>
                <a:schemeClr val="bg1"/>
              </a:solidFill>
            </a:endParaRPr>
          </a:p>
        </p:txBody>
      </p:sp>
      <p:pic>
        <p:nvPicPr>
          <p:cNvPr id="3" name="Grafik 2"/>
          <p:cNvPicPr>
            <a:picLocks noChangeAspect="1"/>
          </p:cNvPicPr>
          <p:nvPr/>
        </p:nvPicPr>
        <p:blipFill>
          <a:blip r:embed="rId2"/>
          <a:stretch>
            <a:fillRect/>
          </a:stretch>
        </p:blipFill>
        <p:spPr>
          <a:xfrm>
            <a:off x="755576" y="1028559"/>
            <a:ext cx="7688759" cy="4566039"/>
          </a:xfrm>
          <a:prstGeom prst="rect">
            <a:avLst/>
          </a:prstGeom>
        </p:spPr>
      </p:pic>
    </p:spTree>
    <p:extLst>
      <p:ext uri="{BB962C8B-B14F-4D97-AF65-F5344CB8AC3E}">
        <p14:creationId xmlns:p14="http://schemas.microsoft.com/office/powerpoint/2010/main" val="195554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1024</Words>
  <Application>Microsoft Office PowerPoint</Application>
  <PresentationFormat>Bildschirmpräsentation (4:3)</PresentationFormat>
  <Paragraphs>271</Paragraphs>
  <Slides>33</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Arial</vt:lpstr>
      <vt:lpstr>Calibri</vt:lpstr>
      <vt:lpstr>Courier New</vt:lpstr>
      <vt:lpstr>Helvetica Neue</vt:lpstr>
      <vt:lpstr>Wingdings</vt:lpstr>
      <vt:lpstr>Larissa</vt:lpstr>
      <vt:lpstr>Knowledge acquisition and management for clinical decision-making</vt:lpstr>
      <vt:lpstr>Topics of the talk</vt:lpstr>
      <vt:lpstr>Knowledge map</vt:lpstr>
      <vt:lpstr>Knowledge map</vt:lpstr>
      <vt:lpstr>PowerPoint-Präsentation</vt:lpstr>
      <vt:lpstr> </vt:lpstr>
      <vt:lpstr>Statements about individuals</vt:lpstr>
      <vt:lpstr>Information extraction</vt:lpstr>
      <vt:lpstr>PowerPoint-Präsentation</vt:lpstr>
      <vt:lpstr> </vt:lpstr>
      <vt:lpstr>Representations SKOS / Linked Data</vt:lpstr>
      <vt:lpstr>❸ Linguistic knowledge:  POS tagging</vt:lpstr>
      <vt:lpstr>❹ Linguistic knowledge:  Expansion of short forms</vt:lpstr>
      <vt:lpstr>PowerPoint-Präsentation</vt:lpstr>
      <vt:lpstr> </vt:lpstr>
      <vt:lpstr>Representation OWL </vt:lpstr>
      <vt:lpstr>PowerPoint-Präsentation</vt:lpstr>
      <vt:lpstr>PowerPoint-Präsentation</vt:lpstr>
      <vt:lpstr>Extraction of taxonomic relations</vt:lpstr>
      <vt:lpstr>❺ Extracción de otras relaciones</vt:lpstr>
      <vt:lpstr>PowerPoint-Präsentation</vt:lpstr>
      <vt:lpstr> </vt:lpstr>
      <vt:lpstr>Contingent knowledge</vt:lpstr>
      <vt:lpstr>Don't do this ! </vt:lpstr>
      <vt:lpstr>Triple representation</vt:lpstr>
      <vt:lpstr>❻ Example: extraction of contingent  (non ontological knowledge) from MEDLINE</vt:lpstr>
      <vt:lpstr>Predicate extractions according to MeSH subheadings analysis</vt:lpstr>
      <vt:lpstr>Clinical practice guidelines</vt:lpstr>
      <vt:lpstr>PowerPoint-Präsentation</vt:lpstr>
      <vt:lpstr>PowerPoint-Präsentation</vt:lpstr>
      <vt:lpstr>Knowledge assets, users and information systems</vt:lpstr>
      <vt:lpstr>Perspectives</vt:lpstr>
      <vt:lpstr>Questions?</vt:lpstr>
    </vt:vector>
  </TitlesOfParts>
  <Company>Institut für Medizinische Biometrie und Statistik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Extração de Informação e Processamento de Linguagem Natural em Medicina</dc:title>
  <dc:creator>Stefan Schulz</dc:creator>
  <cp:lastModifiedBy>Stefan Schulz</cp:lastModifiedBy>
  <cp:revision>474</cp:revision>
  <dcterms:created xsi:type="dcterms:W3CDTF">2014-12-02T13:28:47Z</dcterms:created>
  <dcterms:modified xsi:type="dcterms:W3CDTF">2016-09-09T17:06:33Z</dcterms:modified>
</cp:coreProperties>
</file>