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6" r:id="rId9"/>
    <p:sldId id="267" r:id="rId10"/>
    <p:sldId id="264" r:id="rId11"/>
    <p:sldId id="265" r:id="rId1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486D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2" autoAdjust="0"/>
    <p:restoredTop sz="94716" autoAdjust="0"/>
  </p:normalViewPr>
  <p:slideViewPr>
    <p:cSldViewPr snapToGrid="0" snapToObjects="1">
      <p:cViewPr varScale="1">
        <p:scale>
          <a:sx n="108" d="100"/>
          <a:sy n="108" d="100"/>
        </p:scale>
        <p:origin x="-16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-18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41197-8373-924B-8603-D35759B40CD4}" type="datetime1">
              <a:rPr lang="es-ES" smtClean="0"/>
              <a:pPr/>
              <a:t>25/06/2014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5095D-8EDD-294B-AAB5-FCDDAFC925D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119785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CCB72-FD15-D84D-9AE2-FD0051D41FCB}" type="datetime1">
              <a:rPr lang="es-ES" smtClean="0"/>
              <a:pPr/>
              <a:t>25/06/2014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77FCD-4661-4845-B85C-F01625E76C9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7512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7759" y="957472"/>
            <a:ext cx="6781800" cy="31877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27759" y="2829522"/>
            <a:ext cx="6781800" cy="1255595"/>
          </a:xfrm>
          <a:prstGeom prst="rect">
            <a:avLst/>
          </a:prstGeom>
        </p:spPr>
        <p:txBody>
          <a:bodyPr anchor="ctr"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6" name="5 Rectángulo"/>
          <p:cNvSpPr/>
          <p:nvPr userDrawn="1"/>
        </p:nvSpPr>
        <p:spPr>
          <a:xfrm>
            <a:off x="1816919" y="1"/>
            <a:ext cx="6887688" cy="957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623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71770"/>
            <a:ext cx="8229600" cy="82828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78183"/>
            <a:ext cx="8229600" cy="3871356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158348" y="6356350"/>
            <a:ext cx="528452" cy="365125"/>
          </a:xfrm>
          <a:prstGeom prst="rect">
            <a:avLst/>
          </a:prstGeom>
        </p:spPr>
        <p:txBody>
          <a:bodyPr/>
          <a:lstStyle/>
          <a:p>
            <a:fld id="{81EA43C9-4718-6945-A347-D3DB2122361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2846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2113808"/>
            <a:ext cx="4038600" cy="3847605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2113808"/>
            <a:ext cx="4038600" cy="3847605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110846" y="6356350"/>
            <a:ext cx="575953" cy="365125"/>
          </a:xfrm>
          <a:prstGeom prst="rect">
            <a:avLst/>
          </a:prstGeom>
        </p:spPr>
        <p:txBody>
          <a:bodyPr/>
          <a:lstStyle/>
          <a:p>
            <a:fld id="{81EA43C9-4718-6945-A347-D3DB2122361D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071770"/>
            <a:ext cx="8229600" cy="82828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74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087096" y="6356350"/>
            <a:ext cx="599704" cy="365125"/>
          </a:xfrm>
          <a:prstGeom prst="rect">
            <a:avLst/>
          </a:prstGeom>
        </p:spPr>
        <p:txBody>
          <a:bodyPr/>
          <a:lstStyle/>
          <a:p>
            <a:fld id="{81EA43C9-4718-6945-A347-D3DB2122361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1821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7066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1270661"/>
            <a:ext cx="5111750" cy="4678878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432710"/>
            <a:ext cx="3008313" cy="3516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051470" y="6356350"/>
            <a:ext cx="635330" cy="365125"/>
          </a:xfrm>
          <a:prstGeom prst="rect">
            <a:avLst/>
          </a:prstGeom>
        </p:spPr>
        <p:txBody>
          <a:bodyPr/>
          <a:lstStyle/>
          <a:p>
            <a:fld id="{81EA43C9-4718-6945-A347-D3DB2122361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72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1187531"/>
            <a:ext cx="5486400" cy="3540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41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110846" y="6356350"/>
            <a:ext cx="575953" cy="365125"/>
          </a:xfrm>
          <a:prstGeom prst="rect">
            <a:avLst/>
          </a:prstGeom>
        </p:spPr>
        <p:txBody>
          <a:bodyPr/>
          <a:lstStyle/>
          <a:p>
            <a:fld id="{81EA43C9-4718-6945-A347-D3DB2122361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829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8"/>
          <a:srcRect b="21244"/>
          <a:stretch>
            <a:fillRect/>
          </a:stretch>
        </p:blipFill>
        <p:spPr>
          <a:xfrm>
            <a:off x="4090258" y="6097852"/>
            <a:ext cx="3898900" cy="76014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038253" y="2728"/>
            <a:ext cx="5969000" cy="965200"/>
          </a:xfrm>
          <a:prstGeom prst="rect">
            <a:avLst/>
          </a:prstGeom>
        </p:spPr>
      </p:pic>
      <p:sp>
        <p:nvSpPr>
          <p:cNvPr id="10" name="CuadroTexto 9"/>
          <p:cNvSpPr txBox="1"/>
          <p:nvPr userDrawn="1"/>
        </p:nvSpPr>
        <p:spPr>
          <a:xfrm>
            <a:off x="5415148" y="6415725"/>
            <a:ext cx="2513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© Copyright 2014-2015 SEMCARE Consortium</a:t>
            </a:r>
            <a:endParaRPr lang="es-ES" sz="8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94502" y="6356350"/>
            <a:ext cx="5922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BD889-339C-9E4C-B8F9-7624FC88A7A7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472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9" r:id="rId4"/>
    <p:sldLayoutId id="2147483680" r:id="rId5"/>
    <p:sldLayoutId id="214748368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27759" y="2820730"/>
            <a:ext cx="6781800" cy="1255595"/>
          </a:xfrm>
        </p:spPr>
        <p:txBody>
          <a:bodyPr/>
          <a:lstStyle/>
          <a:p>
            <a:r>
              <a:rPr lang="es-ES" sz="2800" dirty="0" smtClean="0"/>
              <a:t>Kurzpräsentation für Vollversammlung</a:t>
            </a:r>
            <a:br>
              <a:rPr lang="es-ES" sz="2800" dirty="0" smtClean="0"/>
            </a:br>
            <a:r>
              <a:rPr lang="es-ES" sz="2800" dirty="0" smtClean="0"/>
              <a:t>MUG-IMI, </a:t>
            </a:r>
            <a:r>
              <a:rPr lang="es-ES" sz="2800" dirty="0" smtClean="0"/>
              <a:t>25.6.2014</a:t>
            </a:r>
            <a:endParaRPr lang="es-ES" sz="2800" dirty="0"/>
          </a:p>
        </p:txBody>
      </p:sp>
      <p:sp>
        <p:nvSpPr>
          <p:cNvPr id="3" name="Rectangle 2"/>
          <p:cNvSpPr/>
          <p:nvPr/>
        </p:nvSpPr>
        <p:spPr>
          <a:xfrm>
            <a:off x="1227760" y="4510454"/>
            <a:ext cx="6781800" cy="1362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Stefan Schulz, Markus </a:t>
            </a:r>
            <a:r>
              <a:rPr lang="en-GB" sz="2800" dirty="0" err="1" smtClean="0">
                <a:solidFill>
                  <a:schemeClr val="tx1"/>
                </a:solidFill>
              </a:rPr>
              <a:t>Kreuzthaler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5391" y="2268388"/>
            <a:ext cx="3872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Semantic Data Platform for Healthcare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9590"/>
            <a:ext cx="8423030" cy="4419325"/>
          </a:xfrm>
        </p:spPr>
        <p:txBody>
          <a:bodyPr/>
          <a:lstStyle/>
          <a:p>
            <a:r>
              <a:rPr lang="de-AT" sz="2400" dirty="0" smtClean="0"/>
              <a:t>Architektur</a:t>
            </a:r>
          </a:p>
          <a:p>
            <a:pPr lvl="1"/>
            <a:r>
              <a:rPr lang="de-AT" sz="2200" dirty="0" smtClean="0"/>
              <a:t>semantische Strukturierung</a:t>
            </a:r>
            <a:endParaRPr lang="de-AT" sz="2200" dirty="0"/>
          </a:p>
          <a:p>
            <a:r>
              <a:rPr lang="de-AT" sz="2400" dirty="0" smtClean="0"/>
              <a:t>Medizinische Terminologien – semiautomatische </a:t>
            </a:r>
            <a:r>
              <a:rPr lang="de-AT" sz="2400" dirty="0" smtClean="0"/>
              <a:t>Term- Akquisition</a:t>
            </a:r>
            <a:endParaRPr lang="de-AT" sz="2400" dirty="0" smtClean="0"/>
          </a:p>
          <a:p>
            <a:pPr lvl="1"/>
            <a:r>
              <a:rPr lang="de-AT" sz="2200" dirty="0" smtClean="0"/>
              <a:t>Englisch, Deutsch, Niederländisch</a:t>
            </a:r>
          </a:p>
          <a:p>
            <a:r>
              <a:rPr lang="de-AT" sz="2400" dirty="0" smtClean="0"/>
              <a:t>Beispieldaten</a:t>
            </a:r>
            <a:endParaRPr lang="de-AT" sz="2400" dirty="0"/>
          </a:p>
          <a:p>
            <a:pPr lvl="1"/>
            <a:r>
              <a:rPr lang="de-DE" sz="2000" dirty="0" smtClean="0"/>
              <a:t>Kardiologie (Prof. D. </a:t>
            </a:r>
            <a:r>
              <a:rPr lang="de-DE" sz="2000" dirty="0" err="1" smtClean="0"/>
              <a:t>Scherr</a:t>
            </a:r>
            <a:r>
              <a:rPr lang="de-DE" sz="2000" dirty="0" smtClean="0"/>
              <a:t>) </a:t>
            </a:r>
            <a:endParaRPr lang="de-AT" sz="2200" dirty="0"/>
          </a:p>
          <a:p>
            <a:r>
              <a:rPr lang="de-AT" sz="2400" dirty="0" smtClean="0"/>
              <a:t>NLP-Pipeline</a:t>
            </a:r>
          </a:p>
          <a:p>
            <a:pPr lvl="1"/>
            <a:r>
              <a:rPr lang="de-AT" sz="2200" dirty="0" smtClean="0"/>
              <a:t>Satzerkennung, Abkürzungserkennung, Kontexterkennung, Term-Mapping etc.</a:t>
            </a:r>
          </a:p>
          <a:p>
            <a:pPr lvl="1"/>
            <a:r>
              <a:rPr lang="de-AT" sz="2200" dirty="0" smtClean="0"/>
              <a:t>Synergien mit </a:t>
            </a:r>
            <a:r>
              <a:rPr lang="de-AT" sz="2200" dirty="0" err="1" smtClean="0"/>
              <a:t>epaNavi</a:t>
            </a:r>
            <a:r>
              <a:rPr lang="de-AT" sz="2200" dirty="0" smtClean="0"/>
              <a:t> - Projekt</a:t>
            </a:r>
          </a:p>
          <a:p>
            <a:endParaRPr lang="de-AT" sz="24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43C9-4718-6945-A347-D3DB2122361D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6" name="4 Título"/>
          <p:cNvSpPr txBox="1">
            <a:spLocks/>
          </p:cNvSpPr>
          <p:nvPr/>
        </p:nvSpPr>
        <p:spPr>
          <a:xfrm>
            <a:off x="4180788" y="63113"/>
            <a:ext cx="3796225" cy="828283"/>
          </a:xfrm>
          <a:prstGeom prst="rect">
            <a:avLst/>
          </a:prstGeom>
        </p:spPr>
        <p:txBody>
          <a:bodyPr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Aufgaben IMI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45794" y="6013939"/>
            <a:ext cx="4445351" cy="830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3377" y="1206308"/>
            <a:ext cx="8870623" cy="4419325"/>
          </a:xfrm>
        </p:spPr>
        <p:txBody>
          <a:bodyPr/>
          <a:lstStyle/>
          <a:p>
            <a:r>
              <a:rPr lang="de-AT" sz="2400" dirty="0" smtClean="0"/>
              <a:t>Freitextliche </a:t>
            </a:r>
            <a:r>
              <a:rPr lang="de-AT" sz="2400" dirty="0" smtClean="0"/>
              <a:t>Dokumentation in der med. </a:t>
            </a:r>
            <a:r>
              <a:rPr lang="de-AT" sz="2400" dirty="0" smtClean="0"/>
              <a:t>Dokumentation</a:t>
            </a:r>
          </a:p>
          <a:p>
            <a:pPr lvl="1"/>
            <a:r>
              <a:rPr lang="de-AT" sz="2200" dirty="0" smtClean="0"/>
              <a:t>Bedeutung, Qualität</a:t>
            </a:r>
            <a:endParaRPr lang="de-AT" sz="2200" dirty="0" smtClean="0"/>
          </a:p>
          <a:p>
            <a:r>
              <a:rPr lang="de-AT" sz="2400" dirty="0" smtClean="0"/>
              <a:t>Rolle </a:t>
            </a:r>
            <a:r>
              <a:rPr lang="de-AT" sz="2400" dirty="0" smtClean="0"/>
              <a:t>internationaler Terminologien (SNOMED CT)</a:t>
            </a:r>
            <a:endParaRPr lang="de-AT" sz="2200" dirty="0" smtClean="0"/>
          </a:p>
          <a:p>
            <a:r>
              <a:rPr lang="de-AT" sz="2400" dirty="0" smtClean="0"/>
              <a:t>Out-</a:t>
            </a:r>
            <a:r>
              <a:rPr lang="de-AT" sz="2400" dirty="0" err="1" smtClean="0"/>
              <a:t>of</a:t>
            </a:r>
            <a:r>
              <a:rPr lang="de-AT" sz="2400" dirty="0" smtClean="0"/>
              <a:t>-</a:t>
            </a:r>
            <a:r>
              <a:rPr lang="de-AT" sz="2400" dirty="0" err="1" smtClean="0"/>
              <a:t>the</a:t>
            </a:r>
            <a:r>
              <a:rPr lang="de-AT" sz="2400" dirty="0" smtClean="0"/>
              <a:t>-box Lösung – realistischer Ansatz?</a:t>
            </a:r>
          </a:p>
          <a:p>
            <a:pPr lvl="1"/>
            <a:r>
              <a:rPr lang="de-AT" sz="2200" dirty="0" smtClean="0"/>
              <a:t>Arbeitsteilung Ärzte / Spezialkräfte?</a:t>
            </a:r>
          </a:p>
          <a:p>
            <a:pPr lvl="1"/>
            <a:r>
              <a:rPr lang="de-AT" sz="2200" dirty="0" smtClean="0"/>
              <a:t>Vorformulierte </a:t>
            </a:r>
            <a:r>
              <a:rPr lang="de-AT" sz="2200" dirty="0" smtClean="0"/>
              <a:t>Query-Spezifikationen?</a:t>
            </a:r>
            <a:endParaRPr lang="de-AT" sz="2200" dirty="0" smtClean="0"/>
          </a:p>
          <a:p>
            <a:r>
              <a:rPr lang="de-AT" sz="2400" dirty="0" smtClean="0"/>
              <a:t>Portierbarkeit</a:t>
            </a:r>
          </a:p>
          <a:p>
            <a:pPr lvl="1"/>
            <a:r>
              <a:rPr lang="de-AT" sz="2200" dirty="0" smtClean="0"/>
              <a:t>Regionale und fachspezifische Unterschiede der Medizinsprache</a:t>
            </a:r>
          </a:p>
          <a:p>
            <a:r>
              <a:rPr lang="de-DE" sz="2400" dirty="0" smtClean="0"/>
              <a:t>Akzeptanz / Transparenz / Zugang zu Daten</a:t>
            </a:r>
          </a:p>
          <a:p>
            <a:pPr lvl="1"/>
            <a:r>
              <a:rPr lang="de-DE" sz="2200" dirty="0" smtClean="0"/>
              <a:t> </a:t>
            </a:r>
            <a:r>
              <a:rPr lang="de-DE" sz="2200" dirty="0" smtClean="0"/>
              <a:t>z.B. </a:t>
            </a:r>
            <a:r>
              <a:rPr lang="de-DE" sz="2200" dirty="0" err="1" smtClean="0"/>
              <a:t>undiagnostizierte</a:t>
            </a:r>
            <a:r>
              <a:rPr lang="de-DE" sz="2200" dirty="0" smtClean="0"/>
              <a:t> </a:t>
            </a:r>
            <a:r>
              <a:rPr lang="de-DE" sz="2200" dirty="0" err="1" smtClean="0"/>
              <a:t>kardologische</a:t>
            </a:r>
            <a:r>
              <a:rPr lang="de-DE" sz="2200" dirty="0" smtClean="0"/>
              <a:t> Krankheiten bei Patienten in  anderen Fachabteilungen</a:t>
            </a:r>
            <a:endParaRPr lang="de-DE" sz="2200" dirty="0" smtClean="0"/>
          </a:p>
          <a:p>
            <a:r>
              <a:rPr lang="de-DE" sz="2200" dirty="0" smtClean="0"/>
              <a:t>Tragfähigkeit des Geschäftskonzepts</a:t>
            </a:r>
          </a:p>
          <a:p>
            <a:pPr lvl="1"/>
            <a:r>
              <a:rPr lang="de-DE" sz="2000" dirty="0" smtClean="0"/>
              <a:t>Rolle der forschenden </a:t>
            </a:r>
            <a:r>
              <a:rPr lang="de-DE" sz="2000" dirty="0" smtClean="0"/>
              <a:t>Pharmaunternehmen als potentielle Sponsoren</a:t>
            </a:r>
            <a:endParaRPr lang="de-AT" sz="2000" dirty="0" smtClean="0"/>
          </a:p>
          <a:p>
            <a:endParaRPr lang="de-AT" sz="24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43C9-4718-6945-A347-D3DB2122361D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6" name="4 Título"/>
          <p:cNvSpPr txBox="1">
            <a:spLocks/>
          </p:cNvSpPr>
          <p:nvPr/>
        </p:nvSpPr>
        <p:spPr>
          <a:xfrm>
            <a:off x="4180788" y="63113"/>
            <a:ext cx="3796225" cy="828283"/>
          </a:xfrm>
          <a:prstGeom prst="rect">
            <a:avLst/>
          </a:prstGeom>
        </p:spPr>
        <p:txBody>
          <a:bodyPr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Offene Fragen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8408" y="1278111"/>
            <a:ext cx="8519746" cy="3871356"/>
          </a:xfrm>
        </p:spPr>
        <p:txBody>
          <a:bodyPr/>
          <a:lstStyle/>
          <a:p>
            <a:r>
              <a:rPr lang="de-AT" sz="2400" dirty="0" smtClean="0"/>
              <a:t>Inhalte der elektronischen Krankenakte in großen Teilen </a:t>
            </a:r>
            <a:r>
              <a:rPr lang="de-AT" sz="2400" dirty="0" smtClean="0"/>
              <a:t>unstrukturiert, heterogen</a:t>
            </a:r>
          </a:p>
          <a:p>
            <a:r>
              <a:rPr lang="de-AT" sz="2400" dirty="0" smtClean="0"/>
              <a:t>Primärnutzung: Krankenversorgung</a:t>
            </a:r>
          </a:p>
          <a:p>
            <a:r>
              <a:rPr lang="de-AT" sz="2400" dirty="0" smtClean="0"/>
              <a:t>Zunehmendes Interesse an so genannter „Sekundärnutzung“ </a:t>
            </a:r>
            <a:endParaRPr lang="de-AT" sz="2400" dirty="0" smtClean="0"/>
          </a:p>
          <a:p>
            <a:r>
              <a:rPr lang="de-AT" sz="2400" dirty="0" smtClean="0"/>
              <a:t>Bedarf nach strukturierten Abfragen</a:t>
            </a:r>
          </a:p>
          <a:p>
            <a:pPr lvl="1"/>
            <a:r>
              <a:rPr lang="de-AT" sz="2000" dirty="0" err="1" smtClean="0"/>
              <a:t>Kohortenbildung</a:t>
            </a:r>
            <a:r>
              <a:rPr lang="de-AT" sz="2000" dirty="0" smtClean="0"/>
              <a:t> für klinische Forschung</a:t>
            </a:r>
          </a:p>
          <a:p>
            <a:pPr lvl="1"/>
            <a:r>
              <a:rPr lang="de-AT" sz="2000" dirty="0" smtClean="0"/>
              <a:t>Unterstützung der Diagnostik, Schwerpunkt „Seltene Erkrankungen“</a:t>
            </a:r>
            <a:endParaRPr lang="de-AT" sz="2000" dirty="0" smtClean="0"/>
          </a:p>
          <a:p>
            <a:pPr lvl="1"/>
            <a:r>
              <a:rPr lang="de-AT" sz="2000" dirty="0" smtClean="0"/>
              <a:t>Controlling, Qualitätssicherung etc.</a:t>
            </a:r>
          </a:p>
          <a:p>
            <a:r>
              <a:rPr lang="de-AT" sz="2400" dirty="0" smtClean="0"/>
              <a:t>Anteil an strukturierten und kodierten </a:t>
            </a:r>
            <a:r>
              <a:rPr lang="de-AT" sz="2400" dirty="0" smtClean="0"/>
              <a:t>Inhalten weiterhin unzureichend, nicht operabel, unzuverlässig</a:t>
            </a:r>
            <a:endParaRPr lang="de-AT" sz="2400" dirty="0" smtClean="0"/>
          </a:p>
          <a:p>
            <a:r>
              <a:rPr lang="de-AT" sz="2400" dirty="0" smtClean="0"/>
              <a:t>Ähnliche Situation in verschiedenen europäischen Ländern </a:t>
            </a:r>
            <a:endParaRPr lang="de-AT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43C9-4718-6945-A347-D3DB2122361D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6" name="4 Título"/>
          <p:cNvSpPr txBox="1">
            <a:spLocks/>
          </p:cNvSpPr>
          <p:nvPr/>
        </p:nvSpPr>
        <p:spPr>
          <a:xfrm>
            <a:off x="4180788" y="63113"/>
            <a:ext cx="3796225" cy="828283"/>
          </a:xfrm>
          <a:prstGeom prst="rect">
            <a:avLst/>
          </a:prstGeom>
        </p:spPr>
        <p:txBody>
          <a:bodyPr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</a:rPr>
              <a:t>Problemstellung</a:t>
            </a:r>
            <a:endParaRPr lang="es-E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47961" y="1512563"/>
            <a:ext cx="6377188" cy="3871356"/>
          </a:xfrm>
        </p:spPr>
        <p:txBody>
          <a:bodyPr/>
          <a:lstStyle/>
          <a:p>
            <a:r>
              <a:rPr lang="de-AT" sz="2400" dirty="0" smtClean="0"/>
              <a:t>EU-Projekt: </a:t>
            </a:r>
          </a:p>
          <a:p>
            <a:pPr lvl="1"/>
            <a:r>
              <a:rPr lang="de-AT" sz="2400" dirty="0" smtClean="0"/>
              <a:t>Kurze Laufzeit (2 Jahre)</a:t>
            </a:r>
          </a:p>
          <a:p>
            <a:pPr lvl="1"/>
            <a:r>
              <a:rPr lang="de-AT" sz="2400" dirty="0" smtClean="0"/>
              <a:t>SME Call: konkrete Verwertungsperspektive </a:t>
            </a:r>
          </a:p>
          <a:p>
            <a:r>
              <a:rPr lang="de-AT" sz="2400" dirty="0" smtClean="0"/>
              <a:t>Partner</a:t>
            </a:r>
          </a:p>
          <a:p>
            <a:pPr lvl="1"/>
            <a:r>
              <a:rPr lang="de-AT" sz="2000" dirty="0" err="1"/>
              <a:t>Averbis</a:t>
            </a:r>
            <a:r>
              <a:rPr lang="de-AT" sz="2000" dirty="0"/>
              <a:t> </a:t>
            </a:r>
            <a:r>
              <a:rPr lang="de-AT" sz="2000" dirty="0" smtClean="0"/>
              <a:t>GmbH </a:t>
            </a:r>
            <a:r>
              <a:rPr lang="de-AT" sz="2000" dirty="0"/>
              <a:t>– </a:t>
            </a:r>
            <a:r>
              <a:rPr lang="de-AT" sz="2000" dirty="0" smtClean="0"/>
              <a:t>Freiburg (Projektkoordinator)</a:t>
            </a:r>
          </a:p>
          <a:p>
            <a:pPr lvl="1"/>
            <a:r>
              <a:rPr lang="de-AT" sz="2000" dirty="0" smtClean="0"/>
              <a:t>Erasmus </a:t>
            </a:r>
            <a:r>
              <a:rPr lang="de-AT" sz="2000" dirty="0" err="1" smtClean="0"/>
              <a:t>Universitair</a:t>
            </a:r>
            <a:r>
              <a:rPr lang="de-AT" sz="2000" dirty="0" smtClean="0"/>
              <a:t> – Rotterdam</a:t>
            </a:r>
            <a:endParaRPr lang="de-AT" sz="2000" dirty="0"/>
          </a:p>
          <a:p>
            <a:pPr lvl="1"/>
            <a:r>
              <a:rPr lang="de-AT" sz="2000" dirty="0"/>
              <a:t>Medizinische Universität </a:t>
            </a:r>
            <a:r>
              <a:rPr lang="de-AT" sz="2000" dirty="0" smtClean="0"/>
              <a:t>Graz – Graz</a:t>
            </a:r>
          </a:p>
          <a:p>
            <a:pPr lvl="1"/>
            <a:r>
              <a:rPr lang="de-AT" sz="2000" dirty="0" smtClean="0"/>
              <a:t>St</a:t>
            </a:r>
            <a:r>
              <a:rPr lang="de-AT" sz="2000" dirty="0"/>
              <a:t>. George’s Hospital Medical </a:t>
            </a:r>
            <a:r>
              <a:rPr lang="de-AT" sz="2000" dirty="0" smtClean="0"/>
              <a:t>School – London</a:t>
            </a:r>
          </a:p>
          <a:p>
            <a:pPr lvl="1"/>
            <a:r>
              <a:rPr lang="de-AT" sz="2000" dirty="0" smtClean="0"/>
              <a:t>Synapse </a:t>
            </a:r>
            <a:r>
              <a:rPr lang="de-AT" sz="2000" dirty="0"/>
              <a:t>Research Management Partners </a:t>
            </a:r>
            <a:r>
              <a:rPr lang="de-AT" sz="2000" dirty="0" smtClean="0"/>
              <a:t>SL – Barcelona </a:t>
            </a:r>
          </a:p>
          <a:p>
            <a:r>
              <a:rPr lang="de-AT" sz="2600" dirty="0" smtClean="0"/>
              <a:t>www.semcare.eu</a:t>
            </a:r>
            <a:endParaRPr lang="de-AT" sz="2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43C9-4718-6945-A347-D3DB2122361D}" type="slidenum">
              <a:rPr lang="de-AT" smtClean="0"/>
              <a:pPr/>
              <a:t>3</a:t>
            </a:fld>
            <a:endParaRPr lang="de-AT" dirty="0"/>
          </a:p>
        </p:txBody>
      </p:sp>
      <p:sp>
        <p:nvSpPr>
          <p:cNvPr id="6" name="4 Título"/>
          <p:cNvSpPr txBox="1">
            <a:spLocks/>
          </p:cNvSpPr>
          <p:nvPr/>
        </p:nvSpPr>
        <p:spPr>
          <a:xfrm>
            <a:off x="4180788" y="63113"/>
            <a:ext cx="3796225" cy="828283"/>
          </a:xfrm>
          <a:prstGeom prst="rect">
            <a:avLst/>
          </a:prstGeom>
        </p:spPr>
        <p:txBody>
          <a:bodyPr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Eckdaten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semcare.eu/wp-content/uploads/2014/03/objetivo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r="4712"/>
          <a:stretch/>
        </p:blipFill>
        <p:spPr bwMode="auto">
          <a:xfrm>
            <a:off x="1" y="2038630"/>
            <a:ext cx="2856322" cy="334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7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9118"/>
            <a:ext cx="8581292" cy="4419325"/>
          </a:xfrm>
        </p:spPr>
        <p:txBody>
          <a:bodyPr/>
          <a:lstStyle/>
          <a:p>
            <a:r>
              <a:rPr lang="de-AT" sz="2400" dirty="0" smtClean="0"/>
              <a:t>Methoden</a:t>
            </a:r>
          </a:p>
          <a:p>
            <a:pPr lvl="1"/>
            <a:r>
              <a:rPr lang="de-AT" sz="2200" dirty="0" smtClean="0"/>
              <a:t>Fortgeschrittene </a:t>
            </a:r>
            <a:r>
              <a:rPr lang="de-AT" sz="2200" dirty="0" err="1" smtClean="0"/>
              <a:t>natürlichsprachliche</a:t>
            </a:r>
            <a:r>
              <a:rPr lang="de-AT" sz="2200" dirty="0" smtClean="0"/>
              <a:t> </a:t>
            </a:r>
            <a:r>
              <a:rPr lang="de-AT" sz="2200" dirty="0" smtClean="0"/>
              <a:t>Technologien für </a:t>
            </a:r>
            <a:r>
              <a:rPr lang="de-AT" sz="2200" dirty="0" err="1" smtClean="0"/>
              <a:t>Dokumentenretrieval</a:t>
            </a:r>
            <a:r>
              <a:rPr lang="de-AT" sz="2200" dirty="0" smtClean="0"/>
              <a:t> und Informationsextraktion</a:t>
            </a:r>
            <a:endParaRPr lang="de-AT" sz="2200" dirty="0" smtClean="0"/>
          </a:p>
          <a:p>
            <a:pPr lvl="1"/>
            <a:r>
              <a:rPr lang="de-AT" sz="2200" dirty="0" smtClean="0"/>
              <a:t>Standardisierte </a:t>
            </a:r>
            <a:r>
              <a:rPr lang="de-AT" sz="2200" dirty="0" smtClean="0"/>
              <a:t>und benutzerdefinierte Terminologien</a:t>
            </a:r>
          </a:p>
          <a:p>
            <a:pPr lvl="1"/>
            <a:r>
              <a:rPr lang="de-AT" sz="2200" dirty="0" smtClean="0"/>
              <a:t>In Englisch, Deutsch, Niederländisch</a:t>
            </a:r>
          </a:p>
          <a:p>
            <a:r>
              <a:rPr lang="de-AT" sz="2400" dirty="0" err="1" smtClean="0"/>
              <a:t>Anwedungsdomäne</a:t>
            </a:r>
            <a:r>
              <a:rPr lang="de-AT" sz="2400" dirty="0" smtClean="0"/>
              <a:t>: Kardiologie</a:t>
            </a:r>
            <a:endParaRPr lang="de-AT" sz="2400" dirty="0"/>
          </a:p>
          <a:p>
            <a:pPr lvl="1"/>
            <a:r>
              <a:rPr lang="de-AT" sz="2000" dirty="0" err="1" smtClean="0"/>
              <a:t>Use</a:t>
            </a:r>
            <a:r>
              <a:rPr lang="de-AT" sz="2000" dirty="0" smtClean="0"/>
              <a:t> Cases: </a:t>
            </a:r>
            <a:r>
              <a:rPr lang="en-GB" sz="2000" dirty="0" err="1" smtClean="0"/>
              <a:t>Passagerer</a:t>
            </a:r>
            <a:r>
              <a:rPr lang="en-GB" sz="2000" dirty="0" smtClean="0"/>
              <a:t> </a:t>
            </a:r>
            <a:r>
              <a:rPr lang="en-GB" sz="2000" dirty="0" err="1" smtClean="0"/>
              <a:t>Bewusstseinsverlust</a:t>
            </a:r>
            <a:r>
              <a:rPr lang="en-GB" sz="2000" dirty="0" smtClean="0"/>
              <a:t>, </a:t>
            </a:r>
            <a:r>
              <a:rPr lang="en-GB" sz="2000" dirty="0" err="1" smtClean="0"/>
              <a:t>plötzlicher</a:t>
            </a:r>
            <a:r>
              <a:rPr lang="en-GB" sz="2000" dirty="0" smtClean="0"/>
              <a:t> </a:t>
            </a:r>
            <a:r>
              <a:rPr lang="en-GB" sz="2000" dirty="0" err="1" smtClean="0"/>
              <a:t>Herzstillstand</a:t>
            </a:r>
            <a:r>
              <a:rPr lang="en-GB" sz="2000" dirty="0" smtClean="0"/>
              <a:t>, </a:t>
            </a:r>
            <a:r>
              <a:rPr lang="en-GB" sz="2000" dirty="0" err="1" smtClean="0"/>
              <a:t>anhaltende</a:t>
            </a:r>
            <a:r>
              <a:rPr lang="en-GB" sz="2000" dirty="0" smtClean="0"/>
              <a:t> </a:t>
            </a:r>
            <a:r>
              <a:rPr lang="en-GB" sz="2000" dirty="0" err="1" smtClean="0"/>
              <a:t>ventrikuläre</a:t>
            </a:r>
            <a:r>
              <a:rPr lang="en-GB" sz="2000" dirty="0" smtClean="0"/>
              <a:t> </a:t>
            </a:r>
            <a:r>
              <a:rPr lang="en-GB" sz="2000" dirty="0" err="1" smtClean="0"/>
              <a:t>Arrhythmie</a:t>
            </a:r>
            <a:r>
              <a:rPr lang="en-GB" sz="2000" dirty="0" smtClean="0"/>
              <a:t>, </a:t>
            </a:r>
            <a:r>
              <a:rPr lang="en-GB" sz="2000" dirty="0" err="1" smtClean="0"/>
              <a:t>Kardiomyopathie</a:t>
            </a:r>
            <a:r>
              <a:rPr lang="en-GB" sz="2000" dirty="0" smtClean="0"/>
              <a:t>, </a:t>
            </a:r>
            <a:r>
              <a:rPr lang="en-GB" sz="2000" dirty="0" err="1" smtClean="0"/>
              <a:t>Ischämische</a:t>
            </a:r>
            <a:r>
              <a:rPr lang="en-GB" sz="2000" dirty="0" smtClean="0"/>
              <a:t> </a:t>
            </a:r>
            <a:r>
              <a:rPr lang="en-GB" sz="2000" dirty="0" err="1" smtClean="0"/>
              <a:t>Herzerkrankung</a:t>
            </a:r>
            <a:r>
              <a:rPr lang="en-GB" sz="2000" dirty="0" smtClean="0"/>
              <a:t>, </a:t>
            </a:r>
            <a:r>
              <a:rPr lang="en-GB" sz="2000" dirty="0" err="1" smtClean="0"/>
              <a:t>Anfallsleiden</a:t>
            </a:r>
            <a:r>
              <a:rPr lang="en-GB" sz="2000" dirty="0" smtClean="0"/>
              <a:t> </a:t>
            </a:r>
            <a:r>
              <a:rPr lang="de-DE" sz="2000" dirty="0" smtClean="0"/>
              <a:t> </a:t>
            </a:r>
            <a:endParaRPr lang="de-AT" sz="2200" dirty="0"/>
          </a:p>
          <a:p>
            <a:r>
              <a:rPr lang="de-AT" sz="2400" dirty="0" smtClean="0"/>
              <a:t>Ziele</a:t>
            </a:r>
          </a:p>
          <a:p>
            <a:pPr lvl="1"/>
            <a:r>
              <a:rPr lang="de-AT" sz="2200" dirty="0" smtClean="0"/>
              <a:t>Vereinfachte </a:t>
            </a:r>
            <a:r>
              <a:rPr lang="de-AT" sz="2200" dirty="0" err="1" smtClean="0"/>
              <a:t>Kohortenbildung</a:t>
            </a:r>
            <a:r>
              <a:rPr lang="de-AT" sz="2200" dirty="0" smtClean="0"/>
              <a:t> </a:t>
            </a:r>
            <a:r>
              <a:rPr lang="de-AT" sz="2200" dirty="0" smtClean="0"/>
              <a:t>aus </a:t>
            </a:r>
            <a:r>
              <a:rPr lang="de-AT" sz="2200" dirty="0" smtClean="0"/>
              <a:t>Routinedaten </a:t>
            </a:r>
            <a:r>
              <a:rPr lang="de-AT" sz="2400" dirty="0" smtClean="0"/>
              <a:t>	</a:t>
            </a:r>
          </a:p>
          <a:p>
            <a:pPr lvl="1"/>
            <a:r>
              <a:rPr lang="de-AT" sz="2200" dirty="0" smtClean="0"/>
              <a:t>Fernziel: marktfähiges Produkt </a:t>
            </a:r>
            <a:r>
              <a:rPr lang="de-AT" sz="2200" dirty="0" smtClean="0"/>
              <a:t> </a:t>
            </a:r>
            <a:endParaRPr lang="de-AT" sz="2200" dirty="0" smtClean="0"/>
          </a:p>
          <a:p>
            <a:endParaRPr lang="de-AT" sz="24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43C9-4718-6945-A347-D3DB2122361D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6" name="4 Título"/>
          <p:cNvSpPr txBox="1">
            <a:spLocks/>
          </p:cNvSpPr>
          <p:nvPr/>
        </p:nvSpPr>
        <p:spPr>
          <a:xfrm>
            <a:off x="4180788" y="63113"/>
            <a:ext cx="3796225" cy="828283"/>
          </a:xfrm>
          <a:prstGeom prst="rect">
            <a:avLst/>
          </a:prstGeom>
        </p:spPr>
        <p:txBody>
          <a:bodyPr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Projektziele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8348" y="6286014"/>
            <a:ext cx="528452" cy="365125"/>
          </a:xfrm>
        </p:spPr>
        <p:txBody>
          <a:bodyPr/>
          <a:lstStyle/>
          <a:p>
            <a:fld id="{81EA43C9-4718-6945-A347-D3DB2122361D}" type="slidenum">
              <a:rPr lang="de-AT" smtClean="0"/>
              <a:pPr/>
              <a:t>5</a:t>
            </a:fld>
            <a:endParaRPr lang="de-AT" dirty="0"/>
          </a:p>
        </p:txBody>
      </p:sp>
      <p:pic>
        <p:nvPicPr>
          <p:cNvPr id="5" name="Grafik 82"/>
          <p:cNvPicPr/>
          <p:nvPr/>
        </p:nvPicPr>
        <p:blipFill>
          <a:blip r:embed="rId2"/>
          <a:stretch>
            <a:fillRect/>
          </a:stretch>
        </p:blipFill>
        <p:spPr>
          <a:xfrm>
            <a:off x="1538654" y="1974149"/>
            <a:ext cx="6149828" cy="1246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3826" y="3581093"/>
            <a:ext cx="1248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err="1" smtClean="0"/>
              <a:t>Datenbanken</a:t>
            </a:r>
            <a:endParaRPr lang="en-GB" sz="1400" i="1" dirty="0" smtClean="0"/>
          </a:p>
          <a:p>
            <a:r>
              <a:rPr lang="en-GB" sz="1400" i="1" dirty="0" err="1" smtClean="0"/>
              <a:t>Dateien</a:t>
            </a:r>
            <a:endParaRPr lang="en-GB" sz="1400" i="1" dirty="0" smtClean="0"/>
          </a:p>
          <a:p>
            <a:r>
              <a:rPr lang="en-GB" sz="1400" i="1" dirty="0" smtClean="0"/>
              <a:t>HL7-Nachrichten</a:t>
            </a:r>
            <a:endParaRPr lang="en-GB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156441" y="3576839"/>
            <a:ext cx="1248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err="1" smtClean="0"/>
              <a:t>Datenbanken</a:t>
            </a:r>
            <a:endParaRPr lang="en-GB" sz="1400" i="1" dirty="0" smtClean="0"/>
          </a:p>
          <a:p>
            <a:r>
              <a:rPr lang="en-GB" sz="1400" i="1" dirty="0" err="1" smtClean="0"/>
              <a:t>Dateien</a:t>
            </a:r>
            <a:endParaRPr lang="en-GB" sz="1400" i="1" dirty="0" smtClean="0"/>
          </a:p>
          <a:p>
            <a:r>
              <a:rPr lang="en-GB" sz="1400" i="1" dirty="0" smtClean="0"/>
              <a:t>HL7-Nachrichten</a:t>
            </a:r>
            <a:endParaRPr lang="en-GB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701489" y="3576839"/>
            <a:ext cx="16377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err="1" smtClean="0"/>
              <a:t>Semantische</a:t>
            </a:r>
            <a:r>
              <a:rPr lang="en-GB" sz="1400" i="1" dirty="0" smtClean="0"/>
              <a:t> </a:t>
            </a:r>
          </a:p>
          <a:p>
            <a:r>
              <a:rPr lang="en-GB" sz="1400" i="1" dirty="0" err="1" smtClean="0"/>
              <a:t>Dokumenten-Indexierung</a:t>
            </a:r>
            <a:endParaRPr lang="en-GB" sz="1400" i="1" dirty="0" smtClean="0"/>
          </a:p>
          <a:p>
            <a:r>
              <a:rPr lang="en-GB" sz="1400" i="1" dirty="0" err="1" smtClean="0"/>
              <a:t>Informations</a:t>
            </a:r>
            <a:r>
              <a:rPr lang="en-GB" sz="1400" i="1" dirty="0" smtClean="0"/>
              <a:t>-</a:t>
            </a:r>
          </a:p>
          <a:p>
            <a:r>
              <a:rPr lang="en-GB" sz="1400" i="1" dirty="0" err="1" smtClean="0"/>
              <a:t>Extraktion</a:t>
            </a:r>
            <a:r>
              <a:rPr lang="en-GB" sz="1400" i="1" dirty="0" smtClean="0"/>
              <a:t> </a:t>
            </a:r>
            <a:r>
              <a:rPr lang="en-GB" sz="1400" i="1" dirty="0" smtClean="0">
                <a:sym typeface="Wingdings" panose="05000000000000000000" pitchFamily="2" charset="2"/>
              </a:rPr>
              <a:t></a:t>
            </a:r>
          </a:p>
          <a:p>
            <a:r>
              <a:rPr lang="en-GB" sz="1400" i="1" dirty="0" err="1" smtClean="0">
                <a:sym typeface="Wingdings" panose="05000000000000000000" pitchFamily="2" charset="2"/>
              </a:rPr>
              <a:t>Graphdatenbank</a:t>
            </a:r>
            <a:endParaRPr lang="en-GB" sz="1400" i="1" dirty="0" smtClean="0">
              <a:sym typeface="Wingdings" panose="05000000000000000000" pitchFamily="2" charset="2"/>
            </a:endParaRPr>
          </a:p>
          <a:p>
            <a:r>
              <a:rPr lang="en-GB" sz="1400" i="1" dirty="0" err="1" smtClean="0">
                <a:sym typeface="Wingdings" panose="05000000000000000000" pitchFamily="2" charset="2"/>
              </a:rPr>
              <a:t>Testumgebung</a:t>
            </a:r>
            <a:endParaRPr lang="en-GB" sz="1400" i="1" dirty="0" smtClean="0"/>
          </a:p>
          <a:p>
            <a:endParaRPr lang="en-GB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339251" y="3581093"/>
            <a:ext cx="16377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Portal </a:t>
            </a:r>
            <a:r>
              <a:rPr lang="en-GB" sz="1400" i="1" dirty="0" err="1" smtClean="0"/>
              <a:t>für</a:t>
            </a:r>
            <a:endParaRPr lang="en-GB" sz="1400" i="1" dirty="0" smtClean="0"/>
          </a:p>
          <a:p>
            <a:r>
              <a:rPr lang="en-GB" sz="1400" i="1" dirty="0" smtClean="0"/>
              <a:t>End-User</a:t>
            </a:r>
          </a:p>
          <a:p>
            <a:r>
              <a:rPr lang="en-GB" sz="1400" i="1" dirty="0" err="1" smtClean="0"/>
              <a:t>Dokumenten</a:t>
            </a:r>
            <a:r>
              <a:rPr lang="en-GB" sz="1400" i="1" dirty="0" smtClean="0"/>
              <a:t>-</a:t>
            </a:r>
          </a:p>
          <a:p>
            <a:r>
              <a:rPr lang="en-GB" sz="1400" i="1" dirty="0" smtClean="0"/>
              <a:t>und </a:t>
            </a:r>
            <a:r>
              <a:rPr lang="en-GB" sz="1400" i="1" dirty="0" err="1" smtClean="0"/>
              <a:t>Fakten</a:t>
            </a:r>
            <a:r>
              <a:rPr lang="en-GB" sz="1400" i="1" dirty="0" smtClean="0"/>
              <a:t>-</a:t>
            </a:r>
          </a:p>
          <a:p>
            <a:r>
              <a:rPr lang="en-GB" sz="1400" i="1" dirty="0" smtClean="0"/>
              <a:t>Retrieval</a:t>
            </a:r>
            <a:br>
              <a:rPr lang="en-GB" sz="1400" i="1" dirty="0" smtClean="0"/>
            </a:br>
            <a:r>
              <a:rPr lang="en-GB" sz="1400" i="1" dirty="0" err="1" smtClean="0"/>
              <a:t>Terminologie</a:t>
            </a:r>
            <a:r>
              <a:rPr lang="en-GB" sz="1400" i="1" dirty="0" smtClean="0"/>
              <a:t>-management</a:t>
            </a:r>
            <a:endParaRPr lang="en-GB" sz="1400" i="1" dirty="0" smtClean="0"/>
          </a:p>
          <a:p>
            <a:r>
              <a:rPr lang="en-GB" sz="1400" i="1" dirty="0" smtClean="0"/>
              <a:t>“Dashboard”</a:t>
            </a:r>
            <a:endParaRPr lang="en-GB" sz="1400" i="1" dirty="0"/>
          </a:p>
        </p:txBody>
      </p:sp>
      <p:sp>
        <p:nvSpPr>
          <p:cNvPr id="10" name="4 Título"/>
          <p:cNvSpPr txBox="1">
            <a:spLocks/>
          </p:cNvSpPr>
          <p:nvPr/>
        </p:nvSpPr>
        <p:spPr>
          <a:xfrm>
            <a:off x="4180788" y="63113"/>
            <a:ext cx="3796225" cy="828283"/>
          </a:xfrm>
          <a:prstGeom prst="rect">
            <a:avLst/>
          </a:prstGeom>
        </p:spPr>
        <p:txBody>
          <a:bodyPr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Architektur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8348" y="6286014"/>
            <a:ext cx="528452" cy="365125"/>
          </a:xfrm>
        </p:spPr>
        <p:txBody>
          <a:bodyPr/>
          <a:lstStyle/>
          <a:p>
            <a:fld id="{81EA43C9-4718-6945-A347-D3DB2122361D}" type="slidenum">
              <a:rPr lang="de-AT" smtClean="0"/>
              <a:pPr/>
              <a:t>6</a:t>
            </a:fld>
            <a:endParaRPr lang="de-AT" dirty="0"/>
          </a:p>
        </p:txBody>
      </p:sp>
      <p:pic>
        <p:nvPicPr>
          <p:cNvPr id="10" name="Grafik 89"/>
          <p:cNvPicPr/>
          <p:nvPr/>
        </p:nvPicPr>
        <p:blipFill rotWithShape="1">
          <a:blip r:embed="rId2"/>
          <a:srcRect t="5930"/>
          <a:stretch/>
        </p:blipFill>
        <p:spPr bwMode="auto">
          <a:xfrm>
            <a:off x="1046375" y="1282045"/>
            <a:ext cx="6674919" cy="4713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4 Título"/>
          <p:cNvSpPr txBox="1">
            <a:spLocks/>
          </p:cNvSpPr>
          <p:nvPr/>
        </p:nvSpPr>
        <p:spPr>
          <a:xfrm>
            <a:off x="4180788" y="63113"/>
            <a:ext cx="3796225" cy="828283"/>
          </a:xfrm>
          <a:prstGeom prst="rect">
            <a:avLst/>
          </a:prstGeom>
        </p:spPr>
        <p:txBody>
          <a:bodyPr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Architektur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457200" y="1765009"/>
            <a:ext cx="4038600" cy="4315280"/>
          </a:xfrm>
        </p:spPr>
        <p:txBody>
          <a:bodyPr/>
          <a:lstStyle/>
          <a:p>
            <a:r>
              <a:rPr lang="es-ES" sz="1800" dirty="0" smtClean="0"/>
              <a:t>Terminologiebasierte Dokumenten-Suchmaschine</a:t>
            </a:r>
          </a:p>
          <a:p>
            <a:r>
              <a:rPr lang="es-ES" sz="1800" dirty="0" smtClean="0"/>
              <a:t>Abbildung von Synonymen und Varianten auf sprachunabhängige Deskriptoren</a:t>
            </a:r>
          </a:p>
          <a:p>
            <a:r>
              <a:rPr lang="es-ES" sz="1800" dirty="0" smtClean="0"/>
              <a:t>Myokarditis = Myocarditis = Herzmuskelentzündung </a:t>
            </a:r>
            <a:r>
              <a:rPr lang="es-ES" sz="1800" dirty="0" smtClean="0">
                <a:sym typeface="Wingdings" pitchFamily="2" charset="2"/>
              </a:rPr>
              <a:t></a:t>
            </a:r>
            <a:br>
              <a:rPr lang="es-ES" sz="1800" dirty="0" smtClean="0">
                <a:sym typeface="Wingdings" pitchFamily="2" charset="2"/>
              </a:rPr>
            </a:br>
            <a:r>
              <a:rPr lang="es-ES" sz="1800" dirty="0" smtClean="0">
                <a:sym typeface="Wingdings" pitchFamily="2" charset="2"/>
              </a:rPr>
              <a:t>SNOMED-ID: </a:t>
            </a:r>
            <a:r>
              <a:rPr lang="de-DE" sz="1800" dirty="0" smtClean="0"/>
              <a:t>50920009</a:t>
            </a:r>
          </a:p>
          <a:p>
            <a:r>
              <a:rPr lang="de-DE" sz="1800" dirty="0" smtClean="0"/>
              <a:t>Abstraktion des Dokumenteninhalts, aber keine reale Inhaltsrepräsentation</a:t>
            </a:r>
          </a:p>
          <a:p>
            <a:r>
              <a:rPr lang="de-DE" sz="1800" dirty="0" smtClean="0"/>
              <a:t>Weitgehend automatisierbar</a:t>
            </a:r>
          </a:p>
          <a:p>
            <a:r>
              <a:rPr lang="de-DE" sz="2000" b="1" dirty="0" err="1">
                <a:solidFill>
                  <a:schemeClr val="accent1">
                    <a:lumMod val="75000"/>
                  </a:schemeClr>
                </a:solidFill>
                <a:ea typeface="+mj-ea"/>
              </a:rPr>
              <a:t>Dokumentenretrieval</a:t>
            </a:r>
            <a:endParaRPr lang="es-ES" sz="2000" b="1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648200" y="1765009"/>
            <a:ext cx="4420386" cy="4315280"/>
          </a:xfrm>
        </p:spPr>
        <p:txBody>
          <a:bodyPr/>
          <a:lstStyle/>
          <a:p>
            <a:r>
              <a:rPr lang="es-ES" sz="1800" dirty="0" smtClean="0"/>
              <a:t>Füllung definierter «Schablonen»</a:t>
            </a:r>
          </a:p>
          <a:p>
            <a:r>
              <a:rPr lang="es-ES" sz="1800" dirty="0" smtClean="0"/>
              <a:t>Erkennung von Relationierungen </a:t>
            </a:r>
            <a:r>
              <a:rPr lang="es-ES" sz="1800" dirty="0" smtClean="0">
                <a:sym typeface="Wingdings" pitchFamily="2" charset="2"/>
              </a:rPr>
              <a:t> Graph-DB, Triple stores</a:t>
            </a:r>
          </a:p>
          <a:p>
            <a:r>
              <a:rPr lang="es-ES" sz="1800" dirty="0" smtClean="0">
                <a:sym typeface="Wingdings" pitchFamily="2" charset="2"/>
              </a:rPr>
              <a:t>#123 </a:t>
            </a:r>
            <a:r>
              <a:rPr lang="es-ES" sz="1800" dirty="0" err="1" smtClean="0">
                <a:sym typeface="Wingdings" pitchFamily="2" charset="2"/>
              </a:rPr>
              <a:t>isA</a:t>
            </a:r>
            <a:r>
              <a:rPr lang="es-ES" sz="1800" dirty="0" smtClean="0">
                <a:sym typeface="Wingdings" pitchFamily="2" charset="2"/>
              </a:rPr>
              <a:t> </a:t>
            </a:r>
            <a:r>
              <a:rPr lang="es-ES" sz="1800" dirty="0" err="1" smtClean="0">
                <a:sym typeface="Wingdings" pitchFamily="2" charset="2"/>
              </a:rPr>
              <a:t>BloodChemistryResult</a:t>
            </a:r>
            <a:r>
              <a:rPr lang="es-ES" sz="1800" dirty="0" smtClean="0">
                <a:sym typeface="Wingdings" pitchFamily="2" charset="2"/>
              </a:rPr>
              <a:t/>
            </a:r>
            <a:br>
              <a:rPr lang="es-ES" sz="1800" dirty="0" smtClean="0">
                <a:sym typeface="Wingdings" pitchFamily="2" charset="2"/>
              </a:rPr>
            </a:br>
            <a:r>
              <a:rPr lang="es-ES" sz="1800" dirty="0" smtClean="0">
                <a:sym typeface="Wingdings" pitchFamily="2" charset="2"/>
              </a:rPr>
              <a:t>#123 </a:t>
            </a:r>
            <a:r>
              <a:rPr lang="es-ES" sz="1800" dirty="0" err="1" smtClean="0">
                <a:sym typeface="Wingdings" pitchFamily="2" charset="2"/>
              </a:rPr>
              <a:t>hasTimeStamp</a:t>
            </a:r>
            <a:r>
              <a:rPr lang="es-ES" sz="1800" dirty="0" smtClean="0">
                <a:sym typeface="Wingdings" pitchFamily="2" charset="2"/>
              </a:rPr>
              <a:t> </a:t>
            </a:r>
            <a:r>
              <a:rPr lang="es-ES" sz="1800" dirty="0" smtClean="0">
                <a:sym typeface="Wingdings" pitchFamily="2" charset="2"/>
              </a:rPr>
              <a:t>201405061320</a:t>
            </a:r>
            <a:br>
              <a:rPr lang="es-ES" sz="1800" dirty="0" smtClean="0">
                <a:sym typeface="Wingdings" pitchFamily="2" charset="2"/>
              </a:rPr>
            </a:br>
            <a:r>
              <a:rPr lang="es-ES" sz="1800" dirty="0" smtClean="0">
                <a:sym typeface="Wingdings" pitchFamily="2" charset="2"/>
              </a:rPr>
              <a:t>#123 </a:t>
            </a:r>
            <a:r>
              <a:rPr lang="es-ES" sz="1800" dirty="0" err="1" smtClean="0">
                <a:sym typeface="Wingdings" pitchFamily="2" charset="2"/>
              </a:rPr>
              <a:t>hasPart</a:t>
            </a:r>
            <a:r>
              <a:rPr lang="es-ES" sz="1800" dirty="0" smtClean="0">
                <a:sym typeface="Wingdings" pitchFamily="2" charset="2"/>
              </a:rPr>
              <a:t> </a:t>
            </a:r>
            <a:r>
              <a:rPr lang="es-ES" sz="1800" dirty="0" smtClean="0">
                <a:sym typeface="Wingdings" pitchFamily="2" charset="2"/>
              </a:rPr>
              <a:t>#3824932</a:t>
            </a:r>
            <a:br>
              <a:rPr lang="es-ES" sz="1800" dirty="0" smtClean="0">
                <a:sym typeface="Wingdings" pitchFamily="2" charset="2"/>
              </a:rPr>
            </a:br>
            <a:r>
              <a:rPr lang="es-ES" sz="1800" dirty="0">
                <a:sym typeface="Wingdings" pitchFamily="2" charset="2"/>
              </a:rPr>
              <a:t>#</a:t>
            </a:r>
            <a:r>
              <a:rPr lang="es-ES" sz="1800" dirty="0" smtClean="0">
                <a:sym typeface="Wingdings" pitchFamily="2" charset="2"/>
              </a:rPr>
              <a:t>3824932 isA Serum-K</a:t>
            </a:r>
            <a:br>
              <a:rPr lang="es-ES" sz="1800" dirty="0" smtClean="0">
                <a:sym typeface="Wingdings" pitchFamily="2" charset="2"/>
              </a:rPr>
            </a:br>
            <a:r>
              <a:rPr lang="es-ES" sz="1800" dirty="0">
                <a:sym typeface="Wingdings" pitchFamily="2" charset="2"/>
              </a:rPr>
              <a:t>#</a:t>
            </a:r>
            <a:r>
              <a:rPr lang="es-ES" sz="1800" dirty="0" smtClean="0">
                <a:sym typeface="Wingdings" pitchFamily="2" charset="2"/>
              </a:rPr>
              <a:t>3824932 hasValue 7.0  </a:t>
            </a:r>
            <a:br>
              <a:rPr lang="es-ES" sz="1800" dirty="0" smtClean="0">
                <a:sym typeface="Wingdings" pitchFamily="2" charset="2"/>
              </a:rPr>
            </a:br>
            <a:r>
              <a:rPr lang="es-ES" sz="1800" dirty="0">
                <a:sym typeface="Wingdings" pitchFamily="2" charset="2"/>
              </a:rPr>
              <a:t>#3824932 </a:t>
            </a:r>
            <a:r>
              <a:rPr lang="es-ES" sz="1800" dirty="0" smtClean="0">
                <a:sym typeface="Wingdings" pitchFamily="2" charset="2"/>
              </a:rPr>
              <a:t>hasUnit mval/l</a:t>
            </a:r>
            <a:br>
              <a:rPr lang="es-ES" sz="1800" dirty="0" smtClean="0">
                <a:sym typeface="Wingdings" pitchFamily="2" charset="2"/>
              </a:rPr>
            </a:br>
            <a:r>
              <a:rPr lang="es-ES" sz="1800" dirty="0" smtClean="0">
                <a:sym typeface="Wingdings" pitchFamily="2" charset="2"/>
              </a:rPr>
              <a:t/>
            </a:r>
            <a:br>
              <a:rPr lang="es-ES" sz="1800" dirty="0" smtClean="0">
                <a:sym typeface="Wingdings" pitchFamily="2" charset="2"/>
              </a:rPr>
            </a:br>
            <a:r>
              <a:rPr lang="es-ES" sz="1800" dirty="0" smtClean="0">
                <a:sym typeface="Wingdings" pitchFamily="2" charset="2"/>
              </a:rPr>
              <a:t>Anfrage: Hyperkaliämie ?</a:t>
            </a:r>
          </a:p>
          <a:p>
            <a:r>
              <a:rPr lang="es-ES" sz="1800" dirty="0" smtClean="0">
                <a:sym typeface="Wingdings" pitchFamily="2" charset="2"/>
              </a:rPr>
              <a:t>Erfordert manuelle Feinarbeit</a:t>
            </a:r>
          </a:p>
          <a:p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ea typeface="+mj-ea"/>
                <a:sym typeface="Wingdings" pitchFamily="2" charset="2"/>
              </a:rPr>
              <a:t>Faktenretrieval</a:t>
            </a:r>
            <a:endParaRPr lang="es-ES" sz="2000" b="1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43C9-4718-6945-A347-D3DB2122361D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203748"/>
            <a:ext cx="4038600" cy="828283"/>
          </a:xfrm>
        </p:spPr>
        <p:txBody>
          <a:bodyPr/>
          <a:lstStyle/>
          <a:p>
            <a:r>
              <a:rPr lang="es-ES" sz="2400" b="1" dirty="0" smtClean="0"/>
              <a:t>Semantische Indexierung </a:t>
            </a:r>
            <a:endParaRPr lang="es-ES" sz="2400" b="1" dirty="0"/>
          </a:p>
        </p:txBody>
      </p:sp>
      <p:sp>
        <p:nvSpPr>
          <p:cNvPr id="6" name="4 Título"/>
          <p:cNvSpPr txBox="1">
            <a:spLocks/>
          </p:cNvSpPr>
          <p:nvPr/>
        </p:nvSpPr>
        <p:spPr>
          <a:xfrm>
            <a:off x="4663210" y="1214743"/>
            <a:ext cx="4038600" cy="82828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sz="2400" b="1" dirty="0" smtClean="0"/>
              <a:t>Informationsextraktion</a:t>
            </a:r>
            <a:endParaRPr lang="es-ES" sz="2400" b="1" dirty="0"/>
          </a:p>
        </p:txBody>
      </p:sp>
      <p:sp>
        <p:nvSpPr>
          <p:cNvPr id="8" name="4 Título"/>
          <p:cNvSpPr txBox="1">
            <a:spLocks/>
          </p:cNvSpPr>
          <p:nvPr/>
        </p:nvSpPr>
        <p:spPr>
          <a:xfrm>
            <a:off x="3860276" y="1214742"/>
            <a:ext cx="4038600" cy="82828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4 Título"/>
          <p:cNvSpPr txBox="1">
            <a:spLocks/>
          </p:cNvSpPr>
          <p:nvPr/>
        </p:nvSpPr>
        <p:spPr>
          <a:xfrm>
            <a:off x="4180788" y="63113"/>
            <a:ext cx="3796225" cy="828283"/>
          </a:xfrm>
          <a:prstGeom prst="rect">
            <a:avLst/>
          </a:prstGeom>
        </p:spPr>
        <p:txBody>
          <a:bodyPr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Strategien der Inhaltserschließung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43C9-4718-6945-A347-D3DB2122361D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127" y="1947863"/>
            <a:ext cx="6936066" cy="350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4 Título"/>
          <p:cNvSpPr txBox="1">
            <a:spLocks/>
          </p:cNvSpPr>
          <p:nvPr/>
        </p:nvSpPr>
        <p:spPr>
          <a:xfrm>
            <a:off x="4180788" y="63113"/>
            <a:ext cx="3796225" cy="828283"/>
          </a:xfrm>
          <a:prstGeom prst="rect">
            <a:avLst/>
          </a:prstGeom>
        </p:spPr>
        <p:txBody>
          <a:bodyPr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</a:rPr>
              <a:t>Beispiel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</a:rPr>
              <a:t>Spezialterminologie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47221" y="1434388"/>
            <a:ext cx="4108882" cy="36933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Terminologie für Echokardiogramm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9161" y="4149969"/>
            <a:ext cx="360484" cy="4584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88823" y="2470638"/>
            <a:ext cx="360484" cy="4584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01662" y="3165231"/>
            <a:ext cx="595453" cy="4584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(…)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72301" y="3165231"/>
            <a:ext cx="595453" cy="4584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(…)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86301" y="4739054"/>
            <a:ext cx="595453" cy="4584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(…)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19647" y="4739054"/>
            <a:ext cx="595453" cy="4584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(…)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66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43C9-4718-6945-A347-D3DB2122361D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6" name="Grafi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14" y="1545986"/>
            <a:ext cx="6359924" cy="261580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" name="4 Título"/>
          <p:cNvSpPr txBox="1">
            <a:spLocks/>
          </p:cNvSpPr>
          <p:nvPr/>
        </p:nvSpPr>
        <p:spPr>
          <a:xfrm>
            <a:off x="4180788" y="63113"/>
            <a:ext cx="3796225" cy="1294347"/>
          </a:xfrm>
          <a:prstGeom prst="rect">
            <a:avLst/>
          </a:prstGeom>
        </p:spPr>
        <p:txBody>
          <a:bodyPr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Interaktives Terminologie-management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47220" y="4498099"/>
            <a:ext cx="6898017" cy="36933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Anzeigen von nicht lexikalisierten Wörtern / Termen in Beispieltexten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Entscheidung, ob relevant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Wenn ja, hinzufügen zu Terminologie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39777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On-screen Show (4:3)</PresentationFormat>
  <Paragraphs>113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1_Diseño personalizado</vt:lpstr>
      <vt:lpstr>Kurzpräsentation für Vollversammlung MUG-IMI, 25.6.2014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Semantische Indexierung </vt:lpstr>
      <vt:lpstr>PowerPoint Presentation</vt:lpstr>
      <vt:lpstr>PowerPoint Presentation</vt:lpstr>
      <vt:lpstr>PowerPoint Presentation</vt:lpstr>
      <vt:lpstr>PowerPoint Presentation</vt:lpstr>
    </vt:vector>
  </TitlesOfParts>
  <Company>magaka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 Magaña</dc:creator>
  <cp:lastModifiedBy>Stefan Schulz</cp:lastModifiedBy>
  <cp:revision>59</cp:revision>
  <dcterms:created xsi:type="dcterms:W3CDTF">2014-02-01T18:03:32Z</dcterms:created>
  <dcterms:modified xsi:type="dcterms:W3CDTF">2014-06-25T08:36:23Z</dcterms:modified>
</cp:coreProperties>
</file>