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94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76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98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54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73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53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97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93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17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8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02B0-5350-43B9-8F1E-FC4D2A1780F8}" type="datetimeFigureOut">
              <a:rPr lang="de-DE" smtClean="0"/>
              <a:t>31.05.2014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1E33B-4B4A-4AAD-8D8C-201120E7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2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1115616" y="2573615"/>
            <a:ext cx="6912768" cy="3015625"/>
          </a:xfrm>
          <a:prstGeom prst="roundRect">
            <a:avLst>
              <a:gd name="adj" fmla="val 6052"/>
            </a:avLst>
          </a:prstGeom>
          <a:solidFill>
            <a:srgbClr val="33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04056"/>
          </a:xfrm>
          <a:solidFill>
            <a:srgbClr val="333399"/>
          </a:solidFill>
        </p:spPr>
        <p:txBody>
          <a:bodyPr>
            <a:noAutofit/>
          </a:bodyPr>
          <a:lstStyle/>
          <a:p>
            <a:r>
              <a:rPr lang="en-GB" altLang="en-US" sz="2600" b="1" smtClean="0">
                <a:solidFill>
                  <a:schemeClr val="bg1"/>
                </a:solidFill>
              </a:rPr>
              <a:t>Semantic Relation Discovery by Using Co-occurrence Information</a:t>
            </a:r>
            <a:endParaRPr lang="en-GB" sz="26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0961" cy="5256584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800" b="1" dirty="0" smtClean="0">
                <a:solidFill>
                  <a:srgbClr val="333399"/>
                </a:solidFill>
              </a:rPr>
              <a:t>Background</a:t>
            </a:r>
            <a:r>
              <a:rPr lang="en-GB" sz="1800" dirty="0" smtClean="0"/>
              <a:t>: MEDLINE contains high quality semantic metadata covering more than 22 million bibliographic records, by manually assigned </a:t>
            </a:r>
            <a:r>
              <a:rPr lang="en-GB" sz="1800" dirty="0" err="1" smtClean="0"/>
              <a:t>MeSH</a:t>
            </a:r>
            <a:r>
              <a:rPr lang="en-GB" sz="1800" dirty="0" smtClean="0"/>
              <a:t> descriptors. Can this resource be used as a </a:t>
            </a:r>
            <a:r>
              <a:rPr lang="en-GB" sz="1800" dirty="0" smtClean="0"/>
              <a:t>“non-ontological knowledge</a:t>
            </a:r>
            <a:r>
              <a:rPr lang="en-GB" sz="1800" dirty="0" smtClean="0"/>
              <a:t>” layer on top of the clinical ontology SNOMED CT?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echteck 3"/>
          <p:cNvSpPr/>
          <p:nvPr/>
        </p:nvSpPr>
        <p:spPr>
          <a:xfrm>
            <a:off x="26895" y="-28575"/>
            <a:ext cx="90999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400" b="1" smtClean="0">
                <a:solidFill>
                  <a:srgbClr val="333399"/>
                </a:solidFill>
              </a:rPr>
              <a:t>BioTxtM2014 – Fourth Workshop on Building and Evaluating Resources for Health and Biomedical Text Processing</a:t>
            </a:r>
            <a:endParaRPr lang="en-GB" altLang="en-US" sz="1400" b="1">
              <a:solidFill>
                <a:srgbClr val="333399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5985" y="802804"/>
            <a:ext cx="9053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1200">
                <a:solidFill>
                  <a:srgbClr val="333399"/>
                </a:solidFill>
              </a:rPr>
              <a:t>Stefan </a:t>
            </a:r>
            <a:r>
              <a:rPr lang="en-GB" altLang="en-US" sz="1200" smtClean="0">
                <a:solidFill>
                  <a:srgbClr val="333399"/>
                </a:solidFill>
              </a:rPr>
              <a:t>Schulz, </a:t>
            </a:r>
            <a:r>
              <a:rPr lang="en-GB" altLang="en-US" sz="1200">
                <a:solidFill>
                  <a:srgbClr val="333399"/>
                </a:solidFill>
              </a:rPr>
              <a:t>Catalina Martínez </a:t>
            </a:r>
            <a:r>
              <a:rPr lang="en-GB" altLang="en-US" sz="1200" smtClean="0">
                <a:solidFill>
                  <a:srgbClr val="333399"/>
                </a:solidFill>
              </a:rPr>
              <a:t>Costa, </a:t>
            </a:r>
            <a:r>
              <a:rPr lang="en-GB" altLang="en-US" sz="1200">
                <a:solidFill>
                  <a:srgbClr val="333399"/>
                </a:solidFill>
              </a:rPr>
              <a:t>Markus </a:t>
            </a:r>
            <a:r>
              <a:rPr lang="en-GB" altLang="en-US" sz="1200" smtClean="0">
                <a:solidFill>
                  <a:srgbClr val="333399"/>
                </a:solidFill>
              </a:rPr>
              <a:t>Kreuzthaler, </a:t>
            </a:r>
            <a:r>
              <a:rPr lang="en-GB" altLang="en-US" sz="1200">
                <a:solidFill>
                  <a:srgbClr val="333399"/>
                </a:solidFill>
              </a:rPr>
              <a:t>Jose A. </a:t>
            </a:r>
            <a:r>
              <a:rPr lang="en-GB" altLang="en-US" sz="1200" smtClean="0">
                <a:solidFill>
                  <a:srgbClr val="333399"/>
                </a:solidFill>
              </a:rPr>
              <a:t>Miñarro-Giménez, </a:t>
            </a:r>
            <a:r>
              <a:rPr lang="en-GB" altLang="en-US" sz="1200">
                <a:solidFill>
                  <a:srgbClr val="333399"/>
                </a:solidFill>
              </a:rPr>
              <a:t>Ulrich </a:t>
            </a:r>
            <a:r>
              <a:rPr lang="en-GB" altLang="en-US" sz="1200" smtClean="0">
                <a:solidFill>
                  <a:srgbClr val="333399"/>
                </a:solidFill>
              </a:rPr>
              <a:t>Andersen, </a:t>
            </a:r>
            <a:r>
              <a:rPr lang="en-GB" altLang="en-US" sz="1200">
                <a:solidFill>
                  <a:srgbClr val="333399"/>
                </a:solidFill>
              </a:rPr>
              <a:t>Anders B. </a:t>
            </a:r>
            <a:r>
              <a:rPr lang="en-GB" altLang="en-US" sz="1200" smtClean="0">
                <a:solidFill>
                  <a:srgbClr val="333399"/>
                </a:solidFill>
              </a:rPr>
              <a:t>Jensen, </a:t>
            </a:r>
            <a:r>
              <a:rPr lang="en-GB" altLang="en-US" sz="1200">
                <a:solidFill>
                  <a:srgbClr val="333399"/>
                </a:solidFill>
              </a:rPr>
              <a:t>Bente Maegaard</a:t>
            </a:r>
          </a:p>
        </p:txBody>
      </p:sp>
      <p:sp>
        <p:nvSpPr>
          <p:cNvPr id="7" name="Positionsrahmen 6"/>
          <p:cNvSpPr/>
          <p:nvPr/>
        </p:nvSpPr>
        <p:spPr>
          <a:xfrm>
            <a:off x="0" y="1124744"/>
            <a:ext cx="9144000" cy="5733256"/>
          </a:xfrm>
          <a:prstGeom prst="frame">
            <a:avLst>
              <a:gd name="adj1" fmla="val 4056"/>
            </a:avLst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2708920"/>
            <a:ext cx="8274050" cy="324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bgerundetes Rechteck 11"/>
          <p:cNvSpPr/>
          <p:nvPr/>
        </p:nvSpPr>
        <p:spPr>
          <a:xfrm>
            <a:off x="1259632" y="4223197"/>
            <a:ext cx="2520280" cy="43204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feld 12"/>
          <p:cNvSpPr txBox="1"/>
          <p:nvPr/>
        </p:nvSpPr>
        <p:spPr>
          <a:xfrm>
            <a:off x="1259632" y="572396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smtClean="0">
                <a:solidFill>
                  <a:srgbClr val="C00000"/>
                </a:solidFill>
              </a:rPr>
              <a:t>qualify the source concept, e.g. DT = drug therapy, PC = prescription and control, CO = complication</a:t>
            </a:r>
            <a:endParaRPr lang="en-GB" sz="1600" i="1">
              <a:solidFill>
                <a:srgbClr val="C00000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288624" y="5719752"/>
            <a:ext cx="6523736" cy="58956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Gewinkelte Verbindung 15"/>
          <p:cNvCxnSpPr>
            <a:stCxn id="12" idx="1"/>
            <a:endCxn id="14" idx="1"/>
          </p:cNvCxnSpPr>
          <p:nvPr/>
        </p:nvCxnSpPr>
        <p:spPr>
          <a:xfrm rot="10800000" flipH="1" flipV="1">
            <a:off x="1259632" y="4439220"/>
            <a:ext cx="28992" cy="1575315"/>
          </a:xfrm>
          <a:prstGeom prst="bentConnector3">
            <a:avLst>
              <a:gd name="adj1" fmla="val -788493"/>
            </a:avLst>
          </a:pr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1869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983874" y="2573615"/>
            <a:ext cx="5036398" cy="2799601"/>
          </a:xfrm>
          <a:prstGeom prst="roundRect">
            <a:avLst>
              <a:gd name="adj" fmla="val 6052"/>
            </a:avLst>
          </a:prstGeom>
          <a:solidFill>
            <a:srgbClr val="33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04056"/>
          </a:xfrm>
          <a:solidFill>
            <a:srgbClr val="333399"/>
          </a:solidFill>
        </p:spPr>
        <p:txBody>
          <a:bodyPr>
            <a:noAutofit/>
          </a:bodyPr>
          <a:lstStyle/>
          <a:p>
            <a:r>
              <a:rPr lang="en-GB" altLang="en-US" sz="2600" b="1" dirty="0" smtClean="0">
                <a:solidFill>
                  <a:schemeClr val="bg1"/>
                </a:solidFill>
              </a:rPr>
              <a:t>Semantic Relation Discovery by Using Co-occurrence Information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0961" cy="525658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333399"/>
                </a:solidFill>
              </a:rPr>
              <a:t>Hypothesis</a:t>
            </a:r>
            <a:r>
              <a:rPr lang="en-GB" sz="2000" dirty="0" smtClean="0"/>
              <a:t>: the following combination of information permits the generation of factoid Subject – Predicate – Object statements: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000" dirty="0" smtClean="0"/>
              <a:t>Example: A high score of the “TU” qualifier on </a:t>
            </a:r>
            <a:r>
              <a:rPr lang="en-GB" sz="2000" b="1" dirty="0" smtClean="0"/>
              <a:t>Substance</a:t>
            </a:r>
            <a:r>
              <a:rPr lang="en-GB" sz="2000" dirty="0" smtClean="0"/>
              <a:t> allows to induce the predicate “</a:t>
            </a:r>
            <a:r>
              <a:rPr lang="en-GB" sz="2000" i="1" dirty="0" smtClean="0"/>
              <a:t>treats</a:t>
            </a:r>
            <a:r>
              <a:rPr lang="en-GB" sz="2000" dirty="0" smtClean="0"/>
              <a:t>” with </a:t>
            </a:r>
            <a:r>
              <a:rPr lang="en-GB" sz="2000" b="1" dirty="0" smtClean="0"/>
              <a:t>Disorder </a:t>
            </a:r>
            <a:r>
              <a:rPr lang="en-GB" sz="2000" dirty="0" smtClean="0"/>
              <a:t>as object; a high score of the “PC” qualifier suggests “</a:t>
            </a:r>
            <a:r>
              <a:rPr lang="en-GB" sz="2000" i="1" dirty="0" smtClean="0"/>
              <a:t>prevents</a:t>
            </a:r>
            <a:r>
              <a:rPr lang="en-GB" sz="2000" dirty="0" smtClean="0"/>
              <a:t>”, accordingly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echteck 3"/>
          <p:cNvSpPr/>
          <p:nvPr/>
        </p:nvSpPr>
        <p:spPr>
          <a:xfrm>
            <a:off x="26895" y="-28575"/>
            <a:ext cx="90999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400" b="1" dirty="0" smtClean="0">
                <a:solidFill>
                  <a:srgbClr val="333399"/>
                </a:solidFill>
              </a:rPr>
              <a:t>BioTxtM2014 – Fourth Workshop on Building and Evaluating Resources for Health and Biomedical Text Processing</a:t>
            </a:r>
            <a:endParaRPr lang="en-GB" altLang="en-US" sz="1400" b="1" dirty="0">
              <a:solidFill>
                <a:srgbClr val="333399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5985" y="802804"/>
            <a:ext cx="9053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1200" dirty="0">
                <a:solidFill>
                  <a:srgbClr val="333399"/>
                </a:solidFill>
              </a:rPr>
              <a:t>Stefan </a:t>
            </a:r>
            <a:r>
              <a:rPr lang="en-GB" altLang="en-US" sz="1200" dirty="0" smtClean="0">
                <a:solidFill>
                  <a:srgbClr val="333399"/>
                </a:solidFill>
              </a:rPr>
              <a:t>Schulz, </a:t>
            </a:r>
            <a:r>
              <a:rPr lang="en-GB" altLang="en-US" sz="1200" dirty="0">
                <a:solidFill>
                  <a:srgbClr val="333399"/>
                </a:solidFill>
              </a:rPr>
              <a:t>Catalina </a:t>
            </a:r>
            <a:r>
              <a:rPr lang="en-GB" altLang="en-US" sz="1200" dirty="0" err="1">
                <a:solidFill>
                  <a:srgbClr val="333399"/>
                </a:solidFill>
              </a:rPr>
              <a:t>Martínez</a:t>
            </a:r>
            <a:r>
              <a:rPr lang="en-GB" altLang="en-US" sz="1200" dirty="0">
                <a:solidFill>
                  <a:srgbClr val="333399"/>
                </a:solidFill>
              </a:rPr>
              <a:t> </a:t>
            </a:r>
            <a:r>
              <a:rPr lang="en-GB" altLang="en-US" sz="1200" dirty="0" smtClean="0">
                <a:solidFill>
                  <a:srgbClr val="333399"/>
                </a:solidFill>
              </a:rPr>
              <a:t>Costa, </a:t>
            </a:r>
            <a:r>
              <a:rPr lang="en-GB" altLang="en-US" sz="1200" dirty="0">
                <a:solidFill>
                  <a:srgbClr val="333399"/>
                </a:solidFill>
              </a:rPr>
              <a:t>Markus </a:t>
            </a:r>
            <a:r>
              <a:rPr lang="en-GB" altLang="en-US" sz="1200" dirty="0" err="1" smtClean="0">
                <a:solidFill>
                  <a:srgbClr val="333399"/>
                </a:solidFill>
              </a:rPr>
              <a:t>Kreuzthaler</a:t>
            </a:r>
            <a:r>
              <a:rPr lang="en-GB" altLang="en-US" sz="1200" dirty="0" smtClean="0">
                <a:solidFill>
                  <a:srgbClr val="333399"/>
                </a:solidFill>
              </a:rPr>
              <a:t>, </a:t>
            </a:r>
            <a:r>
              <a:rPr lang="en-GB" altLang="en-US" sz="1200" dirty="0">
                <a:solidFill>
                  <a:srgbClr val="333399"/>
                </a:solidFill>
              </a:rPr>
              <a:t>Jose A. </a:t>
            </a:r>
            <a:r>
              <a:rPr lang="en-GB" altLang="en-US" sz="1200" dirty="0" err="1" smtClean="0">
                <a:solidFill>
                  <a:srgbClr val="333399"/>
                </a:solidFill>
              </a:rPr>
              <a:t>Miñarro-Giménez</a:t>
            </a:r>
            <a:r>
              <a:rPr lang="en-GB" altLang="en-US" sz="1200" dirty="0" smtClean="0">
                <a:solidFill>
                  <a:srgbClr val="333399"/>
                </a:solidFill>
              </a:rPr>
              <a:t>, </a:t>
            </a:r>
            <a:r>
              <a:rPr lang="en-GB" altLang="en-US" sz="1200" dirty="0">
                <a:solidFill>
                  <a:srgbClr val="333399"/>
                </a:solidFill>
              </a:rPr>
              <a:t>Ulrich </a:t>
            </a:r>
            <a:r>
              <a:rPr lang="en-GB" altLang="en-US" sz="1200" dirty="0" smtClean="0">
                <a:solidFill>
                  <a:srgbClr val="333399"/>
                </a:solidFill>
              </a:rPr>
              <a:t>Andersen, </a:t>
            </a:r>
            <a:r>
              <a:rPr lang="en-GB" altLang="en-US" sz="1200" dirty="0">
                <a:solidFill>
                  <a:srgbClr val="333399"/>
                </a:solidFill>
              </a:rPr>
              <a:t>Anders B. </a:t>
            </a:r>
            <a:r>
              <a:rPr lang="en-GB" altLang="en-US" sz="1200" dirty="0" smtClean="0">
                <a:solidFill>
                  <a:srgbClr val="333399"/>
                </a:solidFill>
              </a:rPr>
              <a:t>Jensen, </a:t>
            </a:r>
            <a:r>
              <a:rPr lang="en-GB" altLang="en-US" sz="1200" dirty="0" err="1">
                <a:solidFill>
                  <a:srgbClr val="333399"/>
                </a:solidFill>
              </a:rPr>
              <a:t>Bente</a:t>
            </a:r>
            <a:r>
              <a:rPr lang="en-GB" altLang="en-US" sz="1200" dirty="0">
                <a:solidFill>
                  <a:srgbClr val="333399"/>
                </a:solidFill>
              </a:rPr>
              <a:t> </a:t>
            </a:r>
            <a:r>
              <a:rPr lang="en-GB" altLang="en-US" sz="1200" dirty="0" err="1">
                <a:solidFill>
                  <a:srgbClr val="333399"/>
                </a:solidFill>
              </a:rPr>
              <a:t>Maegaard</a:t>
            </a:r>
            <a:endParaRPr lang="en-GB" altLang="en-US" sz="1200" dirty="0">
              <a:solidFill>
                <a:srgbClr val="333399"/>
              </a:solidFill>
            </a:endParaRPr>
          </a:p>
        </p:txBody>
      </p:sp>
      <p:pic>
        <p:nvPicPr>
          <p:cNvPr id="15" name="Picture 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10355"/>
            <a:ext cx="4464496" cy="260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>
            <a:off x="323528" y="1989931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err="1" smtClean="0"/>
              <a:t>MeSH</a:t>
            </a:r>
            <a:r>
              <a:rPr lang="en-GB" sz="1600" dirty="0" smtClean="0"/>
              <a:t> co-occurrence in MEDLINE (source </a:t>
            </a:r>
            <a:r>
              <a:rPr lang="en-GB" sz="1600" dirty="0"/>
              <a:t>UMLS)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err="1"/>
              <a:t>MeSH</a:t>
            </a:r>
            <a:r>
              <a:rPr lang="en-GB" sz="1600" dirty="0"/>
              <a:t> subheading profiles (source UMLS)</a:t>
            </a:r>
          </a:p>
        </p:txBody>
      </p:sp>
      <p:sp>
        <p:nvSpPr>
          <p:cNvPr id="17" name="Rechteck 16"/>
          <p:cNvSpPr/>
          <p:nvPr/>
        </p:nvSpPr>
        <p:spPr>
          <a:xfrm>
            <a:off x="4979323" y="1988840"/>
            <a:ext cx="416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err="1" smtClean="0"/>
              <a:t>MeSH</a:t>
            </a:r>
            <a:r>
              <a:rPr lang="en-GB" sz="1600" dirty="0" smtClean="0"/>
              <a:t> – </a:t>
            </a:r>
            <a:r>
              <a:rPr lang="en-GB" sz="1600" dirty="0" smtClean="0"/>
              <a:t>UMLS – SNOMED CT  </a:t>
            </a:r>
            <a:r>
              <a:rPr lang="en-GB" sz="1600" dirty="0" smtClean="0"/>
              <a:t>mappings</a:t>
            </a:r>
            <a:endParaRPr lang="en-GB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SNOMED CT semantic types  </a:t>
            </a:r>
            <a:endParaRPr lang="en-GB" sz="1600" dirty="0"/>
          </a:p>
        </p:txBody>
      </p:sp>
      <p:sp>
        <p:nvSpPr>
          <p:cNvPr id="8" name="Rechteck 7"/>
          <p:cNvSpPr/>
          <p:nvPr/>
        </p:nvSpPr>
        <p:spPr>
          <a:xfrm rot="16200000">
            <a:off x="1722745" y="3857934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333399"/>
                </a:solidFill>
              </a:rPr>
              <a:t>Subject</a:t>
            </a:r>
            <a:endParaRPr lang="de-DE" b="1" dirty="0">
              <a:solidFill>
                <a:srgbClr val="333399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164676" y="2526969"/>
            <a:ext cx="81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333399"/>
                </a:solidFill>
              </a:rPr>
              <a:t>Object</a:t>
            </a:r>
            <a:endParaRPr lang="de-DE" b="1" dirty="0">
              <a:solidFill>
                <a:srgbClr val="333399"/>
              </a:solidFill>
            </a:endParaRPr>
          </a:p>
        </p:txBody>
      </p:sp>
      <p:sp>
        <p:nvSpPr>
          <p:cNvPr id="19" name="Positionsrahmen 18"/>
          <p:cNvSpPr/>
          <p:nvPr/>
        </p:nvSpPr>
        <p:spPr>
          <a:xfrm>
            <a:off x="0" y="1124744"/>
            <a:ext cx="9144000" cy="5733256"/>
          </a:xfrm>
          <a:prstGeom prst="frame">
            <a:avLst>
              <a:gd name="adj1" fmla="val 4056"/>
            </a:avLst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755576" y="2132856"/>
            <a:ext cx="7632848" cy="3240360"/>
          </a:xfrm>
          <a:prstGeom prst="roundRect">
            <a:avLst>
              <a:gd name="adj" fmla="val 6052"/>
            </a:avLst>
          </a:prstGeom>
          <a:solidFill>
            <a:srgbClr val="33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04056"/>
          </a:xfrm>
          <a:solidFill>
            <a:srgbClr val="333399"/>
          </a:solidFill>
        </p:spPr>
        <p:txBody>
          <a:bodyPr>
            <a:noAutofit/>
          </a:bodyPr>
          <a:lstStyle/>
          <a:p>
            <a:r>
              <a:rPr lang="en-GB" altLang="en-US" sz="2600" b="1" dirty="0" smtClean="0">
                <a:solidFill>
                  <a:schemeClr val="bg1"/>
                </a:solidFill>
              </a:rPr>
              <a:t>Semantic Relation Discovery by Using Co-occurrence Information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0961" cy="525658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333399"/>
                </a:solidFill>
              </a:rPr>
              <a:t>Results</a:t>
            </a:r>
            <a:r>
              <a:rPr lang="en-GB" sz="2000" dirty="0" smtClean="0"/>
              <a:t>: Preliminary testing for “treats” and “prevents</a:t>
            </a:r>
            <a:r>
              <a:rPr lang="en-GB" sz="2000" dirty="0" smtClean="0"/>
              <a:t>”. </a:t>
            </a:r>
            <a:r>
              <a:rPr lang="en-GB" sz="2000" dirty="0" smtClean="0"/>
              <a:t>Results </a:t>
            </a:r>
            <a:r>
              <a:rPr lang="en-GB" sz="2000" dirty="0" smtClean="0"/>
              <a:t>are promising</a:t>
            </a:r>
            <a:r>
              <a:rPr lang="en-GB" sz="2000" dirty="0" smtClean="0"/>
              <a:t>, however requiring further refinement.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rgbClr val="333399"/>
                </a:solidFill>
              </a:rPr>
              <a:t>Outlook</a:t>
            </a:r>
            <a:r>
              <a:rPr lang="en-GB" sz="2000" dirty="0" smtClean="0"/>
              <a:t>: Publication as linked data. </a:t>
            </a:r>
            <a:br>
              <a:rPr lang="en-GB" sz="2000" dirty="0" smtClean="0"/>
            </a:br>
            <a:r>
              <a:rPr lang="en-GB" sz="2000" dirty="0" smtClean="0"/>
              <a:t>Possible use cases: question answering, query expansion, decision support, knowledge discovery, background knowledge for different NLP applications </a:t>
            </a:r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echteck 3"/>
          <p:cNvSpPr/>
          <p:nvPr/>
        </p:nvSpPr>
        <p:spPr>
          <a:xfrm>
            <a:off x="26895" y="-28575"/>
            <a:ext cx="90999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400" b="1" dirty="0" smtClean="0">
                <a:solidFill>
                  <a:srgbClr val="333399"/>
                </a:solidFill>
              </a:rPr>
              <a:t>BioTxtM2014 – Fourth Workshop on Building and Evaluating Resources for Health and Biomedical Text Processing</a:t>
            </a:r>
            <a:endParaRPr lang="en-GB" altLang="en-US" sz="1400" b="1" dirty="0">
              <a:solidFill>
                <a:srgbClr val="333399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5985" y="802804"/>
            <a:ext cx="9053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1200" dirty="0">
                <a:solidFill>
                  <a:srgbClr val="333399"/>
                </a:solidFill>
              </a:rPr>
              <a:t>Stefan </a:t>
            </a:r>
            <a:r>
              <a:rPr lang="en-GB" altLang="en-US" sz="1200" dirty="0" smtClean="0">
                <a:solidFill>
                  <a:srgbClr val="333399"/>
                </a:solidFill>
              </a:rPr>
              <a:t>Schulz, </a:t>
            </a:r>
            <a:r>
              <a:rPr lang="en-GB" altLang="en-US" sz="1200" dirty="0">
                <a:solidFill>
                  <a:srgbClr val="333399"/>
                </a:solidFill>
              </a:rPr>
              <a:t>Catalina </a:t>
            </a:r>
            <a:r>
              <a:rPr lang="en-GB" altLang="en-US" sz="1200" dirty="0" err="1">
                <a:solidFill>
                  <a:srgbClr val="333399"/>
                </a:solidFill>
              </a:rPr>
              <a:t>Martínez</a:t>
            </a:r>
            <a:r>
              <a:rPr lang="en-GB" altLang="en-US" sz="1200" dirty="0">
                <a:solidFill>
                  <a:srgbClr val="333399"/>
                </a:solidFill>
              </a:rPr>
              <a:t> </a:t>
            </a:r>
            <a:r>
              <a:rPr lang="en-GB" altLang="en-US" sz="1200" dirty="0" smtClean="0">
                <a:solidFill>
                  <a:srgbClr val="333399"/>
                </a:solidFill>
              </a:rPr>
              <a:t>Costa, </a:t>
            </a:r>
            <a:r>
              <a:rPr lang="en-GB" altLang="en-US" sz="1200" dirty="0">
                <a:solidFill>
                  <a:srgbClr val="333399"/>
                </a:solidFill>
              </a:rPr>
              <a:t>Markus </a:t>
            </a:r>
            <a:r>
              <a:rPr lang="en-GB" altLang="en-US" sz="1200" dirty="0" err="1" smtClean="0">
                <a:solidFill>
                  <a:srgbClr val="333399"/>
                </a:solidFill>
              </a:rPr>
              <a:t>Kreuzthaler</a:t>
            </a:r>
            <a:r>
              <a:rPr lang="en-GB" altLang="en-US" sz="1200" dirty="0" smtClean="0">
                <a:solidFill>
                  <a:srgbClr val="333399"/>
                </a:solidFill>
              </a:rPr>
              <a:t>, </a:t>
            </a:r>
            <a:r>
              <a:rPr lang="en-GB" altLang="en-US" sz="1200" dirty="0">
                <a:solidFill>
                  <a:srgbClr val="333399"/>
                </a:solidFill>
              </a:rPr>
              <a:t>Jose A. </a:t>
            </a:r>
            <a:r>
              <a:rPr lang="en-GB" altLang="en-US" sz="1200" dirty="0" err="1" smtClean="0">
                <a:solidFill>
                  <a:srgbClr val="333399"/>
                </a:solidFill>
              </a:rPr>
              <a:t>Miñarro-Giménez</a:t>
            </a:r>
            <a:r>
              <a:rPr lang="en-GB" altLang="en-US" sz="1200" dirty="0" smtClean="0">
                <a:solidFill>
                  <a:srgbClr val="333399"/>
                </a:solidFill>
              </a:rPr>
              <a:t>, </a:t>
            </a:r>
            <a:r>
              <a:rPr lang="en-GB" altLang="en-US" sz="1200" dirty="0">
                <a:solidFill>
                  <a:srgbClr val="333399"/>
                </a:solidFill>
              </a:rPr>
              <a:t>Ulrich </a:t>
            </a:r>
            <a:r>
              <a:rPr lang="en-GB" altLang="en-US" sz="1200" dirty="0" smtClean="0">
                <a:solidFill>
                  <a:srgbClr val="333399"/>
                </a:solidFill>
              </a:rPr>
              <a:t>Andersen, </a:t>
            </a:r>
            <a:r>
              <a:rPr lang="en-GB" altLang="en-US" sz="1200" dirty="0">
                <a:solidFill>
                  <a:srgbClr val="333399"/>
                </a:solidFill>
              </a:rPr>
              <a:t>Anders B. </a:t>
            </a:r>
            <a:r>
              <a:rPr lang="en-GB" altLang="en-US" sz="1200" dirty="0" smtClean="0">
                <a:solidFill>
                  <a:srgbClr val="333399"/>
                </a:solidFill>
              </a:rPr>
              <a:t>Jensen, </a:t>
            </a:r>
            <a:r>
              <a:rPr lang="en-GB" altLang="en-US" sz="1200" dirty="0" err="1">
                <a:solidFill>
                  <a:srgbClr val="333399"/>
                </a:solidFill>
              </a:rPr>
              <a:t>Bente</a:t>
            </a:r>
            <a:r>
              <a:rPr lang="en-GB" altLang="en-US" sz="1200" dirty="0">
                <a:solidFill>
                  <a:srgbClr val="333399"/>
                </a:solidFill>
              </a:rPr>
              <a:t> </a:t>
            </a:r>
            <a:r>
              <a:rPr lang="en-GB" altLang="en-US" sz="1200" dirty="0" err="1">
                <a:solidFill>
                  <a:srgbClr val="333399"/>
                </a:solidFill>
              </a:rPr>
              <a:t>Maegaard</a:t>
            </a:r>
            <a:endParaRPr lang="en-GB" altLang="en-US" sz="1200" dirty="0">
              <a:solidFill>
                <a:srgbClr val="333399"/>
              </a:solidFill>
            </a:endParaRPr>
          </a:p>
        </p:txBody>
      </p:sp>
      <p:sp>
        <p:nvSpPr>
          <p:cNvPr id="19" name="Positionsrahmen 18"/>
          <p:cNvSpPr/>
          <p:nvPr/>
        </p:nvSpPr>
        <p:spPr>
          <a:xfrm>
            <a:off x="0" y="1124744"/>
            <a:ext cx="9144000" cy="5733256"/>
          </a:xfrm>
          <a:prstGeom prst="frame">
            <a:avLst>
              <a:gd name="adj1" fmla="val 4056"/>
            </a:avLst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0" t="27259" r="5625" b="46074"/>
          <a:stretch/>
        </p:blipFill>
        <p:spPr bwMode="auto">
          <a:xfrm>
            <a:off x="971600" y="2348880"/>
            <a:ext cx="7231403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4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Bildschirmpräsentation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Semantic Relation Discovery by Using Co-occurrence Information</vt:lpstr>
      <vt:lpstr>Semantic Relation Discovery by Using Co-occurrence Information</vt:lpstr>
      <vt:lpstr>Semantic Relation Discovery by Using Co-occurrence Information</vt:lpstr>
    </vt:vector>
  </TitlesOfParts>
  <Company>Institut für Medizinische Biometrie und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stschulz</dc:creator>
  <cp:lastModifiedBy>stschulz</cp:lastModifiedBy>
  <cp:revision>21</cp:revision>
  <dcterms:created xsi:type="dcterms:W3CDTF">2014-05-30T14:33:26Z</dcterms:created>
  <dcterms:modified xsi:type="dcterms:W3CDTF">2014-05-31T09:06:35Z</dcterms:modified>
</cp:coreProperties>
</file>