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8" r:id="rId3"/>
    <p:sldId id="257" r:id="rId4"/>
    <p:sldId id="260" r:id="rId5"/>
    <p:sldId id="261" r:id="rId6"/>
    <p:sldId id="279" r:id="rId7"/>
    <p:sldId id="280" r:id="rId8"/>
    <p:sldId id="262" r:id="rId9"/>
    <p:sldId id="281" r:id="rId10"/>
    <p:sldId id="282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7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05C92-A313-4FEB-B6B8-A40367AAEED8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F4CE0-CFD0-45DE-AF0F-CC0179CCD87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F4CE0-CFD0-45DE-AF0F-CC0179CCD87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334B6C-FA72-4092-A830-163BC331A815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F4CE0-CFD0-45DE-AF0F-CC0179CCD87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334B6C-FA72-4092-A830-163BC331A815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334B6C-FA72-4092-A830-163BC331A815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334B6C-FA72-4092-A830-163BC331A815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334B6C-FA72-4092-A830-163BC331A815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334B6C-FA72-4092-A830-163BC331A815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334B6C-FA72-4092-A830-163BC331A815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334B6C-FA72-4092-A830-163BC331A815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mtClean="0">
                <a:solidFill>
                  <a:schemeClr val="tx1"/>
                </a:solidFill>
              </a:rPr>
              <a:t>Typische Fehler bei der Ontologie-Entwicklung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mtClean="0"/>
              <a:t>Stefan Schulz</a:t>
            </a:r>
            <a:endParaRPr 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Fehler</a:t>
            </a:r>
            <a:r>
              <a:rPr lang="en-US" dirty="0" smtClean="0"/>
              <a:t> </a:t>
            </a:r>
            <a:r>
              <a:rPr lang="en-US" dirty="0" err="1" smtClean="0"/>
              <a:t>Partonomie</a:t>
            </a:r>
            <a:r>
              <a:rPr lang="en-US" dirty="0" smtClean="0"/>
              <a:t> 2.3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4499992" y="1948581"/>
            <a:ext cx="5040560" cy="4576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5749" tIns="37874" rIns="75749" bIns="37874" numCol="1" anchor="t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endParaRPr lang="en-US" sz="2800" i="1" dirty="0" smtClean="0">
              <a:solidFill>
                <a:srgbClr val="0033CC"/>
              </a:solidFill>
            </a:endParaRPr>
          </a:p>
          <a:p>
            <a:pPr>
              <a:defRPr/>
            </a:pPr>
            <a:r>
              <a:rPr lang="en-US" sz="2800" i="1" dirty="0" smtClean="0">
                <a:solidFill>
                  <a:srgbClr val="0033CC"/>
                </a:solidFill>
              </a:rPr>
              <a:t>Aircraft</a:t>
            </a:r>
            <a:br>
              <a:rPr lang="en-US" sz="2800" i="1" dirty="0" smtClean="0">
                <a:solidFill>
                  <a:srgbClr val="0033CC"/>
                </a:solidFill>
              </a:rPr>
            </a:br>
            <a:r>
              <a:rPr lang="en-US" sz="2800" i="1" dirty="0" smtClean="0">
                <a:solidFill>
                  <a:srgbClr val="0033CC"/>
                </a:solidFill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</a:rPr>
              <a:t>subclassOf</a:t>
            </a:r>
            <a:endParaRPr lang="en-US" sz="2800" dirty="0" smtClean="0">
              <a:solidFill>
                <a:srgbClr val="0033CC"/>
              </a:solidFill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0033CC"/>
                </a:solidFill>
              </a:rPr>
              <a:t>  (</a:t>
            </a:r>
            <a:r>
              <a:rPr lang="en-US" sz="2800" b="1" dirty="0" err="1" smtClean="0">
                <a:solidFill>
                  <a:srgbClr val="0033CC"/>
                </a:solidFill>
              </a:rPr>
              <a:t>hasPart</a:t>
            </a:r>
            <a:r>
              <a:rPr lang="en-US" sz="2800" dirty="0" smtClean="0">
                <a:solidFill>
                  <a:srgbClr val="0033CC"/>
                </a:solidFill>
              </a:rPr>
              <a:t> some </a:t>
            </a:r>
            <a:r>
              <a:rPr lang="en-US" sz="2800" i="1" dirty="0" smtClean="0">
                <a:solidFill>
                  <a:srgbClr val="0033CC"/>
                </a:solidFill>
              </a:rPr>
              <a:t>Fuselage</a:t>
            </a:r>
            <a:r>
              <a:rPr lang="en-US" sz="2800" dirty="0" smtClean="0">
                <a:solidFill>
                  <a:srgbClr val="0033CC"/>
                </a:solidFill>
              </a:rPr>
              <a:t>) and   </a:t>
            </a:r>
          </a:p>
          <a:p>
            <a:pPr>
              <a:defRPr/>
            </a:pPr>
            <a:r>
              <a:rPr lang="en-US" sz="2800" dirty="0" smtClean="0">
                <a:solidFill>
                  <a:srgbClr val="0033CC"/>
                </a:solidFill>
              </a:rPr>
              <a:t>  (</a:t>
            </a:r>
            <a:r>
              <a:rPr lang="en-US" sz="2800" b="1" dirty="0" err="1" smtClean="0">
                <a:solidFill>
                  <a:srgbClr val="0033CC"/>
                </a:solidFill>
              </a:rPr>
              <a:t>hasPart</a:t>
            </a:r>
            <a:r>
              <a:rPr lang="en-US" sz="2800" dirty="0" smtClean="0">
                <a:solidFill>
                  <a:srgbClr val="0033CC"/>
                </a:solidFill>
              </a:rPr>
              <a:t> some </a:t>
            </a:r>
            <a:r>
              <a:rPr lang="en-US" sz="2800" i="1" dirty="0" smtClean="0">
                <a:solidFill>
                  <a:srgbClr val="0033CC"/>
                </a:solidFill>
              </a:rPr>
              <a:t>Wing</a:t>
            </a:r>
            <a:r>
              <a:rPr lang="en-US" sz="2800" dirty="0" smtClean="0">
                <a:solidFill>
                  <a:srgbClr val="0033CC"/>
                </a:solidFill>
              </a:rPr>
              <a:t>) and        </a:t>
            </a:r>
          </a:p>
          <a:p>
            <a:pPr>
              <a:defRPr/>
            </a:pPr>
            <a:r>
              <a:rPr lang="en-US" sz="2800" dirty="0" smtClean="0">
                <a:solidFill>
                  <a:srgbClr val="0033CC"/>
                </a:solidFill>
              </a:rPr>
              <a:t>  (</a:t>
            </a:r>
            <a:r>
              <a:rPr lang="en-US" sz="2800" b="1" dirty="0" err="1" smtClean="0">
                <a:solidFill>
                  <a:srgbClr val="0033CC"/>
                </a:solidFill>
              </a:rPr>
              <a:t>hasPart</a:t>
            </a:r>
            <a:r>
              <a:rPr lang="en-US" sz="2800" dirty="0" smtClean="0">
                <a:solidFill>
                  <a:srgbClr val="0033CC"/>
                </a:solidFill>
              </a:rPr>
              <a:t> some </a:t>
            </a:r>
            <a:r>
              <a:rPr lang="en-US" sz="2800" i="1" dirty="0" smtClean="0">
                <a:solidFill>
                  <a:srgbClr val="0033CC"/>
                </a:solidFill>
              </a:rPr>
              <a:t>Undercarriage</a:t>
            </a:r>
            <a:r>
              <a:rPr lang="en-US" sz="2800" dirty="0" smtClean="0">
                <a:solidFill>
                  <a:srgbClr val="0033CC"/>
                </a:solidFill>
              </a:rPr>
              <a:t>)   </a:t>
            </a:r>
            <a:r>
              <a:rPr lang="en-US" sz="2800" dirty="0" smtClean="0">
                <a:solidFill>
                  <a:srgbClr val="0033CC"/>
                </a:solidFill>
              </a:rPr>
              <a:t/>
            </a:r>
            <a:br>
              <a:rPr lang="en-US" sz="2800" dirty="0" smtClean="0">
                <a:solidFill>
                  <a:srgbClr val="0033CC"/>
                </a:solidFill>
              </a:rPr>
            </a:br>
            <a:r>
              <a:rPr lang="en-US" sz="2800" dirty="0" smtClean="0">
                <a:solidFill>
                  <a:srgbClr val="0033CC"/>
                </a:solidFill>
              </a:rPr>
              <a:t>      and   </a:t>
            </a:r>
          </a:p>
          <a:p>
            <a:pPr>
              <a:defRPr/>
            </a:pPr>
            <a:r>
              <a:rPr lang="en-US" sz="2800" dirty="0" smtClean="0">
                <a:solidFill>
                  <a:srgbClr val="0033CC"/>
                </a:solidFill>
              </a:rPr>
              <a:t>  (</a:t>
            </a:r>
            <a:r>
              <a:rPr lang="en-US" sz="2800" b="1" dirty="0" err="1" smtClean="0">
                <a:solidFill>
                  <a:srgbClr val="0033CC"/>
                </a:solidFill>
              </a:rPr>
              <a:t>hasPart</a:t>
            </a:r>
            <a:r>
              <a:rPr lang="en-US" sz="2800" dirty="0" smtClean="0">
                <a:solidFill>
                  <a:srgbClr val="0033CC"/>
                </a:solidFill>
              </a:rPr>
              <a:t> some </a:t>
            </a:r>
            <a:r>
              <a:rPr lang="en-US" sz="2800" i="1" dirty="0" smtClean="0">
                <a:solidFill>
                  <a:srgbClr val="0033CC"/>
                </a:solidFill>
              </a:rPr>
              <a:t>Engine</a:t>
            </a:r>
            <a:r>
              <a:rPr lang="en-US" sz="2800" dirty="0" smtClean="0">
                <a:solidFill>
                  <a:srgbClr val="0033CC"/>
                </a:solidFill>
              </a:rPr>
              <a:t>)  </a:t>
            </a:r>
            <a:endParaRPr lang="en-US" sz="2800" i="1" dirty="0" smtClean="0">
              <a:solidFill>
                <a:srgbClr val="0033CC"/>
              </a:solidFill>
            </a:endParaRPr>
          </a:p>
          <a:p>
            <a:pPr lvl="0">
              <a:defRPr/>
            </a:pPr>
            <a:endParaRPr lang="en-US" sz="2800" i="1" dirty="0" smtClean="0">
              <a:solidFill>
                <a:srgbClr val="0033CC"/>
              </a:solidFill>
            </a:endParaRPr>
          </a:p>
          <a:p>
            <a:pPr lvl="0">
              <a:defRPr/>
            </a:pPr>
            <a:endParaRPr lang="en-US" sz="2800" i="1" dirty="0" smtClean="0">
              <a:solidFill>
                <a:srgbClr val="0033CC"/>
              </a:solidFill>
            </a:endParaRPr>
          </a:p>
          <a:p>
            <a:pPr lvl="0">
              <a:defRPr/>
            </a:pPr>
            <a:r>
              <a:rPr lang="en-US" sz="2800" dirty="0" smtClean="0">
                <a:solidFill>
                  <a:srgbClr val="0033CC"/>
                </a:solidFill>
              </a:rPr>
              <a:t> </a:t>
            </a:r>
            <a:endParaRPr lang="en-US" sz="2800" i="1" dirty="0" smtClean="0">
              <a:solidFill>
                <a:srgbClr val="0033CC"/>
              </a:solidFill>
            </a:endParaRPr>
          </a:p>
          <a:p>
            <a:pPr marL="284163" lvl="0" indent="-284163" defTabSz="757238" eaLnBrk="0" fontAlgn="base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defRPr/>
            </a:pPr>
            <a:endParaRPr lang="en-US" sz="2800" i="1" kern="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107504" y="1948581"/>
            <a:ext cx="4752528" cy="4576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5749" tIns="37874" rIns="75749" bIns="37874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z="2800" i="1" dirty="0" smtClean="0">
              <a:solidFill>
                <a:srgbClr val="0033CC"/>
              </a:solidFill>
            </a:endParaRPr>
          </a:p>
          <a:p>
            <a:pPr>
              <a:defRPr/>
            </a:pPr>
            <a:r>
              <a:rPr lang="en-US" sz="2800" i="1" dirty="0" smtClean="0">
                <a:solidFill>
                  <a:srgbClr val="0033CC"/>
                </a:solidFill>
              </a:rPr>
              <a:t>Aircraft</a:t>
            </a:r>
            <a:r>
              <a:rPr lang="en-US" sz="2800" i="1" dirty="0" smtClean="0">
                <a:solidFill>
                  <a:srgbClr val="0033CC"/>
                </a:solidFill>
              </a:rPr>
              <a:t/>
            </a:r>
            <a:br>
              <a:rPr lang="en-US" sz="2800" i="1" dirty="0" smtClean="0">
                <a:solidFill>
                  <a:srgbClr val="0033CC"/>
                </a:solidFill>
              </a:rPr>
            </a:br>
            <a:r>
              <a:rPr lang="en-US" sz="2800" i="1" dirty="0" smtClean="0">
                <a:solidFill>
                  <a:srgbClr val="0033CC"/>
                </a:solidFill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</a:rPr>
              <a:t>subclassOf</a:t>
            </a:r>
            <a:endParaRPr lang="en-US" sz="2800" dirty="0" smtClean="0">
              <a:solidFill>
                <a:srgbClr val="0033CC"/>
              </a:solidFill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0033CC"/>
                </a:solidFill>
              </a:rPr>
              <a:t>  (</a:t>
            </a:r>
            <a:r>
              <a:rPr lang="en-US" sz="2800" b="1" dirty="0" err="1" smtClean="0">
                <a:solidFill>
                  <a:srgbClr val="0033CC"/>
                </a:solidFill>
              </a:rPr>
              <a:t>hasPart</a:t>
            </a:r>
            <a:r>
              <a:rPr lang="en-US" sz="2800" dirty="0" smtClean="0">
                <a:solidFill>
                  <a:srgbClr val="0033CC"/>
                </a:solidFill>
              </a:rPr>
              <a:t> some </a:t>
            </a:r>
            <a:br>
              <a:rPr lang="en-US" sz="2800" dirty="0" smtClean="0">
                <a:solidFill>
                  <a:srgbClr val="0033CC"/>
                </a:solidFill>
              </a:rPr>
            </a:br>
            <a:r>
              <a:rPr lang="en-US" sz="2800" dirty="0" smtClean="0">
                <a:solidFill>
                  <a:srgbClr val="0033CC"/>
                </a:solidFill>
              </a:rPr>
              <a:t>      (</a:t>
            </a:r>
            <a:r>
              <a:rPr lang="en-US" sz="2800" i="1" dirty="0" smtClean="0">
                <a:solidFill>
                  <a:srgbClr val="0033CC"/>
                </a:solidFill>
              </a:rPr>
              <a:t>Fuselage</a:t>
            </a:r>
            <a:r>
              <a:rPr lang="en-US" sz="2800" dirty="0" smtClean="0">
                <a:solidFill>
                  <a:srgbClr val="0033CC"/>
                </a:solidFill>
              </a:rPr>
              <a:t> and </a:t>
            </a:r>
            <a:r>
              <a:rPr lang="en-US" sz="2800" i="1" dirty="0" smtClean="0">
                <a:solidFill>
                  <a:srgbClr val="0033CC"/>
                </a:solidFill>
              </a:rPr>
              <a:t>Wing </a:t>
            </a:r>
            <a:r>
              <a:rPr lang="en-US" sz="2800" dirty="0" smtClean="0">
                <a:solidFill>
                  <a:srgbClr val="0033CC"/>
                </a:solidFill>
              </a:rPr>
              <a:t>and</a:t>
            </a:r>
          </a:p>
          <a:p>
            <a:pPr>
              <a:defRPr/>
            </a:pPr>
            <a:r>
              <a:rPr lang="en-US" sz="2800" dirty="0" smtClean="0">
                <a:solidFill>
                  <a:srgbClr val="0033CC"/>
                </a:solidFill>
              </a:rPr>
              <a:t>      </a:t>
            </a:r>
            <a:r>
              <a:rPr lang="en-US" sz="2800" i="1" dirty="0" smtClean="0">
                <a:solidFill>
                  <a:srgbClr val="0033CC"/>
                </a:solidFill>
              </a:rPr>
              <a:t>Undercarriage </a:t>
            </a:r>
            <a:r>
              <a:rPr lang="en-US" sz="2800" dirty="0" smtClean="0">
                <a:solidFill>
                  <a:srgbClr val="0033CC"/>
                </a:solidFill>
              </a:rPr>
              <a:t>and </a:t>
            </a:r>
            <a:r>
              <a:rPr lang="en-US" sz="2800" i="1" dirty="0" smtClean="0">
                <a:solidFill>
                  <a:srgbClr val="0033CC"/>
                </a:solidFill>
              </a:rPr>
              <a:t>Engine</a:t>
            </a:r>
            <a:r>
              <a:rPr lang="en-US" sz="2800" dirty="0" smtClean="0">
                <a:solidFill>
                  <a:srgbClr val="0033CC"/>
                </a:solidFill>
              </a:rPr>
              <a:t>)</a:t>
            </a:r>
          </a:p>
          <a:p>
            <a:pPr>
              <a:defRPr/>
            </a:pPr>
            <a:r>
              <a:rPr lang="en-US" sz="2800" dirty="0" smtClean="0">
                <a:solidFill>
                  <a:srgbClr val="0033CC"/>
                </a:solidFill>
              </a:rPr>
              <a:t>       </a:t>
            </a:r>
          </a:p>
          <a:p>
            <a:pPr>
              <a:defRPr/>
            </a:pPr>
            <a:endParaRPr lang="en-US" sz="2800" dirty="0" smtClean="0">
              <a:solidFill>
                <a:srgbClr val="0033CC"/>
              </a:solidFill>
            </a:endParaRPr>
          </a:p>
          <a:p>
            <a:pPr>
              <a:defRPr/>
            </a:pPr>
            <a:endParaRPr lang="en-US" sz="2800" i="1" dirty="0" smtClean="0">
              <a:solidFill>
                <a:srgbClr val="0033CC"/>
              </a:solidFill>
            </a:endParaRP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800" b="0" i="1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800" b="0" i="1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855550" y="1404065"/>
            <a:ext cx="18818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</a:rPr>
              <a:t>Korrektur</a:t>
            </a:r>
            <a:r>
              <a:rPr lang="en-US" sz="3200" dirty="0" smtClean="0">
                <a:solidFill>
                  <a:srgbClr val="C00000"/>
                </a:solidFill>
              </a:rPr>
              <a:t>: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Typische Fehler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Logische Fehler</a:t>
            </a:r>
          </a:p>
          <a:p>
            <a:pPr lvl="1"/>
            <a:r>
              <a:rPr lang="de-DE" dirty="0" smtClean="0"/>
              <a:t>Ergeben Fehler bei der Klassifikation: die Ontologie ist in sich widersprüchlich und daher nicht </a:t>
            </a:r>
            <a:r>
              <a:rPr lang="de-DE" dirty="0" smtClean="0"/>
              <a:t>verwendbar</a:t>
            </a:r>
          </a:p>
          <a:p>
            <a:pPr lvl="1"/>
            <a:r>
              <a:rPr lang="de-DE" dirty="0" smtClean="0"/>
              <a:t>Vorteil: Werden durch </a:t>
            </a:r>
            <a:r>
              <a:rPr lang="de-DE" dirty="0" err="1" smtClean="0"/>
              <a:t>Classifier</a:t>
            </a:r>
            <a:r>
              <a:rPr lang="de-DE" dirty="0" smtClean="0"/>
              <a:t> entdeckt und rot markiert. Hilfestellung durch "</a:t>
            </a:r>
            <a:r>
              <a:rPr lang="de-DE" dirty="0" err="1" smtClean="0"/>
              <a:t>Explain</a:t>
            </a:r>
            <a:r>
              <a:rPr lang="de-DE" dirty="0" smtClean="0"/>
              <a:t> </a:t>
            </a:r>
            <a:r>
              <a:rPr lang="de-DE" dirty="0" err="1" smtClean="0"/>
              <a:t>Inference</a:t>
            </a:r>
            <a:r>
              <a:rPr lang="de-DE" dirty="0" smtClean="0"/>
              <a:t>"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Inhaltliche </a:t>
            </a:r>
            <a:r>
              <a:rPr lang="de-DE" dirty="0" smtClean="0"/>
              <a:t>Fehler</a:t>
            </a:r>
          </a:p>
          <a:p>
            <a:pPr lvl="1"/>
            <a:r>
              <a:rPr lang="de-DE" dirty="0" smtClean="0"/>
              <a:t>falsche Kategorien, Relationen, </a:t>
            </a:r>
            <a:r>
              <a:rPr lang="de-DE" dirty="0" err="1" smtClean="0"/>
              <a:t>Axiomatisierungen</a:t>
            </a:r>
            <a:endParaRPr lang="de-DE" dirty="0" smtClean="0"/>
          </a:p>
          <a:p>
            <a:pPr lvl="1"/>
            <a:r>
              <a:rPr lang="de-DE" dirty="0" smtClean="0"/>
              <a:t>oft erst durch errechnete </a:t>
            </a:r>
            <a:r>
              <a:rPr lang="de-DE" dirty="0" smtClean="0"/>
              <a:t>Schlussfolgerungen</a:t>
            </a:r>
          </a:p>
          <a:p>
            <a:pPr lvl="1"/>
            <a:endParaRPr lang="de-DE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3244" t="31100" r="66634" b="56300"/>
          <a:stretch>
            <a:fillRect/>
          </a:stretch>
        </p:blipFill>
        <p:spPr bwMode="auto">
          <a:xfrm>
            <a:off x="1187624" y="3501008"/>
            <a:ext cx="581464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 l="93115" t="32150" b="60500"/>
          <a:stretch>
            <a:fillRect/>
          </a:stretch>
        </p:blipFill>
        <p:spPr bwMode="auto">
          <a:xfrm>
            <a:off x="7092280" y="3645024"/>
            <a:ext cx="167883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mtClean="0"/>
              <a:t>Typische Kontrollfragen</a:t>
            </a:r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498474" y="1412776"/>
            <a:ext cx="8645526" cy="5256584"/>
          </a:xfrm>
        </p:spPr>
        <p:txBody>
          <a:bodyPr>
            <a:normAutofit/>
          </a:bodyPr>
          <a:lstStyle/>
          <a:p>
            <a:pPr lvl="1"/>
            <a:r>
              <a:rPr lang="de-DE" sz="1800" dirty="0" smtClean="0"/>
              <a:t>Taxonomien </a:t>
            </a:r>
            <a:br>
              <a:rPr lang="de-DE" sz="1800" dirty="0" smtClean="0"/>
            </a:br>
            <a:r>
              <a:rPr lang="de-DE" sz="1800" i="1" dirty="0" smtClean="0"/>
              <a:t>Jeder Mensch ist ein Primat, jeder Primat ist ein Vertebrat.  </a:t>
            </a:r>
          </a:p>
          <a:p>
            <a:pPr lvl="2"/>
            <a:r>
              <a:rPr lang="de-DE" sz="1600" i="1" dirty="0" smtClean="0">
                <a:solidFill>
                  <a:srgbClr val="C00000"/>
                </a:solidFill>
              </a:rPr>
              <a:t>Gibt es irgendeinen Menschen, welcher kein Vertebrat ist ?</a:t>
            </a:r>
          </a:p>
          <a:p>
            <a:pPr lvl="1"/>
            <a:r>
              <a:rPr lang="de-DE" sz="1800" dirty="0" smtClean="0"/>
              <a:t>Aristotelische Klassendefinition</a:t>
            </a:r>
            <a:br>
              <a:rPr lang="de-DE" sz="1800" dirty="0" smtClean="0"/>
            </a:br>
            <a:r>
              <a:rPr lang="de-DE" sz="1800" i="1" dirty="0" smtClean="0"/>
              <a:t>Virushepatitis ist gleichbedeutend mit Hepatitis, die durch eine Viruspopulation verursacht ist </a:t>
            </a:r>
          </a:p>
          <a:p>
            <a:pPr lvl="2"/>
            <a:r>
              <a:rPr lang="de-DE" sz="1600" i="1" dirty="0" smtClean="0">
                <a:solidFill>
                  <a:srgbClr val="C00000"/>
                </a:solidFill>
              </a:rPr>
              <a:t>Gibt es einen Fall von Virushepatitis, welcher nicht durch eine Virenpopulation verursacht ist?</a:t>
            </a:r>
          </a:p>
          <a:p>
            <a:pPr lvl="2"/>
            <a:r>
              <a:rPr lang="de-DE" sz="1600" i="1" dirty="0" smtClean="0">
                <a:solidFill>
                  <a:srgbClr val="C00000"/>
                </a:solidFill>
              </a:rPr>
              <a:t>Gibt es einen Fall von Hepatitis, ausgelöst </a:t>
            </a:r>
            <a:r>
              <a:rPr lang="de-DE" sz="1600" i="1" dirty="0" err="1" smtClean="0">
                <a:solidFill>
                  <a:srgbClr val="C00000"/>
                </a:solidFill>
              </a:rPr>
              <a:t>duch</a:t>
            </a:r>
            <a:r>
              <a:rPr lang="de-DE" sz="1600" i="1" dirty="0" smtClean="0">
                <a:solidFill>
                  <a:srgbClr val="C00000"/>
                </a:solidFill>
              </a:rPr>
              <a:t> eine Virenpopulation, der kein Fall von Hepatitis ist?</a:t>
            </a:r>
          </a:p>
          <a:p>
            <a:pPr lvl="1"/>
            <a:r>
              <a:rPr lang="de-DE" sz="1800" dirty="0" err="1" smtClean="0"/>
              <a:t>Partonomien</a:t>
            </a:r>
            <a:r>
              <a:rPr lang="de-DE" sz="1800" dirty="0" smtClean="0"/>
              <a:t>  </a:t>
            </a:r>
            <a:br>
              <a:rPr lang="de-DE" sz="1800" dirty="0" smtClean="0"/>
            </a:br>
            <a:r>
              <a:rPr lang="de-DE" sz="1800" i="1" dirty="0" smtClean="0"/>
              <a:t>Jede Leber ist Teil eines Verdauungssystems, und jedes Verdauungssystems ist Teil eines </a:t>
            </a:r>
            <a:r>
              <a:rPr lang="de-DE" sz="1800" i="1" dirty="0" err="1" smtClean="0"/>
              <a:t>Organismuts</a:t>
            </a:r>
            <a:r>
              <a:rPr lang="de-DE" sz="1800" i="1" dirty="0" smtClean="0"/>
              <a:t>  </a:t>
            </a:r>
          </a:p>
          <a:p>
            <a:pPr lvl="2"/>
            <a:r>
              <a:rPr lang="de-DE" sz="1600" i="1" dirty="0" smtClean="0">
                <a:solidFill>
                  <a:srgbClr val="C00000"/>
                </a:solidFill>
              </a:rPr>
              <a:t>Gibt es irgendeine Leber, die nicht Teil eines Verdauungssystems oder Teil eines Organismus ist?</a:t>
            </a:r>
          </a:p>
          <a:p>
            <a:pPr lvl="1"/>
            <a:r>
              <a:rPr lang="de-DE" sz="1800" dirty="0" smtClean="0"/>
              <a:t>Disjunkte </a:t>
            </a:r>
            <a:r>
              <a:rPr lang="de-DE" sz="1800" dirty="0" err="1" smtClean="0"/>
              <a:t>Partitions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i="1" dirty="0" smtClean="0"/>
              <a:t>Die Klassen Mensch und </a:t>
            </a:r>
            <a:r>
              <a:rPr lang="de-DE" sz="1800" i="1" dirty="0" err="1" smtClean="0"/>
              <a:t>Schimpanze</a:t>
            </a:r>
            <a:r>
              <a:rPr lang="de-DE" sz="1800" i="1" dirty="0" smtClean="0"/>
              <a:t> sind disjunkt</a:t>
            </a:r>
          </a:p>
          <a:p>
            <a:pPr lvl="2"/>
            <a:r>
              <a:rPr lang="de-DE" sz="1600" i="1" dirty="0" smtClean="0">
                <a:solidFill>
                  <a:srgbClr val="C00000"/>
                </a:solidFill>
              </a:rPr>
              <a:t>Gibt es irgendeinen Menschen, der gleichzeitig ein Schimpanse ist 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Fehler</a:t>
            </a:r>
            <a:r>
              <a:rPr lang="en-US" dirty="0" smtClean="0"/>
              <a:t> </a:t>
            </a:r>
            <a:r>
              <a:rPr lang="en-US" dirty="0" err="1" smtClean="0"/>
              <a:t>Taxonomie</a:t>
            </a:r>
            <a:r>
              <a:rPr lang="en-US" dirty="0" smtClean="0"/>
              <a:t> 1.1</a:t>
            </a:r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498475" y="1948581"/>
            <a:ext cx="3641477" cy="4576763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  <a:buNone/>
            </a:pPr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</a:rPr>
              <a:t>- Clinical Medicine</a:t>
            </a:r>
          </a:p>
          <a:p>
            <a:pPr>
              <a:lnSpc>
                <a:spcPts val="4000"/>
              </a:lnSpc>
              <a:buNone/>
            </a:pPr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</a:rPr>
              <a:t>- - Oncology</a:t>
            </a:r>
          </a:p>
          <a:p>
            <a:pPr>
              <a:lnSpc>
                <a:spcPts val="4000"/>
              </a:lnSpc>
              <a:buNone/>
            </a:pPr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</a:rPr>
              <a:t>- - - Cancer</a:t>
            </a:r>
          </a:p>
          <a:p>
            <a:pPr>
              <a:lnSpc>
                <a:spcPts val="4000"/>
              </a:lnSpc>
              <a:buNone/>
            </a:pPr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</a:rPr>
              <a:t>- - - - Lung</a:t>
            </a:r>
          </a:p>
          <a:p>
            <a:pPr>
              <a:lnSpc>
                <a:spcPts val="4000"/>
              </a:lnSpc>
              <a:buNone/>
            </a:pPr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</a:rPr>
              <a:t>- - - - Breast </a:t>
            </a:r>
          </a:p>
          <a:p>
            <a:pPr>
              <a:lnSpc>
                <a:spcPts val="4000"/>
              </a:lnSpc>
              <a:buNone/>
            </a:pPr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</a:rPr>
              <a:t>- - - - Prostate</a:t>
            </a:r>
          </a:p>
          <a:p>
            <a:pPr>
              <a:lnSpc>
                <a:spcPts val="4000"/>
              </a:lnSpc>
              <a:buNone/>
            </a:pPr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</a:rPr>
              <a:t>- - - - Colon</a:t>
            </a:r>
          </a:p>
          <a:p>
            <a:pPr>
              <a:lnSpc>
                <a:spcPts val="4000"/>
              </a:lnSpc>
              <a:buNone/>
            </a:pPr>
            <a:endParaRPr lang="en-US" sz="2800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39552" y="6258798"/>
            <a:ext cx="78488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l"/>
            <a:r>
              <a:rPr lang="en-US" sz="1600" i="1" dirty="0" smtClean="0">
                <a:solidFill>
                  <a:srgbClr val="C00000"/>
                </a:solidFill>
              </a:rPr>
              <a:t>Is there an individual which is member of X but not of Y ?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4602931" y="1948581"/>
            <a:ext cx="4145533" cy="4576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5749" tIns="37874" rIns="75749" bIns="37874" numCol="1" anchor="t" anchorCtr="0" compatLnSpc="1">
            <a:prstTxWarp prst="textNoShape">
              <a:avLst/>
            </a:prstTxWarp>
          </a:bodyPr>
          <a:lstStyle/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Clinical  Disease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Oncologic Disease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- Cancer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- - Lung Cancer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- - Breast  Cancer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- - Prostate Cancer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- - Colon Cancer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700" b="0" i="1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543820" y="1404065"/>
            <a:ext cx="18818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</a:rPr>
              <a:t>Korrektur</a:t>
            </a:r>
            <a:r>
              <a:rPr lang="en-US" sz="3200" dirty="0" smtClean="0">
                <a:solidFill>
                  <a:srgbClr val="C00000"/>
                </a:solidFill>
              </a:rPr>
              <a:t>: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Fehler</a:t>
            </a:r>
            <a:r>
              <a:rPr lang="en-US" dirty="0" smtClean="0"/>
              <a:t> </a:t>
            </a:r>
            <a:r>
              <a:rPr lang="en-US" dirty="0" err="1" smtClean="0"/>
              <a:t>Taxonomie</a:t>
            </a:r>
            <a:r>
              <a:rPr lang="en-US" dirty="0" smtClean="0"/>
              <a:t> 1.2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4860032" y="1948581"/>
            <a:ext cx="4176464" cy="4576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5749" tIns="37874" rIns="75749" bIns="37874" numCol="1" anchor="t" anchorCtr="0" compatLnSpc="1">
            <a:prstTxWarp prst="textNoShape">
              <a:avLst/>
            </a:prstTxWarp>
          </a:bodyPr>
          <a:lstStyle/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Geographical Entity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Country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- BRIC</a:t>
            </a:r>
            <a:r>
              <a:rPr kumimoji="0" lang="en-US" sz="2700" b="0" i="1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Country</a:t>
            </a:r>
            <a:r>
              <a:rPr lang="en-US" sz="2700" i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/>
            </a:r>
            <a:br>
              <a:rPr lang="en-US" sz="2700" i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</a:br>
            <a:r>
              <a:rPr lang="en-US" sz="2700" i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(Members: </a:t>
            </a:r>
            <a:r>
              <a:rPr kumimoji="0" lang="en-US" sz="2700" b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Brazil, </a:t>
            </a:r>
            <a:br>
              <a:rPr kumimoji="0" lang="en-US" sz="2700" b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700" b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700" b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Russia, India, China</a:t>
            </a: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700" b="0" i="1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539552" y="6258798"/>
            <a:ext cx="78488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l"/>
            <a:r>
              <a:rPr lang="en-US" sz="1600" i="1" dirty="0" smtClean="0">
                <a:solidFill>
                  <a:srgbClr val="C00000"/>
                </a:solidFill>
              </a:rPr>
              <a:t>Is there an individual which is member of X but not of Y ?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539552" y="1948581"/>
            <a:ext cx="3641477" cy="4576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5749" tIns="37874" rIns="75749" bIns="37874" numCol="1" anchor="t" anchorCtr="0" compatLnSpc="1">
            <a:prstTxWarp prst="textNoShape">
              <a:avLst/>
            </a:prstTxWarp>
          </a:bodyPr>
          <a:lstStyle/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Geography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Countries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- BRIC</a:t>
            </a:r>
            <a:r>
              <a:rPr kumimoji="0" lang="en-US" sz="2700" b="0" i="1" u="none" strike="noStrike" kern="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Countries</a:t>
            </a:r>
            <a:endParaRPr kumimoji="0" lang="en-US" sz="2700" b="0" i="1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- - Brazil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- - Russia 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- - India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- - China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700" b="0" i="1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855550" y="1404065"/>
            <a:ext cx="18818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</a:rPr>
              <a:t>Korrektur</a:t>
            </a:r>
            <a:r>
              <a:rPr lang="en-US" sz="3200" dirty="0" smtClean="0">
                <a:solidFill>
                  <a:srgbClr val="C00000"/>
                </a:solidFill>
              </a:rPr>
              <a:t>: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Fehler</a:t>
            </a:r>
            <a:r>
              <a:rPr lang="en-US" dirty="0" smtClean="0"/>
              <a:t> </a:t>
            </a:r>
            <a:r>
              <a:rPr lang="en-US" dirty="0" err="1" smtClean="0"/>
              <a:t>Taxonomie</a:t>
            </a:r>
            <a:r>
              <a:rPr lang="en-US" dirty="0" smtClean="0"/>
              <a:t> 1.3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4860032" y="1948581"/>
            <a:ext cx="4176464" cy="4576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5749" tIns="37874" rIns="75749" bIns="37874" numCol="1" anchor="t" anchorCtr="0" compatLnSpc="1">
            <a:prstTxWarp prst="textNoShape">
              <a:avLst/>
            </a:prstTxWarp>
          </a:bodyPr>
          <a:lstStyle/>
          <a:p>
            <a:pPr marL="284163" lvl="0" indent="-284163" defTabSz="757238" eaLnBrk="0" fontAlgn="base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US" sz="2700" i="1" kern="0" dirty="0" smtClean="0">
                <a:solidFill>
                  <a:schemeClr val="accent1">
                    <a:lumMod val="50000"/>
                  </a:schemeClr>
                </a:solidFill>
              </a:rPr>
              <a:t>- Role</a:t>
            </a:r>
          </a:p>
          <a:p>
            <a:pPr marL="284163" lvl="0" indent="-284163" defTabSz="757238" eaLnBrk="0" fontAlgn="base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US" sz="2700" i="1" kern="0" dirty="0" smtClean="0">
                <a:solidFill>
                  <a:schemeClr val="accent1">
                    <a:lumMod val="50000"/>
                  </a:schemeClr>
                </a:solidFill>
              </a:rPr>
              <a:t>- - Food</a:t>
            </a:r>
          </a:p>
          <a:p>
            <a:pPr marL="284163" lvl="0" indent="-284163" defTabSz="757238" eaLnBrk="0" fontAlgn="base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defRPr/>
            </a:pPr>
            <a:endParaRPr lang="en-US" sz="2700" i="1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4163" lvl="0" indent="-284163" defTabSz="757238" eaLnBrk="0" fontAlgn="base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defRPr/>
            </a:pPr>
            <a:endParaRPr lang="en-US" sz="2700" i="1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4163" lvl="0" indent="-284163" defTabSz="757238" eaLnBrk="0" fontAlgn="base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US" sz="2700" i="1" kern="0" dirty="0" smtClean="0">
                <a:solidFill>
                  <a:schemeClr val="accent1">
                    <a:lumMod val="50000"/>
                  </a:schemeClr>
                </a:solidFill>
              </a:rPr>
              <a:t>- Material Object</a:t>
            </a:r>
          </a:p>
          <a:p>
            <a:pPr marL="284163" lvl="0" indent="-284163" defTabSz="757238" eaLnBrk="0" fontAlgn="base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US" sz="2700" i="1" kern="0" dirty="0" smtClean="0">
                <a:solidFill>
                  <a:schemeClr val="accent1">
                    <a:lumMod val="50000"/>
                  </a:schemeClr>
                </a:solidFill>
              </a:rPr>
              <a:t>- - Animal</a:t>
            </a:r>
          </a:p>
          <a:p>
            <a:pPr marL="284163" lvl="0" indent="-284163" defTabSz="757238" eaLnBrk="0" fontAlgn="base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US" sz="2700" i="1" kern="0" dirty="0" smtClean="0">
                <a:solidFill>
                  <a:schemeClr val="accent1">
                    <a:lumMod val="50000"/>
                  </a:schemeClr>
                </a:solidFill>
              </a:rPr>
              <a:t>- - - Fish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700" b="0" i="1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539552" y="6258798"/>
            <a:ext cx="78488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l"/>
            <a:r>
              <a:rPr lang="en-US" sz="1600" i="1" dirty="0" smtClean="0">
                <a:solidFill>
                  <a:srgbClr val="C00000"/>
                </a:solidFill>
              </a:rPr>
              <a:t>Is there an individual which is member of X but not of Y ?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539552" y="1948581"/>
            <a:ext cx="3641477" cy="4576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5749" tIns="37874" rIns="75749" bIns="37874" numCol="1" anchor="t" anchorCtr="0" compatLnSpc="1">
            <a:prstTxWarp prst="textNoShape">
              <a:avLst/>
            </a:prstTxWarp>
          </a:bodyPr>
          <a:lstStyle/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Material Object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Food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- Fish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700" b="0" i="1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4163" lvl="0" indent="-284163" defTabSz="757238" eaLnBrk="0" fontAlgn="base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US" sz="2700" i="1" kern="0" dirty="0" smtClean="0">
                <a:solidFill>
                  <a:schemeClr val="accent1">
                    <a:lumMod val="50000"/>
                  </a:schemeClr>
                </a:solidFill>
              </a:rPr>
              <a:t>- Material Object</a:t>
            </a:r>
          </a:p>
          <a:p>
            <a:pPr marL="284163" lvl="0" indent="-284163" defTabSz="757238" eaLnBrk="0" fontAlgn="base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US" sz="2700" i="1" kern="0" dirty="0" smtClean="0">
                <a:solidFill>
                  <a:schemeClr val="accent1">
                    <a:lumMod val="50000"/>
                  </a:schemeClr>
                </a:solidFill>
              </a:rPr>
              <a:t>- - Animal</a:t>
            </a:r>
          </a:p>
          <a:p>
            <a:pPr marL="284163" lvl="0" indent="-284163" defTabSz="757238" eaLnBrk="0" fontAlgn="base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US" sz="2700" i="1" kern="0" dirty="0" smtClean="0">
                <a:solidFill>
                  <a:schemeClr val="accent1">
                    <a:lumMod val="50000"/>
                  </a:schemeClr>
                </a:solidFill>
              </a:rPr>
              <a:t>- - - Fish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700" b="0" i="1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855550" y="1404065"/>
            <a:ext cx="18818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</a:rPr>
              <a:t>Korrektur</a:t>
            </a:r>
            <a:r>
              <a:rPr lang="en-US" sz="3200" dirty="0" smtClean="0">
                <a:solidFill>
                  <a:srgbClr val="C00000"/>
                </a:solidFill>
              </a:rPr>
              <a:t>: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Fehler</a:t>
            </a:r>
            <a:r>
              <a:rPr lang="en-US" dirty="0" smtClean="0"/>
              <a:t> </a:t>
            </a:r>
            <a:r>
              <a:rPr lang="en-US" dirty="0" err="1" smtClean="0"/>
              <a:t>Taxonomie</a:t>
            </a:r>
            <a:r>
              <a:rPr lang="en-US" dirty="0" smtClean="0"/>
              <a:t> 1.4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4860032" y="1948581"/>
            <a:ext cx="4680520" cy="4576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5749" tIns="37874" rIns="75749" bIns="37874" numCol="1" anchor="t" anchorCtr="0" compatLnSpc="1">
            <a:prstTxWarp prst="textNoShape">
              <a:avLst/>
            </a:prstTxWarp>
          </a:bodyPr>
          <a:lstStyle/>
          <a:p>
            <a:pPr marL="284163" lvl="0" indent="-284163" defTabSz="757238" eaLnBrk="0" fontAlgn="base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US" sz="2700" i="1" kern="0" dirty="0" smtClean="0">
                <a:solidFill>
                  <a:schemeClr val="accent1">
                    <a:lumMod val="50000"/>
                  </a:schemeClr>
                </a:solidFill>
              </a:rPr>
              <a:t>- Process</a:t>
            </a:r>
          </a:p>
          <a:p>
            <a:pPr marL="284163" lvl="0" indent="-284163" defTabSz="757238" eaLnBrk="0" fontAlgn="base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US" sz="2700" i="1" kern="0" dirty="0" smtClean="0">
                <a:solidFill>
                  <a:schemeClr val="accent1">
                    <a:lumMod val="50000"/>
                  </a:schemeClr>
                </a:solidFill>
              </a:rPr>
              <a:t>- - Growth </a:t>
            </a:r>
          </a:p>
          <a:p>
            <a:pPr defTabSz="757238" eaLnBrk="0" fontAlgn="base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FontTx/>
              <a:buChar char="-"/>
              <a:defRPr/>
            </a:pPr>
            <a:r>
              <a:rPr lang="en-US" sz="2700" i="1" kern="0" dirty="0" smtClean="0">
                <a:solidFill>
                  <a:schemeClr val="accent1">
                    <a:lumMod val="50000"/>
                  </a:schemeClr>
                </a:solidFill>
              </a:rPr>
              <a:t>- - Malignant Growth</a:t>
            </a:r>
            <a:br>
              <a:rPr lang="en-US" sz="2700" i="1" kern="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700" i="1" kern="0" dirty="0" smtClean="0">
                <a:solidFill>
                  <a:schemeClr val="accent1">
                    <a:lumMod val="50000"/>
                  </a:schemeClr>
                </a:solidFill>
              </a:rPr>
              <a:t>- - - - Metastatic Growth</a:t>
            </a:r>
          </a:p>
          <a:p>
            <a:pPr marL="284163" indent="-284163" defTabSz="757238" eaLnBrk="0" fontAlgn="base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US" sz="2700" i="1" kern="0" dirty="0" smtClean="0">
                <a:solidFill>
                  <a:schemeClr val="accent1">
                    <a:lumMod val="50000"/>
                  </a:schemeClr>
                </a:solidFill>
              </a:rPr>
              <a:t>- Material Object</a:t>
            </a:r>
          </a:p>
          <a:p>
            <a:pPr marL="284163" indent="-284163" defTabSz="757238" eaLnBrk="0" fontAlgn="base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US" sz="2700" i="1" kern="0" dirty="0" smtClean="0">
                <a:solidFill>
                  <a:schemeClr val="accent1">
                    <a:lumMod val="50000"/>
                  </a:schemeClr>
                </a:solidFill>
              </a:rPr>
              <a:t>- - Tumor</a:t>
            </a:r>
          </a:p>
          <a:p>
            <a:pPr marL="284163" indent="-284163" defTabSz="757238" eaLnBrk="0" fontAlgn="base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US" sz="2700" i="1" kern="0" dirty="0" smtClean="0">
                <a:solidFill>
                  <a:schemeClr val="accent1">
                    <a:lumMod val="50000"/>
                  </a:schemeClr>
                </a:solidFill>
              </a:rPr>
              <a:t>- - - - Metastasis</a:t>
            </a:r>
          </a:p>
          <a:p>
            <a:pPr marL="284163" indent="-284163" defTabSz="757238" eaLnBrk="0" fontAlgn="base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US" sz="2700" i="1" kern="0" dirty="0" smtClean="0">
                <a:solidFill>
                  <a:schemeClr val="accent1">
                    <a:lumMod val="50000"/>
                  </a:schemeClr>
                </a:solidFill>
              </a:rPr>
              <a:t>- - - - - Big Metastasis</a:t>
            </a:r>
          </a:p>
        </p:txBody>
      </p:sp>
      <p:sp>
        <p:nvSpPr>
          <p:cNvPr id="5" name="Rechteck 4"/>
          <p:cNvSpPr/>
          <p:nvPr/>
        </p:nvSpPr>
        <p:spPr>
          <a:xfrm>
            <a:off x="539552" y="6258798"/>
            <a:ext cx="78488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l"/>
            <a:r>
              <a:rPr lang="en-US" sz="1600" i="1" dirty="0" smtClean="0">
                <a:solidFill>
                  <a:srgbClr val="C00000"/>
                </a:solidFill>
              </a:rPr>
              <a:t>Is there an individual which is member of X but not of Y ?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251520" y="1948581"/>
            <a:ext cx="4464496" cy="4576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5749" tIns="37874" rIns="75749" bIns="37874" numCol="1" anchor="t" anchorCtr="0" compatLnSpc="1">
            <a:prstTxWarp prst="textNoShape">
              <a:avLst/>
            </a:prstTxWarp>
          </a:bodyPr>
          <a:lstStyle/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Process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Disease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- Tumor</a:t>
            </a:r>
          </a:p>
          <a:p>
            <a:pPr marL="284163" indent="-284163" defTabSz="757238" eaLnBrk="0" fontAlgn="base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US" sz="2700" i="1" kern="0" dirty="0" smtClean="0">
                <a:solidFill>
                  <a:schemeClr val="accent1">
                    <a:lumMod val="50000"/>
                  </a:schemeClr>
                </a:solidFill>
              </a:rPr>
              <a:t>- - - - Metastasis</a:t>
            </a:r>
          </a:p>
          <a:p>
            <a:pPr marL="284163" indent="-284163" defTabSz="757238" eaLnBrk="0" fontAlgn="base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US" sz="2700" i="1" kern="0" dirty="0" smtClean="0">
                <a:solidFill>
                  <a:schemeClr val="accent1">
                    <a:lumMod val="50000"/>
                  </a:schemeClr>
                </a:solidFill>
              </a:rPr>
              <a:t>- - - - - Big Metastasis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700" b="0" i="1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700" b="0" i="1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700" b="0" i="1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855550" y="1404065"/>
            <a:ext cx="18818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</a:rPr>
              <a:t>Korrektur</a:t>
            </a:r>
            <a:r>
              <a:rPr lang="en-US" sz="3200" dirty="0" smtClean="0">
                <a:solidFill>
                  <a:srgbClr val="C00000"/>
                </a:solidFill>
              </a:rPr>
              <a:t>: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Fehler</a:t>
            </a:r>
            <a:r>
              <a:rPr lang="en-US" dirty="0" smtClean="0"/>
              <a:t> </a:t>
            </a:r>
            <a:r>
              <a:rPr lang="en-US" dirty="0" err="1" smtClean="0"/>
              <a:t>Partonomie</a:t>
            </a:r>
            <a:r>
              <a:rPr lang="en-US" dirty="0" smtClean="0"/>
              <a:t> 2.1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4499992" y="1948581"/>
            <a:ext cx="5040560" cy="4576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5749" tIns="37874" rIns="75749" bIns="37874" numCol="1" anchor="t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endParaRPr lang="en-US" sz="2800" i="1" dirty="0" smtClean="0">
              <a:solidFill>
                <a:srgbClr val="0033CC"/>
              </a:solidFill>
            </a:endParaRPr>
          </a:p>
          <a:p>
            <a:pPr lvl="0">
              <a:defRPr/>
            </a:pPr>
            <a:endParaRPr lang="en-US" sz="2800" i="1" dirty="0" smtClean="0">
              <a:solidFill>
                <a:srgbClr val="0033CC"/>
              </a:solidFill>
            </a:endParaRPr>
          </a:p>
          <a:p>
            <a:pPr lvl="0">
              <a:defRPr/>
            </a:pPr>
            <a:r>
              <a:rPr lang="en-US" sz="2800" i="1" dirty="0" err="1" smtClean="0">
                <a:solidFill>
                  <a:srgbClr val="0033CC"/>
                </a:solidFill>
              </a:rPr>
              <a:t>LymphoidTissue</a:t>
            </a:r>
            <a:r>
              <a:rPr lang="en-US" sz="2800" i="1" dirty="0" smtClean="0">
                <a:solidFill>
                  <a:srgbClr val="0033CC"/>
                </a:solidFill>
              </a:rPr>
              <a:t> </a:t>
            </a:r>
            <a:br>
              <a:rPr lang="en-US" sz="2800" i="1" dirty="0" smtClean="0">
                <a:solidFill>
                  <a:srgbClr val="0033CC"/>
                </a:solidFill>
              </a:rPr>
            </a:br>
            <a:r>
              <a:rPr lang="en-US" sz="2800" i="1" dirty="0" smtClean="0">
                <a:solidFill>
                  <a:srgbClr val="0033CC"/>
                </a:solidFill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</a:rPr>
              <a:t>subclassOf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</a:rPr>
              <a:t>hasPart</a:t>
            </a:r>
            <a:r>
              <a:rPr lang="en-US" sz="2800" dirty="0" smtClean="0">
                <a:solidFill>
                  <a:srgbClr val="0033CC"/>
                </a:solidFill>
              </a:rPr>
              <a:t/>
            </a:r>
            <a:br>
              <a:rPr lang="en-US" sz="2800" dirty="0" smtClean="0">
                <a:solidFill>
                  <a:srgbClr val="0033CC"/>
                </a:solidFill>
              </a:rPr>
            </a:br>
            <a:r>
              <a:rPr lang="en-US" sz="2800" dirty="0" smtClean="0">
                <a:solidFill>
                  <a:srgbClr val="0033CC"/>
                </a:solidFill>
              </a:rPr>
              <a:t>   some </a:t>
            </a:r>
            <a:r>
              <a:rPr lang="en-US" sz="2800" i="1" dirty="0" err="1" smtClean="0">
                <a:solidFill>
                  <a:srgbClr val="0033CC"/>
                </a:solidFill>
              </a:rPr>
              <a:t>AntibodyProducingCell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br>
              <a:rPr lang="en-US" sz="2800" dirty="0" smtClean="0">
                <a:solidFill>
                  <a:srgbClr val="0033CC"/>
                </a:solidFill>
              </a:rPr>
            </a:br>
            <a:r>
              <a:rPr lang="en-US" sz="2800" dirty="0" smtClean="0">
                <a:solidFill>
                  <a:srgbClr val="0033CC"/>
                </a:solidFill>
              </a:rPr>
              <a:t> </a:t>
            </a:r>
            <a:endParaRPr lang="en-US" sz="2800" i="1" dirty="0" smtClean="0">
              <a:solidFill>
                <a:srgbClr val="0033CC"/>
              </a:solidFill>
            </a:endParaRPr>
          </a:p>
          <a:p>
            <a:pPr marL="284163" lvl="0" indent="-284163" defTabSz="757238" eaLnBrk="0" fontAlgn="base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defRPr/>
            </a:pPr>
            <a:endParaRPr lang="en-US" sz="2800" i="1" kern="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251520" y="1948581"/>
            <a:ext cx="4464496" cy="4576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5749" tIns="37874" rIns="75749" bIns="37874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z="2800" i="1" dirty="0" smtClean="0">
              <a:solidFill>
                <a:srgbClr val="0033CC"/>
              </a:solidFill>
            </a:endParaRPr>
          </a:p>
          <a:p>
            <a:pPr>
              <a:defRPr/>
            </a:pPr>
            <a:endParaRPr lang="en-US" sz="2800" i="1" dirty="0" smtClean="0">
              <a:solidFill>
                <a:srgbClr val="0033CC"/>
              </a:solidFill>
            </a:endParaRPr>
          </a:p>
          <a:p>
            <a:pPr>
              <a:defRPr/>
            </a:pPr>
            <a:r>
              <a:rPr lang="en-US" sz="2800" i="1" dirty="0" err="1" smtClean="0">
                <a:solidFill>
                  <a:srgbClr val="0033CC"/>
                </a:solidFill>
              </a:rPr>
              <a:t>AntibodyProducingCell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br>
              <a:rPr lang="en-US" sz="2800" dirty="0" smtClean="0">
                <a:solidFill>
                  <a:srgbClr val="0033CC"/>
                </a:solidFill>
              </a:rPr>
            </a:br>
            <a:r>
              <a:rPr lang="en-US" sz="2800" dirty="0" smtClean="0">
                <a:solidFill>
                  <a:srgbClr val="0033CC"/>
                </a:solidFill>
              </a:rPr>
              <a:t>   </a:t>
            </a:r>
            <a:r>
              <a:rPr lang="en-US" sz="2800" dirty="0" err="1" smtClean="0">
                <a:solidFill>
                  <a:srgbClr val="0033CC"/>
                </a:solidFill>
              </a:rPr>
              <a:t>subclassOf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</a:rPr>
              <a:t>partOf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br>
              <a:rPr lang="en-US" sz="2800" dirty="0" smtClean="0">
                <a:solidFill>
                  <a:srgbClr val="0033CC"/>
                </a:solidFill>
              </a:rPr>
            </a:br>
            <a:r>
              <a:rPr lang="en-US" sz="2800" dirty="0" smtClean="0">
                <a:solidFill>
                  <a:srgbClr val="0033CC"/>
                </a:solidFill>
              </a:rPr>
              <a:t>       some </a:t>
            </a:r>
            <a:r>
              <a:rPr lang="en-US" sz="2800" i="1" dirty="0" err="1" smtClean="0">
                <a:solidFill>
                  <a:srgbClr val="0033CC"/>
                </a:solidFill>
              </a:rPr>
              <a:t>LymphoidTissue</a:t>
            </a:r>
            <a:endParaRPr lang="en-US" sz="2800" i="1" dirty="0" smtClean="0">
              <a:solidFill>
                <a:srgbClr val="0033CC"/>
              </a:solidFill>
            </a:endParaRP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800" b="0" i="1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800" b="0" i="1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800" b="0" i="1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855550" y="1404065"/>
            <a:ext cx="18818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</a:rPr>
              <a:t>Korrektur</a:t>
            </a:r>
            <a:r>
              <a:rPr lang="en-US" sz="3200" dirty="0" smtClean="0">
                <a:solidFill>
                  <a:srgbClr val="C00000"/>
                </a:solidFill>
              </a:rPr>
              <a:t>: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Fehler</a:t>
            </a:r>
            <a:r>
              <a:rPr lang="en-US" dirty="0" smtClean="0"/>
              <a:t> </a:t>
            </a:r>
            <a:r>
              <a:rPr lang="en-US" dirty="0" err="1" smtClean="0"/>
              <a:t>Partonomie</a:t>
            </a:r>
            <a:r>
              <a:rPr lang="en-US" dirty="0" smtClean="0"/>
              <a:t> 2.2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4499992" y="1948581"/>
            <a:ext cx="5040560" cy="4576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5749" tIns="37874" rIns="75749" bIns="37874" numCol="1" anchor="t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endParaRPr lang="en-US" sz="2800" i="1" dirty="0" smtClean="0">
              <a:solidFill>
                <a:srgbClr val="0033CC"/>
              </a:solidFill>
            </a:endParaRPr>
          </a:p>
          <a:p>
            <a:pPr lvl="0">
              <a:defRPr/>
            </a:pPr>
            <a:endParaRPr lang="en-US" sz="2800" i="1" dirty="0" smtClean="0">
              <a:solidFill>
                <a:srgbClr val="0033CC"/>
              </a:solidFill>
            </a:endParaRPr>
          </a:p>
          <a:p>
            <a:pPr>
              <a:defRPr/>
            </a:pPr>
            <a:r>
              <a:rPr lang="en-US" sz="2800" i="1" dirty="0" err="1" smtClean="0">
                <a:solidFill>
                  <a:srgbClr val="0033CC"/>
                </a:solidFill>
              </a:rPr>
              <a:t>RadiographOfThorax</a:t>
            </a:r>
            <a:r>
              <a:rPr lang="en-US" sz="2800" dirty="0" smtClean="0">
                <a:solidFill>
                  <a:srgbClr val="0033CC"/>
                </a:solidFill>
              </a:rPr>
              <a:t/>
            </a:r>
            <a:br>
              <a:rPr lang="en-US" sz="2800" dirty="0" smtClean="0">
                <a:solidFill>
                  <a:srgbClr val="0033CC"/>
                </a:solidFill>
              </a:rPr>
            </a:br>
            <a:r>
              <a:rPr lang="en-US" sz="2800" dirty="0" smtClean="0">
                <a:solidFill>
                  <a:srgbClr val="0033CC"/>
                </a:solidFill>
              </a:rPr>
              <a:t>  </a:t>
            </a:r>
            <a:r>
              <a:rPr lang="en-US" sz="2800" dirty="0" err="1" smtClean="0">
                <a:solidFill>
                  <a:srgbClr val="0033CC"/>
                </a:solidFill>
              </a:rPr>
              <a:t>subclassOf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br>
              <a:rPr lang="en-US" sz="2800" dirty="0" smtClean="0">
                <a:solidFill>
                  <a:srgbClr val="0033CC"/>
                </a:solidFill>
              </a:rPr>
            </a:br>
            <a:r>
              <a:rPr lang="en-US" sz="2800" dirty="0" smtClean="0">
                <a:solidFill>
                  <a:srgbClr val="0033CC"/>
                </a:solidFill>
              </a:rPr>
              <a:t>    (</a:t>
            </a:r>
            <a:r>
              <a:rPr lang="en-US" sz="2800" b="1" dirty="0" err="1" smtClean="0">
                <a:solidFill>
                  <a:srgbClr val="0033CC"/>
                </a:solidFill>
              </a:rPr>
              <a:t>hasPart</a:t>
            </a:r>
            <a:r>
              <a:rPr lang="en-US" sz="2800" dirty="0" smtClean="0">
                <a:solidFill>
                  <a:srgbClr val="0033CC"/>
                </a:solidFill>
              </a:rPr>
              <a:t/>
            </a:r>
            <a:br>
              <a:rPr lang="en-US" sz="2800" dirty="0" smtClean="0">
                <a:solidFill>
                  <a:srgbClr val="0033CC"/>
                </a:solidFill>
              </a:rPr>
            </a:br>
            <a:r>
              <a:rPr lang="en-US" sz="2800" dirty="0" smtClean="0">
                <a:solidFill>
                  <a:srgbClr val="0033CC"/>
                </a:solidFill>
              </a:rPr>
              <a:t>       some </a:t>
            </a:r>
            <a:r>
              <a:rPr lang="en-US" sz="2800" i="1" dirty="0" err="1" smtClean="0">
                <a:solidFill>
                  <a:srgbClr val="0033CC"/>
                </a:solidFill>
              </a:rPr>
              <a:t>BorderOfHeart</a:t>
            </a:r>
            <a:r>
              <a:rPr lang="en-US" sz="2800" dirty="0" smtClean="0">
                <a:solidFill>
                  <a:srgbClr val="0033CC"/>
                </a:solidFill>
              </a:rPr>
              <a:t>)</a:t>
            </a:r>
            <a:br>
              <a:rPr lang="en-US" sz="2800" dirty="0" smtClean="0">
                <a:solidFill>
                  <a:srgbClr val="0033CC"/>
                </a:solidFill>
              </a:rPr>
            </a:br>
            <a:r>
              <a:rPr lang="en-US" sz="2800" dirty="0" smtClean="0">
                <a:solidFill>
                  <a:srgbClr val="0033CC"/>
                </a:solidFill>
              </a:rPr>
              <a:t>       and</a:t>
            </a:r>
          </a:p>
          <a:p>
            <a:pPr>
              <a:defRPr/>
            </a:pPr>
            <a:r>
              <a:rPr lang="en-US" sz="2800" dirty="0" smtClean="0">
                <a:solidFill>
                  <a:srgbClr val="0033CC"/>
                </a:solidFill>
              </a:rPr>
              <a:t>     (</a:t>
            </a:r>
            <a:r>
              <a:rPr lang="en-US" sz="2800" b="1" dirty="0" err="1" smtClean="0">
                <a:solidFill>
                  <a:srgbClr val="0033CC"/>
                </a:solidFill>
              </a:rPr>
              <a:t>hasPart</a:t>
            </a:r>
            <a:r>
              <a:rPr lang="en-US" sz="2800" b="1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>
                <a:solidFill>
                  <a:srgbClr val="0033CC"/>
                </a:solidFill>
              </a:rPr>
              <a:t>some </a:t>
            </a:r>
            <a:r>
              <a:rPr lang="en-US" sz="2800" dirty="0" err="1" smtClean="0">
                <a:solidFill>
                  <a:srgbClr val="0033CC"/>
                </a:solidFill>
              </a:rPr>
              <a:t>LungShadow</a:t>
            </a:r>
            <a:r>
              <a:rPr lang="en-US" sz="2800" dirty="0" smtClean="0">
                <a:solidFill>
                  <a:srgbClr val="0033CC"/>
                </a:solidFill>
              </a:rPr>
              <a:t>)</a:t>
            </a:r>
            <a:br>
              <a:rPr lang="en-US" sz="2800" dirty="0" smtClean="0">
                <a:solidFill>
                  <a:srgbClr val="0033CC"/>
                </a:solidFill>
              </a:rPr>
            </a:br>
            <a:endParaRPr lang="en-US" sz="2800" i="1" dirty="0" smtClean="0">
              <a:solidFill>
                <a:srgbClr val="0033CC"/>
              </a:solidFill>
            </a:endParaRPr>
          </a:p>
          <a:p>
            <a:pPr lvl="0">
              <a:defRPr/>
            </a:pPr>
            <a:endParaRPr lang="en-US" sz="2800" i="1" dirty="0" smtClean="0">
              <a:solidFill>
                <a:srgbClr val="0033CC"/>
              </a:solidFill>
            </a:endParaRPr>
          </a:p>
          <a:p>
            <a:pPr lvl="0">
              <a:defRPr/>
            </a:pPr>
            <a:endParaRPr lang="en-US" sz="2800" i="1" dirty="0" smtClean="0">
              <a:solidFill>
                <a:srgbClr val="0033CC"/>
              </a:solidFill>
            </a:endParaRPr>
          </a:p>
          <a:p>
            <a:pPr lvl="0">
              <a:defRPr/>
            </a:pPr>
            <a:endParaRPr lang="en-US" sz="2800" i="1" dirty="0" smtClean="0">
              <a:solidFill>
                <a:srgbClr val="0033CC"/>
              </a:solidFill>
            </a:endParaRPr>
          </a:p>
          <a:p>
            <a:pPr lvl="0">
              <a:defRPr/>
            </a:pPr>
            <a:r>
              <a:rPr lang="en-US" sz="2800" dirty="0" smtClean="0">
                <a:solidFill>
                  <a:srgbClr val="0033CC"/>
                </a:solidFill>
              </a:rPr>
              <a:t> </a:t>
            </a:r>
            <a:endParaRPr lang="en-US" sz="2800" i="1" dirty="0" smtClean="0">
              <a:solidFill>
                <a:srgbClr val="0033CC"/>
              </a:solidFill>
            </a:endParaRPr>
          </a:p>
          <a:p>
            <a:pPr marL="284163" lvl="0" indent="-284163" defTabSz="757238" eaLnBrk="0" fontAlgn="base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defRPr/>
            </a:pPr>
            <a:endParaRPr lang="en-US" sz="2800" i="1" kern="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107504" y="1948581"/>
            <a:ext cx="4752528" cy="4576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5749" tIns="37874" rIns="75749" bIns="37874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z="2800" i="1" dirty="0" smtClean="0">
              <a:solidFill>
                <a:srgbClr val="0033CC"/>
              </a:solidFill>
            </a:endParaRPr>
          </a:p>
          <a:p>
            <a:pPr>
              <a:defRPr/>
            </a:pPr>
            <a:endParaRPr lang="en-US" sz="2800" i="1" dirty="0" smtClean="0">
              <a:solidFill>
                <a:srgbClr val="0033CC"/>
              </a:solidFill>
            </a:endParaRPr>
          </a:p>
          <a:p>
            <a:pPr>
              <a:defRPr/>
            </a:pPr>
            <a:r>
              <a:rPr lang="en-US" sz="2800" i="1" dirty="0" smtClean="0">
                <a:solidFill>
                  <a:srgbClr val="0033CC"/>
                </a:solidFill>
              </a:rPr>
              <a:t>Thorax</a:t>
            </a:r>
            <a:r>
              <a:rPr lang="en-US" sz="2800" dirty="0" smtClean="0">
                <a:solidFill>
                  <a:srgbClr val="0033CC"/>
                </a:solidFill>
              </a:rPr>
              <a:t/>
            </a:r>
            <a:br>
              <a:rPr lang="en-US" sz="2800" dirty="0" smtClean="0">
                <a:solidFill>
                  <a:srgbClr val="0033CC"/>
                </a:solidFill>
              </a:rPr>
            </a:br>
            <a:r>
              <a:rPr lang="en-US" sz="2800" dirty="0" smtClean="0">
                <a:solidFill>
                  <a:srgbClr val="0033CC"/>
                </a:solidFill>
              </a:rPr>
              <a:t>  </a:t>
            </a:r>
            <a:r>
              <a:rPr lang="en-US" sz="2800" dirty="0" err="1" smtClean="0">
                <a:solidFill>
                  <a:srgbClr val="0033CC"/>
                </a:solidFill>
              </a:rPr>
              <a:t>subclassOf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br>
              <a:rPr lang="en-US" sz="2800" dirty="0" smtClean="0">
                <a:solidFill>
                  <a:srgbClr val="0033CC"/>
                </a:solidFill>
              </a:rPr>
            </a:br>
            <a:r>
              <a:rPr lang="en-US" sz="2800" dirty="0" smtClean="0">
                <a:solidFill>
                  <a:srgbClr val="0033CC"/>
                </a:solidFill>
              </a:rPr>
              <a:t>    (</a:t>
            </a:r>
            <a:r>
              <a:rPr lang="en-US" sz="2800" b="1" dirty="0" err="1" smtClean="0">
                <a:solidFill>
                  <a:srgbClr val="0033CC"/>
                </a:solidFill>
              </a:rPr>
              <a:t>hasPart</a:t>
            </a:r>
            <a:r>
              <a:rPr lang="en-US" sz="2800" dirty="0" smtClean="0">
                <a:solidFill>
                  <a:srgbClr val="0033CC"/>
                </a:solidFill>
              </a:rPr>
              <a:t/>
            </a:r>
            <a:br>
              <a:rPr lang="en-US" sz="2800" dirty="0" smtClean="0">
                <a:solidFill>
                  <a:srgbClr val="0033CC"/>
                </a:solidFill>
              </a:rPr>
            </a:br>
            <a:r>
              <a:rPr lang="en-US" sz="2800" dirty="0" smtClean="0">
                <a:solidFill>
                  <a:srgbClr val="0033CC"/>
                </a:solidFill>
              </a:rPr>
              <a:t>       some </a:t>
            </a:r>
            <a:r>
              <a:rPr lang="en-US" sz="2800" i="1" dirty="0" err="1" smtClean="0">
                <a:solidFill>
                  <a:srgbClr val="0033CC"/>
                </a:solidFill>
              </a:rPr>
              <a:t>BorderOfHeart</a:t>
            </a:r>
            <a:r>
              <a:rPr lang="en-US" sz="2800" dirty="0" smtClean="0">
                <a:solidFill>
                  <a:srgbClr val="0033CC"/>
                </a:solidFill>
              </a:rPr>
              <a:t>)</a:t>
            </a:r>
            <a:br>
              <a:rPr lang="en-US" sz="2800" dirty="0" smtClean="0">
                <a:solidFill>
                  <a:srgbClr val="0033CC"/>
                </a:solidFill>
              </a:rPr>
            </a:br>
            <a:r>
              <a:rPr lang="en-US" sz="2800" dirty="0" smtClean="0">
                <a:solidFill>
                  <a:srgbClr val="0033CC"/>
                </a:solidFill>
              </a:rPr>
              <a:t>       and</a:t>
            </a:r>
          </a:p>
          <a:p>
            <a:pPr>
              <a:defRPr/>
            </a:pPr>
            <a:r>
              <a:rPr lang="en-US" sz="2800" dirty="0" smtClean="0">
                <a:solidFill>
                  <a:srgbClr val="0033CC"/>
                </a:solidFill>
              </a:rPr>
              <a:t>     (</a:t>
            </a:r>
            <a:r>
              <a:rPr lang="en-US" sz="2800" b="1" dirty="0" err="1" smtClean="0">
                <a:solidFill>
                  <a:srgbClr val="0033CC"/>
                </a:solidFill>
              </a:rPr>
              <a:t>hasPart</a:t>
            </a:r>
            <a:r>
              <a:rPr lang="en-US" sz="2800" b="1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>
                <a:solidFill>
                  <a:srgbClr val="0033CC"/>
                </a:solidFill>
              </a:rPr>
              <a:t>some </a:t>
            </a:r>
            <a:r>
              <a:rPr lang="en-US" sz="2800" dirty="0" err="1" smtClean="0">
                <a:solidFill>
                  <a:srgbClr val="0033CC"/>
                </a:solidFill>
              </a:rPr>
              <a:t>LungShadow</a:t>
            </a:r>
            <a:r>
              <a:rPr lang="en-US" sz="2800" dirty="0" smtClean="0">
                <a:solidFill>
                  <a:srgbClr val="0033CC"/>
                </a:solidFill>
              </a:rPr>
              <a:t>)</a:t>
            </a:r>
            <a:br>
              <a:rPr lang="en-US" sz="2800" dirty="0" smtClean="0">
                <a:solidFill>
                  <a:srgbClr val="0033CC"/>
                </a:solidFill>
              </a:rPr>
            </a:br>
            <a:r>
              <a:rPr lang="en-US" sz="2800" dirty="0" smtClean="0">
                <a:solidFill>
                  <a:srgbClr val="0033CC"/>
                </a:solidFill>
              </a:rPr>
              <a:t>       </a:t>
            </a:r>
          </a:p>
          <a:p>
            <a:pPr>
              <a:defRPr/>
            </a:pPr>
            <a:endParaRPr lang="en-US" sz="2800" dirty="0" smtClean="0">
              <a:solidFill>
                <a:srgbClr val="0033CC"/>
              </a:solidFill>
            </a:endParaRPr>
          </a:p>
          <a:p>
            <a:pPr>
              <a:defRPr/>
            </a:pPr>
            <a:endParaRPr lang="en-US" sz="2800" i="1" dirty="0" smtClean="0">
              <a:solidFill>
                <a:srgbClr val="0033CC"/>
              </a:solidFill>
            </a:endParaRP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800" b="0" i="1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800" b="0" i="1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855550" y="1404065"/>
            <a:ext cx="18818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</a:rPr>
              <a:t>Korrektur</a:t>
            </a:r>
            <a:r>
              <a:rPr lang="en-US" sz="3200" dirty="0" smtClean="0">
                <a:solidFill>
                  <a:srgbClr val="C00000"/>
                </a:solidFill>
              </a:rPr>
              <a:t>: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</Words>
  <Application>Microsoft Office PowerPoint</Application>
  <PresentationFormat>Bildschirmpräsentation (4:3)</PresentationFormat>
  <Paragraphs>138</Paragraphs>
  <Slides>10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Larissa-Design</vt:lpstr>
      <vt:lpstr>Typische Fehler bei der Ontologie-Entwicklung</vt:lpstr>
      <vt:lpstr>Typische Fehler</vt:lpstr>
      <vt:lpstr>Typische Kontrollfragen</vt:lpstr>
      <vt:lpstr>Fehler Taxonomie 1.1</vt:lpstr>
      <vt:lpstr>Fehler Taxonomie 1.2</vt:lpstr>
      <vt:lpstr>Fehler Taxonomie 1.3</vt:lpstr>
      <vt:lpstr>Fehler Taxonomie 1.4</vt:lpstr>
      <vt:lpstr>Fehler Partonomie 2.1</vt:lpstr>
      <vt:lpstr>Fehler Partonomie 2.2</vt:lpstr>
      <vt:lpstr>Fehler Partonomie 2.3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Typische Fehler bei der Ontologie-Entwicklung</dc:title>
  <dc:creator>schulz</dc:creator>
  <cp:lastModifiedBy>schulz</cp:lastModifiedBy>
  <cp:revision>16</cp:revision>
  <dcterms:created xsi:type="dcterms:W3CDTF">2011-09-03T06:49:56Z</dcterms:created>
  <dcterms:modified xsi:type="dcterms:W3CDTF">2011-09-05T08:59:45Z</dcterms:modified>
</cp:coreProperties>
</file>