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739" r:id="rId2"/>
    <p:sldId id="1154" r:id="rId3"/>
    <p:sldId id="1179" r:id="rId4"/>
    <p:sldId id="1153" r:id="rId5"/>
    <p:sldId id="1182" r:id="rId6"/>
    <p:sldId id="1183" r:id="rId7"/>
    <p:sldId id="1187" r:id="rId8"/>
    <p:sldId id="1190" r:id="rId9"/>
    <p:sldId id="1192" r:id="rId10"/>
    <p:sldId id="1195" r:id="rId11"/>
    <p:sldId id="1197" r:id="rId12"/>
    <p:sldId id="1198" r:id="rId13"/>
    <p:sldId id="1200" r:id="rId14"/>
    <p:sldId id="1201" r:id="rId15"/>
    <p:sldId id="1202" r:id="rId16"/>
    <p:sldId id="1199" r:id="rId17"/>
    <p:sldId id="1196" r:id="rId18"/>
    <p:sldId id="1186" r:id="rId19"/>
    <p:sldId id="1185" r:id="rId20"/>
    <p:sldId id="1193" r:id="rId21"/>
  </p:sldIdLst>
  <p:sldSz cx="9144000" cy="6858000" type="screen4x3"/>
  <p:notesSz cx="6746875" cy="9913938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333399"/>
    <a:srgbClr val="FFFFFF"/>
    <a:srgbClr val="F8F8F8"/>
    <a:srgbClr val="0000CC"/>
    <a:srgbClr val="0000FF"/>
    <a:srgbClr val="FFCC99"/>
    <a:srgbClr val="FFFF00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1554" autoAdjust="0"/>
  </p:normalViewPr>
  <p:slideViewPr>
    <p:cSldViewPr>
      <p:cViewPr>
        <p:scale>
          <a:sx n="66" d="100"/>
          <a:sy n="66" d="100"/>
        </p:scale>
        <p:origin x="-1354" y="-298"/>
      </p:cViewPr>
      <p:guideLst>
        <p:guide orient="horz" pos="406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9525"/>
            <a:ext cx="29241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 defTabSz="762000" eaLnBrk="0" hangingPunct="0">
              <a:defRPr sz="1000" i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2700" y="9525"/>
            <a:ext cx="29241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762000" eaLnBrk="0" hangingPunct="0">
              <a:defRPr sz="1000" i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9275"/>
            <a:ext cx="29241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 defTabSz="762000" eaLnBrk="0" hangingPunct="0">
              <a:defRPr sz="1000" i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2700" y="9439275"/>
            <a:ext cx="29241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762000" eaLnBrk="0" hangingPunct="0">
              <a:defRPr sz="1000" i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6643F2D4-A57D-4F27-BC7A-DDB2BA3CB69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9525"/>
            <a:ext cx="29241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 defTabSz="762000" eaLnBrk="0" hangingPunct="0">
              <a:defRPr sz="1000" i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2700" y="9525"/>
            <a:ext cx="29241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762000" eaLnBrk="0" hangingPunct="0">
              <a:defRPr sz="1000" i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9275"/>
            <a:ext cx="29241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 defTabSz="762000" eaLnBrk="0" hangingPunct="0">
              <a:defRPr sz="1000" i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2700" y="9439275"/>
            <a:ext cx="29241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762000" eaLnBrk="0" hangingPunct="0">
              <a:defRPr sz="1000" i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04C38340-D725-4D78-82B4-61F977090BE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0113" y="4722813"/>
            <a:ext cx="4946650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56327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66750" y="566738"/>
            <a:ext cx="5413375" cy="4060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DBBEE8-5522-488E-B60A-65E18267C309}" type="slidenum">
              <a:rPr lang="de-DE" smtClean="0">
                <a:cs typeface="Arial" charset="0"/>
              </a:rPr>
              <a:pPr/>
              <a:t>1</a:t>
            </a:fld>
            <a:endParaRPr lang="de-DE" smtClean="0">
              <a:cs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C38340-D725-4D78-82B4-61F977090BE6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C38340-D725-4D78-82B4-61F977090BE6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C38340-D725-4D78-82B4-61F977090BE6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C38340-D725-4D78-82B4-61F977090BE6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C38340-D725-4D78-82B4-61F977090BE6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C38340-D725-4D78-82B4-61F977090BE6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C38340-D725-4D78-82B4-61F977090BE6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C38340-D725-4D78-82B4-61F977090BE6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236F07-6176-4102-A2A4-6013CF6B0302}" type="slidenum">
              <a:rPr lang="de-DE" smtClean="0"/>
              <a:pPr/>
              <a:t>18</a:t>
            </a:fld>
            <a:endParaRPr lang="de-DE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6750" y="566738"/>
            <a:ext cx="5413375" cy="4060825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215" y="4722132"/>
            <a:ext cx="4946445" cy="4484121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236F07-6176-4102-A2A4-6013CF6B0302}" type="slidenum">
              <a:rPr lang="de-DE" smtClean="0"/>
              <a:pPr/>
              <a:t>19</a:t>
            </a:fld>
            <a:endParaRPr lang="de-DE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6750" y="566738"/>
            <a:ext cx="5413375" cy="4060825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215" y="4722132"/>
            <a:ext cx="4946445" cy="4484121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236F07-6176-4102-A2A4-6013CF6B0302}" type="slidenum">
              <a:rPr lang="de-DE" smtClean="0"/>
              <a:pPr/>
              <a:t>2</a:t>
            </a:fld>
            <a:endParaRPr lang="de-DE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6750" y="566738"/>
            <a:ext cx="5413375" cy="4060825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215" y="4722132"/>
            <a:ext cx="4946445" cy="4484121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236F07-6176-4102-A2A4-6013CF6B0302}" type="slidenum">
              <a:rPr lang="de-DE" smtClean="0"/>
              <a:pPr/>
              <a:t>20</a:t>
            </a:fld>
            <a:endParaRPr lang="de-DE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6750" y="566738"/>
            <a:ext cx="5413375" cy="4060825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215" y="4722132"/>
            <a:ext cx="4946445" cy="4484121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236F07-6176-4102-A2A4-6013CF6B0302}" type="slidenum">
              <a:rPr lang="de-DE" smtClean="0"/>
              <a:pPr/>
              <a:t>3</a:t>
            </a:fld>
            <a:endParaRPr lang="de-DE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6750" y="566738"/>
            <a:ext cx="5413375" cy="4060825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215" y="4722132"/>
            <a:ext cx="4946445" cy="4484121"/>
          </a:xfrm>
          <a:noFill/>
          <a:ln/>
        </p:spPr>
        <p:txBody>
          <a:bodyPr/>
          <a:lstStyle/>
          <a:p>
            <a:pPr eaLnBrk="1" hangingPunct="1"/>
            <a:endParaRPr lang="en-US" sz="2000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236F07-6176-4102-A2A4-6013CF6B0302}" type="slidenum">
              <a:rPr lang="de-DE" smtClean="0"/>
              <a:pPr/>
              <a:t>4</a:t>
            </a:fld>
            <a:endParaRPr lang="de-DE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6750" y="566738"/>
            <a:ext cx="5413375" cy="4060825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215" y="4722132"/>
            <a:ext cx="4946445" cy="4484121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236F07-6176-4102-A2A4-6013CF6B0302}" type="slidenum">
              <a:rPr lang="de-DE" smtClean="0"/>
              <a:pPr/>
              <a:t>5</a:t>
            </a:fld>
            <a:endParaRPr lang="de-DE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6750" y="566738"/>
            <a:ext cx="5413375" cy="4060825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215" y="4722132"/>
            <a:ext cx="4946445" cy="4484121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236F07-6176-4102-A2A4-6013CF6B0302}" type="slidenum">
              <a:rPr lang="de-DE" smtClean="0"/>
              <a:pPr/>
              <a:t>6</a:t>
            </a:fld>
            <a:endParaRPr lang="de-DE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6750" y="566738"/>
            <a:ext cx="5413375" cy="4060825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215" y="4722132"/>
            <a:ext cx="4946445" cy="4484121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236F07-6176-4102-A2A4-6013CF6B0302}" type="slidenum">
              <a:rPr lang="de-DE" smtClean="0"/>
              <a:pPr/>
              <a:t>7</a:t>
            </a:fld>
            <a:endParaRPr lang="de-DE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6750" y="566738"/>
            <a:ext cx="5413375" cy="4060825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215" y="4722132"/>
            <a:ext cx="4946445" cy="4484121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236F07-6176-4102-A2A4-6013CF6B0302}" type="slidenum">
              <a:rPr lang="de-DE" smtClean="0"/>
              <a:pPr/>
              <a:t>8</a:t>
            </a:fld>
            <a:endParaRPr lang="de-DE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6750" y="566738"/>
            <a:ext cx="5413375" cy="4060825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215" y="4722132"/>
            <a:ext cx="4946445" cy="4484121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C38340-D725-4D78-82B4-61F977090BE6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 flipH="1">
            <a:off x="692150" y="815975"/>
            <a:ext cx="7697788" cy="0"/>
          </a:xfrm>
          <a:prstGeom prst="line">
            <a:avLst/>
          </a:prstGeom>
          <a:noFill/>
          <a:ln w="1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338513" y="2667000"/>
            <a:ext cx="5051425" cy="1698625"/>
          </a:xfrm>
          <a:ln/>
        </p:spPr>
        <p:txBody>
          <a:bodyPr lIns="0" tIns="0" rIns="0" bIns="0"/>
          <a:lstStyle>
            <a:lvl1pPr>
              <a:lnSpc>
                <a:spcPts val="1825"/>
              </a:lnSpc>
              <a:defRPr/>
            </a:lvl1pPr>
          </a:lstStyle>
          <a:p>
            <a:r>
              <a:rPr lang="de-DE" dirty="0"/>
              <a:t>Master-Untertitelformat </a:t>
            </a:r>
            <a:r>
              <a:rPr lang="de-DE" dirty="0" smtClean="0"/>
              <a:t>bearbeiten</a:t>
            </a:r>
            <a:endParaRPr lang="de-DE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98475" y="1392238"/>
            <a:ext cx="4025900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76775" y="1392238"/>
            <a:ext cx="4027488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8475" y="1392238"/>
            <a:ext cx="8205788" cy="51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5749" tIns="37874" rIns="75749" bIns="378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13315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311275"/>
          </a:xfrm>
          <a:prstGeom prst="rect">
            <a:avLst/>
          </a:prstGeom>
          <a:solidFill>
            <a:schemeClr val="tx1"/>
          </a:solidFill>
          <a:ln w="12700" algn="ctr">
            <a:noFill/>
            <a:miter lim="800000"/>
            <a:headEnd/>
            <a:tailEnd/>
          </a:ln>
        </p:spPr>
        <p:txBody>
          <a:bodyPr vert="horz" wrap="square" lIns="75749" tIns="37874" rIns="75749" bIns="378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Titelmasterformat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29" r:id="rId2"/>
    <p:sldLayoutId id="2147483818" r:id="rId3"/>
    <p:sldLayoutId id="2147483819" r:id="rId4"/>
    <p:sldLayoutId id="2147483820" r:id="rId5"/>
    <p:sldLayoutId id="2147483821" r:id="rId6"/>
    <p:sldLayoutId id="2147483822" r:id="rId7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757238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300" b="1">
          <a:solidFill>
            <a:schemeClr val="hlink"/>
          </a:solidFill>
          <a:latin typeface="+mj-lt"/>
          <a:ea typeface="+mj-ea"/>
          <a:cs typeface="+mj-cs"/>
        </a:defRPr>
      </a:lvl1pPr>
      <a:lvl2pPr algn="l" defTabSz="757238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300" b="1">
          <a:solidFill>
            <a:schemeClr val="hlink"/>
          </a:solidFill>
          <a:latin typeface="Arial" charset="0"/>
        </a:defRPr>
      </a:lvl2pPr>
      <a:lvl3pPr algn="l" defTabSz="757238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300" b="1">
          <a:solidFill>
            <a:schemeClr val="hlink"/>
          </a:solidFill>
          <a:latin typeface="Arial" charset="0"/>
        </a:defRPr>
      </a:lvl3pPr>
      <a:lvl4pPr algn="l" defTabSz="757238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300" b="1">
          <a:solidFill>
            <a:schemeClr val="hlink"/>
          </a:solidFill>
          <a:latin typeface="Arial" charset="0"/>
        </a:defRPr>
      </a:lvl4pPr>
      <a:lvl5pPr algn="l" defTabSz="757238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300" b="1">
          <a:solidFill>
            <a:schemeClr val="hlink"/>
          </a:solidFill>
          <a:latin typeface="Arial" charset="0"/>
        </a:defRPr>
      </a:lvl5pPr>
      <a:lvl6pPr marL="457200" algn="l" defTabSz="757238" rtl="0" fontAlgn="base">
        <a:lnSpc>
          <a:spcPct val="110000"/>
        </a:lnSpc>
        <a:spcBef>
          <a:spcPct val="0"/>
        </a:spcBef>
        <a:spcAft>
          <a:spcPct val="0"/>
        </a:spcAft>
        <a:defRPr sz="3300" b="1">
          <a:solidFill>
            <a:schemeClr val="hlink"/>
          </a:solidFill>
          <a:latin typeface="Arial" charset="0"/>
        </a:defRPr>
      </a:lvl6pPr>
      <a:lvl7pPr marL="914400" algn="l" defTabSz="757238" rtl="0" fontAlgn="base">
        <a:lnSpc>
          <a:spcPct val="110000"/>
        </a:lnSpc>
        <a:spcBef>
          <a:spcPct val="0"/>
        </a:spcBef>
        <a:spcAft>
          <a:spcPct val="0"/>
        </a:spcAft>
        <a:defRPr sz="3300" b="1">
          <a:solidFill>
            <a:schemeClr val="hlink"/>
          </a:solidFill>
          <a:latin typeface="Arial" charset="0"/>
        </a:defRPr>
      </a:lvl7pPr>
      <a:lvl8pPr marL="1371600" algn="l" defTabSz="757238" rtl="0" fontAlgn="base">
        <a:lnSpc>
          <a:spcPct val="110000"/>
        </a:lnSpc>
        <a:spcBef>
          <a:spcPct val="0"/>
        </a:spcBef>
        <a:spcAft>
          <a:spcPct val="0"/>
        </a:spcAft>
        <a:defRPr sz="3300" b="1">
          <a:solidFill>
            <a:schemeClr val="hlink"/>
          </a:solidFill>
          <a:latin typeface="Arial" charset="0"/>
        </a:defRPr>
      </a:lvl8pPr>
      <a:lvl9pPr marL="1828800" algn="l" defTabSz="757238" rtl="0" fontAlgn="base">
        <a:lnSpc>
          <a:spcPct val="110000"/>
        </a:lnSpc>
        <a:spcBef>
          <a:spcPct val="0"/>
        </a:spcBef>
        <a:spcAft>
          <a:spcPct val="0"/>
        </a:spcAft>
        <a:defRPr sz="3300" b="1">
          <a:solidFill>
            <a:schemeClr val="hlink"/>
          </a:solidFill>
          <a:latin typeface="Arial" charset="0"/>
        </a:defRPr>
      </a:lvl9pPr>
    </p:titleStyle>
    <p:bodyStyle>
      <a:lvl1pPr marL="284163" indent="-284163" algn="l" defTabSz="757238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§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15950" indent="-236538" algn="l" defTabSz="757238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§"/>
        <a:defRPr sz="2300">
          <a:solidFill>
            <a:schemeClr val="tx1"/>
          </a:solidFill>
          <a:latin typeface="+mn-lt"/>
          <a:cs typeface="+mn-cs"/>
        </a:defRPr>
      </a:lvl2pPr>
      <a:lvl3pPr marL="946150" indent="-188913" algn="l" defTabSz="757238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3pPr>
      <a:lvl4pPr marL="1325563" indent="-188913" algn="l" defTabSz="757238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§"/>
        <a:defRPr sz="1700">
          <a:solidFill>
            <a:schemeClr val="tx1"/>
          </a:solidFill>
          <a:latin typeface="+mn-lt"/>
          <a:cs typeface="+mn-cs"/>
        </a:defRPr>
      </a:lvl4pPr>
      <a:lvl5pPr marL="1704975" indent="-190500" algn="l" defTabSz="757238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§"/>
        <a:defRPr sz="1700">
          <a:solidFill>
            <a:schemeClr val="tx1"/>
          </a:solidFill>
          <a:latin typeface="+mn-lt"/>
          <a:cs typeface="+mn-cs"/>
        </a:defRPr>
      </a:lvl5pPr>
      <a:lvl6pPr marL="2162175" indent="-190500" algn="l" defTabSz="757238" rtl="0" fontAlgn="base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§"/>
        <a:defRPr sz="1700">
          <a:solidFill>
            <a:schemeClr val="tx1"/>
          </a:solidFill>
          <a:latin typeface="+mn-lt"/>
          <a:cs typeface="+mn-cs"/>
        </a:defRPr>
      </a:lvl6pPr>
      <a:lvl7pPr marL="2619375" indent="-190500" algn="l" defTabSz="757238" rtl="0" fontAlgn="base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§"/>
        <a:defRPr sz="1700">
          <a:solidFill>
            <a:schemeClr val="tx1"/>
          </a:solidFill>
          <a:latin typeface="+mn-lt"/>
          <a:cs typeface="+mn-cs"/>
        </a:defRPr>
      </a:lvl7pPr>
      <a:lvl8pPr marL="3076575" indent="-190500" algn="l" defTabSz="757238" rtl="0" fontAlgn="base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§"/>
        <a:defRPr sz="1700">
          <a:solidFill>
            <a:schemeClr val="tx1"/>
          </a:solidFill>
          <a:latin typeface="+mn-lt"/>
          <a:cs typeface="+mn-cs"/>
        </a:defRPr>
      </a:lvl8pPr>
      <a:lvl9pPr marL="3533775" indent="-190500" algn="l" defTabSz="757238" rtl="0" fontAlgn="base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§"/>
        <a:defRPr sz="17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bi.nlm.nih.gov/pubmed?term=%22Kajisa%20M%22%5BAuthor%5D" TargetMode="External"/><Relationship Id="rId3" Type="http://schemas.openxmlformats.org/officeDocument/2006/relationships/hyperlink" Target="http://www.ncbi.nlm.nih.gov/pubmed/18179630" TargetMode="External"/><Relationship Id="rId7" Type="http://schemas.openxmlformats.org/officeDocument/2006/relationships/hyperlink" Target="http://www.ncbi.nlm.nih.gov/pubmed?term=%22Oishi%20T%22%5BAuthor%5D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ncbi.nlm.nih.gov/pubmed?term=%22Tani%20M%22%5BAuthor%5D" TargetMode="External"/><Relationship Id="rId11" Type="http://schemas.openxmlformats.org/officeDocument/2006/relationships/image" Target="../media/image7.png"/><Relationship Id="rId5" Type="http://schemas.openxmlformats.org/officeDocument/2006/relationships/hyperlink" Target="http://www.ncbi.nlm.nih.gov/pubmed?term=%22Kobayashi%20I%22%5BAuthor%5D" TargetMode="External"/><Relationship Id="rId10" Type="http://schemas.openxmlformats.org/officeDocument/2006/relationships/hyperlink" Target="http://www.ncbi.nlm.nih.gov/pubmed?term=%22Kamimura%20S%22%5BAuthor%5D" TargetMode="External"/><Relationship Id="rId4" Type="http://schemas.openxmlformats.org/officeDocument/2006/relationships/hyperlink" Target="http://www.ncbi.nlm.nih.gov/pubmed?term=%22Moriyama%20C%22%5BAuthor%5D" TargetMode="External"/><Relationship Id="rId9" Type="http://schemas.openxmlformats.org/officeDocument/2006/relationships/hyperlink" Target="http://www.ncbi.nlm.nih.gov/pubmed?term=%22Horii%20Y%22%5BAuthor%5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icbo.buffalo.edu/image002.jpg"/>
          <p:cNvPicPr>
            <a:picLocks noChangeAspect="1" noChangeArrowheads="1"/>
          </p:cNvPicPr>
          <p:nvPr/>
        </p:nvPicPr>
        <p:blipFill>
          <a:blip r:embed="rId3" cstate="print"/>
          <a:srcRect t="1268" b="20000"/>
          <a:stretch>
            <a:fillRect/>
          </a:stretch>
        </p:blipFill>
        <p:spPr bwMode="auto">
          <a:xfrm>
            <a:off x="611559" y="0"/>
            <a:ext cx="8023749" cy="1700808"/>
          </a:xfrm>
          <a:prstGeom prst="rect">
            <a:avLst/>
          </a:prstGeom>
          <a:noFill/>
        </p:spPr>
      </p:pic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3779912" y="3141613"/>
            <a:ext cx="4752528" cy="3239715"/>
          </a:xfrm>
          <a:noFill/>
        </p:spPr>
        <p:txBody>
          <a:bodyPr anchor="t"/>
          <a:lstStyle/>
          <a:p>
            <a:pPr eaLnBrk="1" hangingPunct="1"/>
            <a:r>
              <a:rPr lang="en-US" sz="3200" dirty="0" smtClean="0">
                <a:solidFill>
                  <a:srgbClr val="C00000"/>
                </a:solidFill>
              </a:rPr>
              <a:t>Higgs bosons, mars missions, and unicorn delusions</a:t>
            </a:r>
            <a:r>
              <a:rPr lang="en-US" sz="3200" dirty="0" smtClean="0">
                <a:solidFill>
                  <a:srgbClr val="C00000"/>
                </a:solidFill>
              </a:rPr>
              <a:t>: </a:t>
            </a:r>
            <a:r>
              <a:rPr lang="en-US" sz="3200" dirty="0" smtClean="0">
                <a:solidFill>
                  <a:srgbClr val="C00000"/>
                </a:solidFill>
              </a:rPr>
              <a:t/>
            </a:r>
            <a:br>
              <a:rPr lang="en-US" sz="3200" dirty="0" smtClean="0">
                <a:solidFill>
                  <a:srgbClr val="C00000"/>
                </a:solidFill>
              </a:rPr>
            </a:br>
            <a:r>
              <a:rPr lang="en-US" sz="3200" dirty="0" smtClean="0">
                <a:solidFill>
                  <a:srgbClr val="C00000"/>
                </a:solidFill>
              </a:rPr>
              <a:t>How to deal with terms of dubious reference </a:t>
            </a:r>
            <a:br>
              <a:rPr lang="en-US" sz="3200" dirty="0" smtClean="0">
                <a:solidFill>
                  <a:srgbClr val="C00000"/>
                </a:solidFill>
              </a:rPr>
            </a:br>
            <a:r>
              <a:rPr lang="en-US" sz="3200" dirty="0" smtClean="0">
                <a:solidFill>
                  <a:srgbClr val="C00000"/>
                </a:solidFill>
              </a:rPr>
              <a:t>in scientific ontologies</a:t>
            </a:r>
            <a:br>
              <a:rPr lang="en-US" sz="3200" dirty="0" smtClean="0">
                <a:solidFill>
                  <a:srgbClr val="C00000"/>
                </a:solidFill>
              </a:rPr>
            </a:br>
            <a:r>
              <a:rPr lang="en-US" sz="3200" dirty="0" smtClean="0">
                <a:solidFill>
                  <a:srgbClr val="C00000"/>
                </a:solidFill>
              </a:rPr>
              <a:t> 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11560" y="1902073"/>
            <a:ext cx="6126163" cy="884238"/>
          </a:xfrm>
        </p:spPr>
        <p:txBody>
          <a:bodyPr/>
          <a:lstStyle/>
          <a:p>
            <a:pPr>
              <a:buNone/>
            </a:pPr>
            <a:r>
              <a:rPr lang="es-ES" sz="2400" b="1" dirty="0" smtClean="0"/>
              <a:t>Stefan </a:t>
            </a:r>
            <a:r>
              <a:rPr lang="es-ES" sz="2400" b="1" dirty="0" err="1" smtClean="0"/>
              <a:t>Schulz</a:t>
            </a:r>
            <a:r>
              <a:rPr lang="fr-FR" sz="2400" baseline="30000" dirty="0" err="1" smtClean="0"/>
              <a:t>a,b</a:t>
            </a:r>
            <a:r>
              <a:rPr lang="fr-FR" sz="2400" baseline="30000" dirty="0" smtClean="0"/>
              <a:t> </a:t>
            </a:r>
            <a:endParaRPr lang="es-ES" sz="2400" b="1" dirty="0" smtClean="0"/>
          </a:p>
          <a:p>
            <a:pPr>
              <a:buNone/>
            </a:pPr>
            <a:r>
              <a:rPr lang="en-US" sz="2400" dirty="0" smtClean="0"/>
              <a:t>Mathias </a:t>
            </a:r>
            <a:r>
              <a:rPr lang="en-US" sz="2400" dirty="0" err="1" smtClean="0"/>
              <a:t>Brochhausen</a:t>
            </a:r>
            <a:r>
              <a:rPr lang="fr-FR" sz="2400" baseline="30000" dirty="0" smtClean="0"/>
              <a:t>c</a:t>
            </a:r>
          </a:p>
          <a:p>
            <a:pPr>
              <a:buNone/>
            </a:pPr>
            <a:r>
              <a:rPr lang="en-US" sz="2400" dirty="0" smtClean="0"/>
              <a:t>Robert </a:t>
            </a:r>
            <a:r>
              <a:rPr lang="en-US" sz="2400" dirty="0" err="1" smtClean="0"/>
              <a:t>Hoehndorf</a:t>
            </a:r>
            <a:r>
              <a:rPr lang="fr-FR" sz="2400" baseline="30000" dirty="0" smtClean="0"/>
              <a:t>d</a:t>
            </a:r>
            <a:r>
              <a:rPr lang="de-DE" sz="2400" dirty="0" smtClean="0"/>
              <a:t>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 </a:t>
            </a:r>
            <a:endParaRPr lang="de-DE" sz="2400" dirty="0" smtClean="0"/>
          </a:p>
          <a:p>
            <a:pPr>
              <a:buNone/>
            </a:pPr>
            <a:endParaRPr lang="fr-FR" sz="1600" baseline="30000" dirty="0" smtClean="0"/>
          </a:p>
          <a:p>
            <a:pPr marL="0" indent="0" eaLnBrk="1" hangingPunct="1">
              <a:buNone/>
            </a:pPr>
            <a:r>
              <a:rPr lang="fr-FR" sz="1400" baseline="30000" dirty="0" smtClean="0"/>
              <a:t>a</a:t>
            </a:r>
            <a:r>
              <a:rPr lang="en-US" sz="1400" dirty="0" smtClean="0"/>
              <a:t>Institute for Medical Informatics, </a:t>
            </a:r>
            <a:br>
              <a:rPr lang="en-US" sz="1400" dirty="0" smtClean="0"/>
            </a:br>
            <a:r>
              <a:rPr lang="en-US" sz="1400" dirty="0" smtClean="0"/>
              <a:t> Statistics and Documentation, </a:t>
            </a:r>
            <a:br>
              <a:rPr lang="en-US" sz="1400" dirty="0" smtClean="0"/>
            </a:br>
            <a:r>
              <a:rPr lang="en-US" sz="1400" dirty="0" smtClean="0"/>
              <a:t> Medical University, Graz, Austria</a:t>
            </a:r>
          </a:p>
          <a:p>
            <a:pPr marL="0" indent="0" eaLnBrk="1" hangingPunct="1">
              <a:buNone/>
            </a:pPr>
            <a:endParaRPr lang="es-ES" sz="800" dirty="0" smtClean="0"/>
          </a:p>
          <a:p>
            <a:pPr marL="0" lvl="0" indent="0" eaLnBrk="1" hangingPunct="1">
              <a:buNone/>
            </a:pPr>
            <a:r>
              <a:rPr lang="fr-FR" sz="1400" baseline="30000" dirty="0" smtClean="0">
                <a:solidFill>
                  <a:srgbClr val="000000"/>
                </a:solidFill>
              </a:rPr>
              <a:t>b</a:t>
            </a:r>
            <a:r>
              <a:rPr lang="en-US" sz="1400" dirty="0" smtClean="0">
                <a:solidFill>
                  <a:srgbClr val="000000"/>
                </a:solidFill>
              </a:rPr>
              <a:t>Institute of Medical Biometry and</a:t>
            </a:r>
            <a:br>
              <a:rPr lang="en-US" sz="1400" dirty="0" smtClean="0">
                <a:solidFill>
                  <a:srgbClr val="000000"/>
                </a:solidFill>
              </a:rPr>
            </a:b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Medical </a:t>
            </a:r>
            <a:r>
              <a:rPr lang="en-US" sz="1400" dirty="0" smtClean="0">
                <a:solidFill>
                  <a:srgbClr val="000000"/>
                </a:solidFill>
              </a:rPr>
              <a:t>Informatics, University </a:t>
            </a:r>
            <a:br>
              <a:rPr lang="en-US" sz="1400" dirty="0" smtClean="0">
                <a:solidFill>
                  <a:srgbClr val="000000"/>
                </a:solidFill>
              </a:rPr>
            </a:br>
            <a:r>
              <a:rPr lang="en-US" sz="1400" dirty="0" smtClean="0">
                <a:solidFill>
                  <a:srgbClr val="000000"/>
                </a:solidFill>
              </a:rPr>
              <a:t> Medical Center Freiburg, Germany</a:t>
            </a:r>
          </a:p>
          <a:p>
            <a:pPr marL="0" indent="0" eaLnBrk="1" hangingPunct="1">
              <a:buNone/>
            </a:pPr>
            <a:endParaRPr lang="es-ES" sz="800" dirty="0" smtClean="0"/>
          </a:p>
          <a:p>
            <a:pPr marL="0" indent="0" eaLnBrk="1" hangingPunct="1">
              <a:buNone/>
            </a:pPr>
            <a:r>
              <a:rPr lang="fr-FR" sz="1400" baseline="30000" dirty="0" smtClean="0"/>
              <a:t>c</a:t>
            </a:r>
            <a:r>
              <a:rPr lang="en-US" sz="1400" dirty="0" smtClean="0"/>
              <a:t>Division </a:t>
            </a:r>
            <a:r>
              <a:rPr lang="en-US" sz="1400" dirty="0" smtClean="0"/>
              <a:t>of Biomedical Informatics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 University </a:t>
            </a:r>
            <a:r>
              <a:rPr lang="en-US" sz="1400" dirty="0" smtClean="0"/>
              <a:t>of </a:t>
            </a:r>
            <a:r>
              <a:rPr lang="en-US" sz="1400" dirty="0" smtClean="0"/>
              <a:t>Arkansas </a:t>
            </a:r>
            <a:r>
              <a:rPr lang="de-DE" sz="1400" dirty="0" smtClean="0"/>
              <a:t> </a:t>
            </a:r>
            <a:endParaRPr lang="fr-FR" sz="14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s-ES" sz="800" dirty="0" smtClean="0"/>
          </a:p>
          <a:p>
            <a:pPr marL="0" indent="0" eaLnBrk="1" hangingPunct="1">
              <a:buNone/>
            </a:pPr>
            <a:r>
              <a:rPr lang="fr-FR" sz="1400" baseline="30000" dirty="0" smtClean="0"/>
              <a:t>d</a:t>
            </a:r>
            <a:r>
              <a:rPr lang="en-US" sz="1400" dirty="0" smtClean="0"/>
              <a:t>Department </a:t>
            </a:r>
            <a:r>
              <a:rPr lang="en-US" sz="1400" dirty="0" smtClean="0"/>
              <a:t>of Genetics,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 University </a:t>
            </a:r>
            <a:r>
              <a:rPr lang="en-US" sz="1400" dirty="0" smtClean="0"/>
              <a:t>of Cambridge, UK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s-ES" sz="1200" dirty="0" smtClean="0"/>
          </a:p>
        </p:txBody>
      </p:sp>
      <p:sp>
        <p:nvSpPr>
          <p:cNvPr id="15364" name="Line 7"/>
          <p:cNvSpPr>
            <a:spLocks noChangeShapeType="1"/>
          </p:cNvSpPr>
          <p:nvPr/>
        </p:nvSpPr>
        <p:spPr bwMode="auto">
          <a:xfrm flipH="1" flipV="1">
            <a:off x="3779912" y="1700808"/>
            <a:ext cx="0" cy="5157190"/>
          </a:xfrm>
          <a:prstGeom prst="line">
            <a:avLst/>
          </a:prstGeom>
          <a:noFill/>
          <a:ln w="1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H="1" flipV="1">
            <a:off x="0" y="1700808"/>
            <a:ext cx="9144000" cy="0"/>
          </a:xfrm>
          <a:prstGeom prst="line">
            <a:avLst/>
          </a:prstGeom>
          <a:noFill/>
          <a:ln w="1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 flipH="1" flipV="1">
            <a:off x="432048" y="3717032"/>
            <a:ext cx="3347864" cy="0"/>
          </a:xfrm>
          <a:prstGeom prst="line">
            <a:avLst/>
          </a:prstGeom>
          <a:noFill/>
          <a:ln w="1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" name="Rechteck 13"/>
          <p:cNvSpPr/>
          <p:nvPr/>
        </p:nvSpPr>
        <p:spPr bwMode="auto">
          <a:xfrm>
            <a:off x="8532440" y="0"/>
            <a:ext cx="61156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57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0" y="0"/>
            <a:ext cx="61156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57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3862080" y="1803296"/>
            <a:ext cx="4572000" cy="10926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/>
              <a:t>International </a:t>
            </a:r>
            <a:r>
              <a:rPr lang="en-US" sz="2400" b="1" dirty="0" smtClean="0"/>
              <a:t>Conference</a:t>
            </a:r>
            <a:br>
              <a:rPr lang="en-US" sz="2400" b="1" dirty="0" smtClean="0"/>
            </a:br>
            <a:r>
              <a:rPr lang="en-US" sz="2400" b="1" dirty="0" smtClean="0"/>
              <a:t> </a:t>
            </a:r>
            <a:r>
              <a:rPr lang="en-US" sz="2400" b="1" dirty="0" smtClean="0"/>
              <a:t>on Biomedical Ontology</a:t>
            </a:r>
            <a:endParaRPr lang="en-US" sz="2400" dirty="0" smtClean="0"/>
          </a:p>
          <a:p>
            <a:r>
              <a:rPr lang="en-US" dirty="0" smtClean="0"/>
              <a:t>University at Buffalo, NY </a:t>
            </a:r>
            <a:r>
              <a:rPr lang="en-US" b="1" dirty="0" smtClean="0"/>
              <a:t>·</a:t>
            </a:r>
            <a:r>
              <a:rPr lang="en-US" dirty="0" smtClean="0"/>
              <a:t> July 26-30, 2011</a:t>
            </a:r>
            <a:endParaRPr lang="en-US" dirty="0"/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 flipH="1" flipV="1">
            <a:off x="3779912" y="2996952"/>
            <a:ext cx="4752528" cy="0"/>
          </a:xfrm>
          <a:prstGeom prst="line">
            <a:avLst/>
          </a:prstGeom>
          <a:noFill/>
          <a:ln w="1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are two ways to deal with non-referring terms in ontologies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ym typeface="Symbol"/>
              </a:rPr>
              <a:t>To include them indirectly in full definitions </a:t>
            </a:r>
            <a:r>
              <a:rPr lang="en-US" dirty="0" smtClean="0">
                <a:sym typeface="Symbol"/>
              </a:rPr>
              <a:t>that do not contradict the realist paradigm: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Disadvantage: ontology provides no identifiers for e.g. Higgs boson or Manned mars mission, users need to coordinate.</a:t>
            </a:r>
            <a:endParaRPr lang="en-US" dirty="0" smtClean="0">
              <a:sym typeface="Symbol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Include them into OWL models as explicit non-ontological extensions of ontologies - for convenience.</a:t>
            </a:r>
            <a:br>
              <a:rPr lang="en-US" dirty="0" smtClean="0"/>
            </a:br>
            <a:r>
              <a:rPr lang="en-US" dirty="0" smtClean="0"/>
              <a:t>(OWL model </a:t>
            </a:r>
            <a:r>
              <a:rPr lang="en-US" sz="3600" b="1" dirty="0" smtClean="0">
                <a:sym typeface="Symbol"/>
              </a:rPr>
              <a:t></a:t>
            </a:r>
            <a:r>
              <a:rPr lang="en-US" dirty="0" smtClean="0">
                <a:sym typeface="Symbol"/>
              </a:rPr>
              <a:t> realist ontologies)</a:t>
            </a:r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Inclusion of a branch "Terminological Unit" in an ontology </a:t>
            </a:r>
            <a:endParaRPr lang="en-US" dirty="0"/>
          </a:p>
        </p:txBody>
      </p:sp>
      <p:pic>
        <p:nvPicPr>
          <p:cNvPr id="142338" name="Bild 55"/>
          <p:cNvPicPr>
            <a:picLocks noChangeAspect="1" noChangeArrowheads="1"/>
          </p:cNvPicPr>
          <p:nvPr/>
        </p:nvPicPr>
        <p:blipFill>
          <a:blip r:embed="rId3" cstate="print"/>
          <a:srcRect l="3121" t="8112" r="8659" b="44356"/>
          <a:stretch>
            <a:fillRect/>
          </a:stretch>
        </p:blipFill>
        <p:spPr bwMode="auto">
          <a:xfrm>
            <a:off x="9788" y="2204864"/>
            <a:ext cx="914501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39" name="Picture 3"/>
          <p:cNvPicPr>
            <a:picLocks noChangeAspect="1" noChangeArrowheads="1"/>
          </p:cNvPicPr>
          <p:nvPr/>
        </p:nvPicPr>
        <p:blipFill>
          <a:blip r:embed="rId4" cstate="print"/>
          <a:srcRect t="17366" r="66476" b="55180"/>
          <a:stretch>
            <a:fillRect/>
          </a:stretch>
        </p:blipFill>
        <p:spPr bwMode="auto">
          <a:xfrm>
            <a:off x="3203848" y="4077072"/>
            <a:ext cx="6878089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7" name="Picture 3"/>
          <p:cNvPicPr>
            <a:picLocks noChangeAspect="1" noChangeArrowheads="1"/>
          </p:cNvPicPr>
          <p:nvPr/>
        </p:nvPicPr>
        <p:blipFill>
          <a:blip r:embed="rId3" cstate="print"/>
          <a:srcRect l="1472" t="17450" r="56003" b="57350"/>
          <a:stretch>
            <a:fillRect/>
          </a:stretch>
        </p:blipFill>
        <p:spPr bwMode="auto">
          <a:xfrm>
            <a:off x="179512" y="1340768"/>
            <a:ext cx="885698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Inclusion of a branch "Terminological Unit" in an ontology </a:t>
            </a:r>
            <a:endParaRPr lang="en-US" dirty="0"/>
          </a:p>
        </p:txBody>
      </p:sp>
      <p:sp>
        <p:nvSpPr>
          <p:cNvPr id="7" name="Abgerundete rechteckige Legende 6"/>
          <p:cNvSpPr/>
          <p:nvPr/>
        </p:nvSpPr>
        <p:spPr bwMode="auto">
          <a:xfrm>
            <a:off x="2843808" y="1052736"/>
            <a:ext cx="2016224" cy="1008112"/>
          </a:xfrm>
          <a:prstGeom prst="wedgeRoundRectCallout">
            <a:avLst>
              <a:gd name="adj1" fmla="val -129908"/>
              <a:gd name="adj2" fmla="val 8664"/>
              <a:gd name="adj3" fmla="val 16667"/>
            </a:avLst>
          </a:prstGeom>
          <a:solidFill>
            <a:srgbClr val="FFFF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57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Uppe</a:t>
            </a:r>
            <a:r>
              <a:rPr lang="en-US" dirty="0" smtClean="0"/>
              <a:t>r ontology and domain classes</a:t>
            </a:r>
            <a:endParaRPr kumimoji="0" lang="en-US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Abgerundete rechteckige Legende 7"/>
          <p:cNvSpPr/>
          <p:nvPr/>
        </p:nvSpPr>
        <p:spPr bwMode="auto">
          <a:xfrm>
            <a:off x="0" y="3645024"/>
            <a:ext cx="1728192" cy="864096"/>
          </a:xfrm>
          <a:prstGeom prst="wedgeRoundRectCallout">
            <a:avLst>
              <a:gd name="adj1" fmla="val -30518"/>
              <a:gd name="adj2" fmla="val -197965"/>
              <a:gd name="adj3" fmla="val 16667"/>
            </a:avLst>
          </a:prstGeom>
          <a:solidFill>
            <a:srgbClr val="FFFF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57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Classification of Terminological Units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Abgerundete rechteckige Legende 9"/>
          <p:cNvSpPr/>
          <p:nvPr/>
        </p:nvSpPr>
        <p:spPr bwMode="auto">
          <a:xfrm>
            <a:off x="6300192" y="2852936"/>
            <a:ext cx="2448272" cy="1268760"/>
          </a:xfrm>
          <a:prstGeom prst="wedgeRoundRectCallout">
            <a:avLst>
              <a:gd name="adj1" fmla="val -57831"/>
              <a:gd name="adj2" fmla="val 19271"/>
              <a:gd name="adj3" fmla="val 16667"/>
            </a:avLst>
          </a:prstGeom>
          <a:solidFill>
            <a:srgbClr val="FFFF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57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Terminological Units (including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universals) are expressed as particulars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7" name="Picture 3"/>
          <p:cNvPicPr>
            <a:picLocks noChangeAspect="1" noChangeArrowheads="1"/>
          </p:cNvPicPr>
          <p:nvPr/>
        </p:nvPicPr>
        <p:blipFill>
          <a:blip r:embed="rId3" cstate="print"/>
          <a:srcRect l="1472" t="17450" r="56003" b="57350"/>
          <a:stretch>
            <a:fillRect/>
          </a:stretch>
        </p:blipFill>
        <p:spPr bwMode="auto">
          <a:xfrm>
            <a:off x="179512" y="1340768"/>
            <a:ext cx="885698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Inclusion of a branch "Terminological Unit" in an ontology </a:t>
            </a:r>
            <a:endParaRPr lang="en-US" dirty="0"/>
          </a:p>
        </p:txBody>
      </p:sp>
      <p:sp>
        <p:nvSpPr>
          <p:cNvPr id="7" name="Abgerundete rechteckige Legende 6"/>
          <p:cNvSpPr/>
          <p:nvPr/>
        </p:nvSpPr>
        <p:spPr bwMode="auto">
          <a:xfrm>
            <a:off x="2843808" y="1052736"/>
            <a:ext cx="2016224" cy="1008112"/>
          </a:xfrm>
          <a:prstGeom prst="wedgeRoundRectCallout">
            <a:avLst>
              <a:gd name="adj1" fmla="val -129908"/>
              <a:gd name="adj2" fmla="val 8664"/>
              <a:gd name="adj3" fmla="val 16667"/>
            </a:avLst>
          </a:prstGeom>
          <a:solidFill>
            <a:srgbClr val="FFFF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57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Uppe</a:t>
            </a:r>
            <a:r>
              <a:rPr lang="en-US" dirty="0" smtClean="0"/>
              <a:t>r ontology and domain classes</a:t>
            </a:r>
            <a:endParaRPr kumimoji="0" lang="en-US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Abgerundete rechteckige Legende 7"/>
          <p:cNvSpPr/>
          <p:nvPr/>
        </p:nvSpPr>
        <p:spPr bwMode="auto">
          <a:xfrm>
            <a:off x="0" y="3645024"/>
            <a:ext cx="1728192" cy="864096"/>
          </a:xfrm>
          <a:prstGeom prst="wedgeRoundRectCallout">
            <a:avLst>
              <a:gd name="adj1" fmla="val -30518"/>
              <a:gd name="adj2" fmla="val -197965"/>
              <a:gd name="adj3" fmla="val 16667"/>
            </a:avLst>
          </a:prstGeom>
          <a:solidFill>
            <a:srgbClr val="FFFF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57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Classification of Terminological Units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Abgerundete rechteckige Legende 9"/>
          <p:cNvSpPr/>
          <p:nvPr/>
        </p:nvSpPr>
        <p:spPr bwMode="auto">
          <a:xfrm>
            <a:off x="6300192" y="2852936"/>
            <a:ext cx="2448272" cy="1268760"/>
          </a:xfrm>
          <a:prstGeom prst="wedgeRoundRectCallout">
            <a:avLst>
              <a:gd name="adj1" fmla="val -57831"/>
              <a:gd name="adj2" fmla="val 19271"/>
              <a:gd name="adj3" fmla="val 16667"/>
            </a:avLst>
          </a:prstGeom>
          <a:solidFill>
            <a:srgbClr val="FFFF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57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Terminological Units (including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universals) are expressed as particulars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t="10100" r="57184" b="70416"/>
          <a:stretch>
            <a:fillRect/>
          </a:stretch>
        </p:blipFill>
        <p:spPr bwMode="auto">
          <a:xfrm>
            <a:off x="141400" y="4581128"/>
            <a:ext cx="8895096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bgerundete rechteckige Legende 10"/>
          <p:cNvSpPr/>
          <p:nvPr/>
        </p:nvSpPr>
        <p:spPr bwMode="auto">
          <a:xfrm>
            <a:off x="3275856" y="3933056"/>
            <a:ext cx="1728192" cy="864096"/>
          </a:xfrm>
          <a:prstGeom prst="wedgeRoundRectCallout">
            <a:avLst>
              <a:gd name="adj1" fmla="val 167060"/>
              <a:gd name="adj2" fmla="val 99407"/>
              <a:gd name="adj3" fmla="val 16667"/>
            </a:avLst>
          </a:prstGeom>
          <a:solidFill>
            <a:srgbClr val="FFFF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57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Is-a relates terms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396536" cy="1311275"/>
          </a:xfrm>
        </p:spPr>
        <p:txBody>
          <a:bodyPr/>
          <a:lstStyle/>
          <a:p>
            <a:r>
              <a:rPr lang="en-US" dirty="0" smtClean="0"/>
              <a:t>Classification of Terminological units can used to steer classification of domain entities</a:t>
            </a:r>
            <a:endParaRPr lang="en-US" dirty="0"/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3" cstate="print"/>
          <a:srcRect t="13900" r="63091" b="63650"/>
          <a:stretch>
            <a:fillRect/>
          </a:stretch>
        </p:blipFill>
        <p:spPr bwMode="auto">
          <a:xfrm>
            <a:off x="0" y="1484784"/>
            <a:ext cx="7559908" cy="2586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bgerundete rechteckige Legende 4"/>
          <p:cNvSpPr/>
          <p:nvPr/>
        </p:nvSpPr>
        <p:spPr bwMode="auto">
          <a:xfrm>
            <a:off x="6804248" y="980728"/>
            <a:ext cx="2016224" cy="432048"/>
          </a:xfrm>
          <a:prstGeom prst="wedgeRoundRectCallout">
            <a:avLst>
              <a:gd name="adj1" fmla="val -72500"/>
              <a:gd name="adj2" fmla="val 131134"/>
              <a:gd name="adj3" fmla="val 16667"/>
            </a:avLst>
          </a:prstGeom>
          <a:solidFill>
            <a:srgbClr val="FFFF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57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Logical definition</a:t>
            </a:r>
            <a:endParaRPr kumimoji="0" lang="en-US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Abgerundete rechteckige Legende 5"/>
          <p:cNvSpPr/>
          <p:nvPr/>
        </p:nvSpPr>
        <p:spPr bwMode="auto">
          <a:xfrm>
            <a:off x="7127776" y="1628800"/>
            <a:ext cx="2016224" cy="432048"/>
          </a:xfrm>
          <a:prstGeom prst="wedgeRoundRectCallout">
            <a:avLst>
              <a:gd name="adj1" fmla="val -79963"/>
              <a:gd name="adj2" fmla="val 48084"/>
              <a:gd name="adj3" fmla="val 16667"/>
            </a:avLst>
          </a:prstGeom>
          <a:solidFill>
            <a:srgbClr val="FFFF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57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Reference to term</a:t>
            </a:r>
            <a:endParaRPr kumimoji="0" lang="en-US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396536" cy="1311275"/>
          </a:xfrm>
        </p:spPr>
        <p:txBody>
          <a:bodyPr/>
          <a:lstStyle/>
          <a:p>
            <a:r>
              <a:rPr lang="en-US" dirty="0" smtClean="0"/>
              <a:t>Classification of Terminological units can be used to steer classification of domain entities</a:t>
            </a:r>
            <a:endParaRPr lang="en-US" dirty="0"/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3" cstate="print"/>
          <a:srcRect t="13900" r="63091" b="63650"/>
          <a:stretch>
            <a:fillRect/>
          </a:stretch>
        </p:blipFill>
        <p:spPr bwMode="auto">
          <a:xfrm>
            <a:off x="0" y="1484784"/>
            <a:ext cx="7559908" cy="258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bgerundete rechteckige Legende 4"/>
          <p:cNvSpPr/>
          <p:nvPr/>
        </p:nvSpPr>
        <p:spPr bwMode="auto">
          <a:xfrm>
            <a:off x="6804248" y="980728"/>
            <a:ext cx="2016224" cy="432048"/>
          </a:xfrm>
          <a:prstGeom prst="wedgeRoundRectCallout">
            <a:avLst>
              <a:gd name="adj1" fmla="val -72500"/>
              <a:gd name="adj2" fmla="val 131134"/>
              <a:gd name="adj3" fmla="val 16667"/>
            </a:avLst>
          </a:prstGeom>
          <a:solidFill>
            <a:srgbClr val="FFFF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57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Logical definition</a:t>
            </a:r>
            <a:endParaRPr kumimoji="0" lang="en-US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Abgerundete rechteckige Legende 5"/>
          <p:cNvSpPr/>
          <p:nvPr/>
        </p:nvSpPr>
        <p:spPr bwMode="auto">
          <a:xfrm>
            <a:off x="7127776" y="1628800"/>
            <a:ext cx="2016224" cy="432048"/>
          </a:xfrm>
          <a:prstGeom prst="wedgeRoundRectCallout">
            <a:avLst>
              <a:gd name="adj1" fmla="val -79963"/>
              <a:gd name="adj2" fmla="val 48084"/>
              <a:gd name="adj3" fmla="val 16667"/>
            </a:avLst>
          </a:prstGeom>
          <a:solidFill>
            <a:srgbClr val="FFFF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57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Reference to term</a:t>
            </a:r>
            <a:endParaRPr kumimoji="0" lang="en-US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284984"/>
            <a:ext cx="3147060" cy="117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59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D7"/>
              </a:clrFrom>
              <a:clrTo>
                <a:srgbClr val="FFFFD7">
                  <a:alpha val="0"/>
                </a:srgbClr>
              </a:clrTo>
            </a:clrChange>
          </a:blip>
          <a:srcRect t="24848" r="16667"/>
          <a:stretch>
            <a:fillRect/>
          </a:stretch>
        </p:blipFill>
        <p:spPr bwMode="auto">
          <a:xfrm>
            <a:off x="971600" y="4509120"/>
            <a:ext cx="1822443" cy="132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60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D7"/>
              </a:clrFrom>
              <a:clrTo>
                <a:srgbClr val="FFFFD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6065912"/>
            <a:ext cx="3296412" cy="72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63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D7"/>
              </a:clrFrom>
              <a:clrTo>
                <a:srgbClr val="FFFFD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3" y="6021289"/>
            <a:ext cx="2442972" cy="71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bgerundete rechteckige Legende 11"/>
          <p:cNvSpPr/>
          <p:nvPr/>
        </p:nvSpPr>
        <p:spPr bwMode="auto">
          <a:xfrm>
            <a:off x="179512" y="2276872"/>
            <a:ext cx="1728192" cy="432048"/>
          </a:xfrm>
          <a:prstGeom prst="wedgeRoundRectCallout">
            <a:avLst>
              <a:gd name="adj1" fmla="val 6723"/>
              <a:gd name="adj2" fmla="val 324025"/>
              <a:gd name="adj3" fmla="val 16667"/>
            </a:avLst>
          </a:prstGeom>
          <a:solidFill>
            <a:srgbClr val="FFFF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57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Non Denoting</a:t>
            </a:r>
            <a:endParaRPr kumimoji="0" lang="en-US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4746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1960" y="3284984"/>
            <a:ext cx="3147060" cy="949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bgerundete rechteckige Legende 12"/>
          <p:cNvSpPr/>
          <p:nvPr/>
        </p:nvSpPr>
        <p:spPr bwMode="auto">
          <a:xfrm>
            <a:off x="6660232" y="2996952"/>
            <a:ext cx="2232248" cy="648072"/>
          </a:xfrm>
          <a:prstGeom prst="wedgeRoundRectCallout">
            <a:avLst>
              <a:gd name="adj1" fmla="val -70545"/>
              <a:gd name="adj2" fmla="val 59694"/>
              <a:gd name="adj3" fmla="val 16667"/>
            </a:avLst>
          </a:prstGeom>
          <a:solidFill>
            <a:srgbClr val="FFFF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57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Undefined whether denoting</a:t>
            </a:r>
            <a:endParaRPr kumimoji="0" lang="en-US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6" name="Gerade Verbindung mit Pfeil 15"/>
          <p:cNvCxnSpPr/>
          <p:nvPr/>
        </p:nvCxnSpPr>
        <p:spPr bwMode="auto">
          <a:xfrm rot="10800000" flipV="1">
            <a:off x="1979712" y="2132856"/>
            <a:ext cx="3600400" cy="1368152"/>
          </a:xfrm>
          <a:prstGeom prst="straightConnector1">
            <a:avLst/>
          </a:prstGeom>
          <a:noFill/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Gerade Verbindung mit Pfeil 16"/>
          <p:cNvCxnSpPr/>
          <p:nvPr/>
        </p:nvCxnSpPr>
        <p:spPr bwMode="auto">
          <a:xfrm rot="16200000" flipH="1">
            <a:off x="5292080" y="2420888"/>
            <a:ext cx="1296144" cy="720080"/>
          </a:xfrm>
          <a:prstGeom prst="straightConnector1">
            <a:avLst/>
          </a:prstGeom>
          <a:noFill/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47464" name="Picture 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D7"/>
              </a:clrFrom>
              <a:clrTo>
                <a:srgbClr val="FFFFD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4653136"/>
            <a:ext cx="1856232" cy="864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7" name="Picture 3"/>
          <p:cNvPicPr>
            <a:picLocks noChangeAspect="1" noChangeArrowheads="1"/>
          </p:cNvPicPr>
          <p:nvPr/>
        </p:nvPicPr>
        <p:blipFill>
          <a:blip r:embed="rId3" cstate="print"/>
          <a:srcRect l="1472" t="17450" r="56003" b="57350"/>
          <a:stretch>
            <a:fillRect/>
          </a:stretch>
        </p:blipFill>
        <p:spPr bwMode="auto">
          <a:xfrm>
            <a:off x="179512" y="1340768"/>
            <a:ext cx="885698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Inclusion of a branch "Terminological Unit" in an ontology 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 descr="C:\Users\schulz\Pictures\fotos\2009\11\DSC_0079.JPG"/>
          <p:cNvPicPr>
            <a:picLocks noChangeAspect="1" noChangeArrowheads="1"/>
          </p:cNvPicPr>
          <p:nvPr/>
        </p:nvPicPr>
        <p:blipFill>
          <a:blip r:embed="rId3" cstate="print"/>
          <a:srcRect t="4227" r="7813" b="54430"/>
          <a:stretch>
            <a:fillRect/>
          </a:stretch>
        </p:blipFill>
        <p:spPr bwMode="auto">
          <a:xfrm>
            <a:off x="3085540" y="1700808"/>
            <a:ext cx="2989688" cy="2016224"/>
          </a:xfrm>
          <a:prstGeom prst="rect">
            <a:avLst/>
          </a:prstGeom>
          <a:noFill/>
        </p:spPr>
      </p:pic>
      <p:sp>
        <p:nvSpPr>
          <p:cNvPr id="4" name="Textfeld 3"/>
          <p:cNvSpPr txBox="1"/>
          <p:nvPr/>
        </p:nvSpPr>
        <p:spPr>
          <a:xfrm>
            <a:off x="3037148" y="4339396"/>
            <a:ext cx="3066865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Thank You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stefan.schulz@medunigraz.at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el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Ficticious</a:t>
            </a:r>
            <a:r>
              <a:rPr lang="en-US" dirty="0" smtClean="0"/>
              <a:t> entities: used as metaphors or theme of delusions</a:t>
            </a:r>
            <a:endParaRPr lang="en-US" dirty="0"/>
          </a:p>
        </p:txBody>
      </p:sp>
      <p:pic>
        <p:nvPicPr>
          <p:cNvPr id="14" name="Picture 2" descr="http://2.bp.blogspot.com/_31Jhbcvfavs/SLAmLugBmcI/AAAAAAAAAUM/jUQVAkUOe9o/s400/Invisible_Pink_Unicorn.svg.png"/>
          <p:cNvPicPr>
            <a:picLocks noChangeAspect="1" noChangeArrowheads="1"/>
          </p:cNvPicPr>
          <p:nvPr/>
        </p:nvPicPr>
        <p:blipFill>
          <a:blip r:embed="rId3" cstate="print">
            <a:grayscl/>
            <a:lum bright="-74000"/>
          </a:blip>
          <a:srcRect/>
          <a:stretch>
            <a:fillRect/>
          </a:stretch>
        </p:blipFill>
        <p:spPr bwMode="auto">
          <a:xfrm rot="20056956">
            <a:off x="5154533" y="2289838"/>
            <a:ext cx="3622040" cy="2520280"/>
          </a:xfrm>
          <a:prstGeom prst="rect">
            <a:avLst/>
          </a:prstGeom>
          <a:noFill/>
        </p:spPr>
      </p:pic>
      <p:pic>
        <p:nvPicPr>
          <p:cNvPr id="141314" name="Picture 2" descr="http://img.ehowcdn.com/article-page-main/ehow/images/a05/6j/3t/paranoid-schizophrenic-800x8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4762499"/>
            <a:ext cx="2143125" cy="2095501"/>
          </a:xfrm>
          <a:prstGeom prst="rect">
            <a:avLst/>
          </a:prstGeom>
          <a:noFill/>
        </p:spPr>
      </p:pic>
      <p:sp>
        <p:nvSpPr>
          <p:cNvPr id="7" name="Wolkenförmige Legende 6"/>
          <p:cNvSpPr/>
          <p:nvPr/>
        </p:nvSpPr>
        <p:spPr bwMode="auto">
          <a:xfrm>
            <a:off x="2627784" y="1628800"/>
            <a:ext cx="6264696" cy="4248472"/>
          </a:xfrm>
          <a:prstGeom prst="cloudCallout">
            <a:avLst>
              <a:gd name="adj1" fmla="val -74225"/>
              <a:gd name="adj2" fmla="val 20308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57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4131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74000"/>
          </a:blip>
          <a:srcRect b="15231"/>
          <a:stretch>
            <a:fillRect/>
          </a:stretch>
        </p:blipFill>
        <p:spPr bwMode="auto">
          <a:xfrm>
            <a:off x="3347864" y="2708920"/>
            <a:ext cx="2169021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el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Ficticious</a:t>
            </a:r>
            <a:r>
              <a:rPr lang="en-US" dirty="0" smtClean="0"/>
              <a:t> entities: used as metaphors or theme of delusions</a:t>
            </a:r>
            <a:endParaRPr lang="en-US" dirty="0"/>
          </a:p>
        </p:txBody>
      </p:sp>
      <p:pic>
        <p:nvPicPr>
          <p:cNvPr id="14" name="Picture 2" descr="http://2.bp.blogspot.com/_31Jhbcvfavs/SLAmLugBmcI/AAAAAAAAAUM/jUQVAkUOe9o/s400/Invisible_Pink_Unicorn.svg.png"/>
          <p:cNvPicPr>
            <a:picLocks noChangeAspect="1" noChangeArrowheads="1"/>
          </p:cNvPicPr>
          <p:nvPr/>
        </p:nvPicPr>
        <p:blipFill>
          <a:blip r:embed="rId3" cstate="print">
            <a:grayscl/>
            <a:lum bright="-74000"/>
          </a:blip>
          <a:srcRect/>
          <a:stretch>
            <a:fillRect/>
          </a:stretch>
        </p:blipFill>
        <p:spPr bwMode="auto">
          <a:xfrm rot="20056956">
            <a:off x="5154533" y="2289838"/>
            <a:ext cx="3622040" cy="2520280"/>
          </a:xfrm>
          <a:prstGeom prst="rect">
            <a:avLst/>
          </a:prstGeom>
          <a:noFill/>
        </p:spPr>
      </p:pic>
      <p:pic>
        <p:nvPicPr>
          <p:cNvPr id="141314" name="Picture 2" descr="http://img.ehowcdn.com/article-page-main/ehow/images/a05/6j/3t/paranoid-schizophrenic-800x8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4762499"/>
            <a:ext cx="2143125" cy="2095501"/>
          </a:xfrm>
          <a:prstGeom prst="rect">
            <a:avLst/>
          </a:prstGeom>
          <a:noFill/>
        </p:spPr>
      </p:pic>
      <p:sp>
        <p:nvSpPr>
          <p:cNvPr id="7" name="Wolkenförmige Legende 6"/>
          <p:cNvSpPr/>
          <p:nvPr/>
        </p:nvSpPr>
        <p:spPr bwMode="auto">
          <a:xfrm>
            <a:off x="2627784" y="1628800"/>
            <a:ext cx="6264696" cy="4248472"/>
          </a:xfrm>
          <a:prstGeom prst="cloudCallout">
            <a:avLst>
              <a:gd name="adj1" fmla="val -74225"/>
              <a:gd name="adj2" fmla="val 20308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57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4131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74000"/>
          </a:blip>
          <a:srcRect b="15231"/>
          <a:stretch>
            <a:fillRect/>
          </a:stretch>
        </p:blipFill>
        <p:spPr bwMode="auto">
          <a:xfrm>
            <a:off x="3347864" y="2708920"/>
            <a:ext cx="2169021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 bwMode="auto">
          <a:xfrm>
            <a:off x="6999952" y="2472576"/>
            <a:ext cx="1944216" cy="288032"/>
          </a:xfrm>
          <a:prstGeom prst="rect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57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itel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are different views on the content of  scientific ontologies</a:t>
            </a:r>
            <a:endParaRPr lang="en-US" dirty="0"/>
          </a:p>
        </p:txBody>
      </p:sp>
      <p:sp>
        <p:nvSpPr>
          <p:cNvPr id="4" name="Gleichschenkliges Dreieck 3"/>
          <p:cNvSpPr/>
          <p:nvPr/>
        </p:nvSpPr>
        <p:spPr bwMode="auto">
          <a:xfrm>
            <a:off x="2699792" y="1700808"/>
            <a:ext cx="3672408" cy="2952328"/>
          </a:xfrm>
          <a:prstGeom prst="triangl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57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79512" y="1484784"/>
            <a:ext cx="3888432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 smtClean="0"/>
              <a:t>Aristotelian Realist</a:t>
            </a:r>
            <a:r>
              <a:rPr lang="en-US" dirty="0" smtClean="0"/>
              <a:t>:</a:t>
            </a:r>
          </a:p>
          <a:p>
            <a:pPr algn="l"/>
            <a:endParaRPr lang="en-US" sz="1000" dirty="0" smtClean="0"/>
          </a:p>
          <a:p>
            <a:pPr marL="173038" indent="-173038" algn="l">
              <a:buFont typeface="Arial" pitchFamily="34" charset="0"/>
              <a:buChar char="•"/>
            </a:pPr>
            <a:r>
              <a:rPr lang="en-US" dirty="0" smtClean="0"/>
              <a:t>Ontologies represent universals</a:t>
            </a:r>
          </a:p>
          <a:p>
            <a:pPr marL="173038" indent="-173038" algn="l">
              <a:buFont typeface="Arial" pitchFamily="34" charset="0"/>
              <a:buChar char="•"/>
            </a:pPr>
            <a:r>
              <a:rPr lang="en-US" dirty="0" smtClean="0"/>
              <a:t>Universals exist in their instances</a:t>
            </a:r>
          </a:p>
          <a:p>
            <a:pPr marL="173038" indent="-173038" algn="l">
              <a:buFont typeface="Arial" pitchFamily="34" charset="0"/>
              <a:buChar char="•"/>
            </a:pPr>
            <a:r>
              <a:rPr lang="en-US" dirty="0" smtClean="0"/>
              <a:t>Universals extend to classes</a:t>
            </a:r>
          </a:p>
          <a:p>
            <a:pPr marL="173038" indent="-173038" algn="l">
              <a:buFont typeface="Arial" pitchFamily="34" charset="0"/>
              <a:buChar char="•"/>
            </a:pPr>
            <a:r>
              <a:rPr lang="en-US" dirty="0" smtClean="0"/>
              <a:t>No universals extend to empty </a:t>
            </a:r>
            <a:br>
              <a:rPr lang="en-US" dirty="0" smtClean="0"/>
            </a:br>
            <a:r>
              <a:rPr lang="en-US" dirty="0" smtClean="0"/>
              <a:t>classes</a:t>
            </a:r>
          </a:p>
          <a:p>
            <a:pPr marL="173038" indent="-173038" algn="l">
              <a:buFont typeface="Arial" pitchFamily="34" charset="0"/>
              <a:buChar char="•"/>
            </a:pPr>
            <a:r>
              <a:rPr lang="en-US" dirty="0" smtClean="0"/>
              <a:t>OBO Foundry: Defined classes </a:t>
            </a:r>
            <a:br>
              <a:rPr lang="en-US" dirty="0" smtClean="0"/>
            </a:br>
            <a:r>
              <a:rPr lang="en-US" dirty="0" smtClean="0"/>
              <a:t>are allowed given they are </a:t>
            </a:r>
            <a:br>
              <a:rPr lang="en-US" dirty="0" smtClean="0"/>
            </a:br>
            <a:r>
              <a:rPr lang="en-US" dirty="0" smtClean="0"/>
              <a:t>not empty</a:t>
            </a:r>
          </a:p>
          <a:p>
            <a:pPr marL="173038" indent="-173038" algn="l">
              <a:buFont typeface="Arial" pitchFamily="34" charset="0"/>
              <a:buChar char="•"/>
            </a:pPr>
            <a:endParaRPr lang="en-US" dirty="0" smtClean="0"/>
          </a:p>
          <a:p>
            <a:pPr algn="l"/>
            <a:endParaRPr lang="en-US" dirty="0"/>
          </a:p>
        </p:txBody>
      </p:sp>
      <p:pic>
        <p:nvPicPr>
          <p:cNvPr id="68610" name="Picture 2" descr="http://lsdis.cs.uga.edu/projects/glycomics/report/webpage/graphics/ontolog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100336">
            <a:off x="3213316" y="2411673"/>
            <a:ext cx="2442740" cy="2299673"/>
          </a:xfrm>
          <a:prstGeom prst="rect">
            <a:avLst/>
          </a:prstGeom>
          <a:noFill/>
        </p:spPr>
      </p:pic>
      <p:sp>
        <p:nvSpPr>
          <p:cNvPr id="8" name="Rechteck 7"/>
          <p:cNvSpPr/>
          <p:nvPr/>
        </p:nvSpPr>
        <p:spPr>
          <a:xfrm>
            <a:off x="5615608" y="1484784"/>
            <a:ext cx="3528392" cy="260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 smtClean="0"/>
              <a:t>User:</a:t>
            </a:r>
          </a:p>
          <a:p>
            <a:pPr algn="l"/>
            <a:endParaRPr lang="en-US" sz="1000" dirty="0" smtClean="0"/>
          </a:p>
          <a:p>
            <a:pPr marL="173038" indent="-173038" algn="l">
              <a:buFont typeface="Arial" pitchFamily="34" charset="0"/>
              <a:buChar char="•"/>
            </a:pPr>
            <a:r>
              <a:rPr lang="en-US" dirty="0" smtClean="0"/>
              <a:t>Ontologies provide semantic identifiers (and their meaning) </a:t>
            </a:r>
            <a:br>
              <a:rPr lang="en-US" dirty="0" smtClean="0"/>
            </a:br>
            <a:r>
              <a:rPr lang="en-US" dirty="0" smtClean="0"/>
              <a:t>to annotate scientific discourse</a:t>
            </a:r>
          </a:p>
          <a:p>
            <a:pPr marL="173038" indent="-173038" algn="l">
              <a:buFont typeface="Arial" pitchFamily="34" charset="0"/>
              <a:buChar char="•"/>
            </a:pPr>
            <a:r>
              <a:rPr lang="en-US" dirty="0" smtClean="0"/>
              <a:t>Ontologies may support knowledge management </a:t>
            </a:r>
            <a:br>
              <a:rPr lang="en-US" dirty="0" smtClean="0"/>
            </a:br>
            <a:r>
              <a:rPr lang="en-US" dirty="0" smtClean="0"/>
              <a:t>through automated reasoning</a:t>
            </a:r>
          </a:p>
          <a:p>
            <a:pPr marL="173038" indent="-173038" algn="l">
              <a:buFont typeface="Arial" pitchFamily="34" charset="0"/>
              <a:buChar char="•"/>
            </a:pPr>
            <a:endParaRPr lang="en-US" dirty="0" smtClean="0"/>
          </a:p>
          <a:p>
            <a:pPr algn="l"/>
            <a:endParaRPr lang="en-US" dirty="0"/>
          </a:p>
        </p:txBody>
      </p:sp>
      <p:sp>
        <p:nvSpPr>
          <p:cNvPr id="9" name="Rechteck 8"/>
          <p:cNvSpPr/>
          <p:nvPr/>
        </p:nvSpPr>
        <p:spPr>
          <a:xfrm>
            <a:off x="1712000" y="4725144"/>
            <a:ext cx="5688632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 smtClean="0"/>
              <a:t>Logician</a:t>
            </a:r>
            <a:r>
              <a:rPr lang="en-US" dirty="0" smtClean="0"/>
              <a:t>:</a:t>
            </a:r>
          </a:p>
          <a:p>
            <a:pPr algn="l"/>
            <a:endParaRPr lang="en-US" sz="1000" dirty="0" smtClean="0"/>
          </a:p>
          <a:p>
            <a:pPr marL="182563" indent="-182563" algn="l">
              <a:buFont typeface="Arial" pitchFamily="34" charset="0"/>
              <a:buChar char="•"/>
            </a:pPr>
            <a:r>
              <a:rPr lang="en-US" dirty="0" smtClean="0"/>
              <a:t>Ontologies </a:t>
            </a:r>
            <a:r>
              <a:rPr lang="en-US" dirty="0" smtClean="0"/>
              <a:t>are</a:t>
            </a:r>
            <a:r>
              <a:rPr lang="en-US" dirty="0" smtClean="0"/>
              <a:t> sets of axioms containing class and relation symbols and logic constructors</a:t>
            </a:r>
          </a:p>
          <a:p>
            <a:pPr marL="182563" indent="-182563" algn="l">
              <a:buFont typeface="Arial" pitchFamily="34" charset="0"/>
              <a:buChar char="•"/>
            </a:pPr>
            <a:r>
              <a:rPr lang="en-US" dirty="0" smtClean="0"/>
              <a:t>New classes can be created as long as the obey the syntax, e.g. </a:t>
            </a:r>
            <a:br>
              <a:rPr lang="en-US" dirty="0" smtClean="0"/>
            </a:br>
            <a:r>
              <a:rPr lang="en-US" i="1" dirty="0" smtClean="0"/>
              <a:t>A</a:t>
            </a:r>
            <a:r>
              <a:rPr lang="en-US" dirty="0" smtClean="0"/>
              <a:t> equivalentTo </a:t>
            </a:r>
            <a:r>
              <a:rPr lang="en-US" i="1" dirty="0" smtClean="0"/>
              <a:t>B </a:t>
            </a:r>
            <a:r>
              <a:rPr lang="en-US" dirty="0" smtClean="0"/>
              <a:t>and </a:t>
            </a:r>
            <a:r>
              <a:rPr lang="en-US" i="1" dirty="0" smtClean="0"/>
              <a:t>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D</a:t>
            </a:r>
            <a:r>
              <a:rPr lang="en-US" dirty="0" smtClean="0"/>
              <a:t> equivalent to (not </a:t>
            </a:r>
            <a:r>
              <a:rPr lang="en-US" i="1" dirty="0" smtClean="0"/>
              <a:t>A</a:t>
            </a:r>
            <a:r>
              <a:rPr lang="en-US" dirty="0" smtClean="0"/>
              <a:t>)</a:t>
            </a:r>
          </a:p>
          <a:p>
            <a:pPr marL="182563" indent="-182563" algn="l">
              <a:buFont typeface="Arial" pitchFamily="34" charset="0"/>
              <a:buChar char="•"/>
            </a:pPr>
            <a:endParaRPr lang="en-US" dirty="0" smtClean="0"/>
          </a:p>
          <a:p>
            <a:pPr marL="173038" indent="-173038" algn="l">
              <a:buFont typeface="Arial" pitchFamily="34" charset="0"/>
              <a:buChar char="•"/>
            </a:pPr>
            <a:endParaRPr lang="en-US" dirty="0" smtClean="0"/>
          </a:p>
          <a:p>
            <a:pPr algn="l"/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el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Fictitious entities</a:t>
            </a:r>
            <a:r>
              <a:rPr lang="en-US" dirty="0" smtClean="0"/>
              <a:t>: used as metaphors or theme of delusions</a:t>
            </a:r>
            <a:endParaRPr lang="en-US" dirty="0"/>
          </a:p>
        </p:txBody>
      </p:sp>
      <p:sp>
        <p:nvSpPr>
          <p:cNvPr id="12" name="Rechteck 11"/>
          <p:cNvSpPr/>
          <p:nvPr/>
        </p:nvSpPr>
        <p:spPr>
          <a:xfrm>
            <a:off x="395536" y="2852937"/>
            <a:ext cx="3384376" cy="3808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050" u="sng" dirty="0" err="1" smtClean="0">
                <a:hlinkClick r:id="rId3" tooltip="Reproduction in domestic animals = Zuchthygiene."/>
              </a:rPr>
              <a:t>Reprod</a:t>
            </a:r>
            <a:r>
              <a:rPr lang="en-US" sz="1050" u="sng" dirty="0" smtClean="0">
                <a:hlinkClick r:id="rId3" tooltip="Reproduction in domestic animals = Zuchthygiene."/>
              </a:rPr>
              <a:t> </a:t>
            </a:r>
            <a:r>
              <a:rPr lang="en-US" sz="1050" u="sng" dirty="0" err="1" smtClean="0">
                <a:hlinkClick r:id="rId3" tooltip="Reproduction in domestic animals = Zuchthygiene."/>
              </a:rPr>
              <a:t>Domest</a:t>
            </a:r>
            <a:r>
              <a:rPr lang="en-US" sz="1050" u="sng" dirty="0" smtClean="0">
                <a:hlinkClick r:id="rId3" tooltip="Reproduction in domestic animals = Zuchthygiene."/>
              </a:rPr>
              <a:t> Anim.</a:t>
            </a:r>
            <a:r>
              <a:rPr lang="en-US" sz="1050" dirty="0" smtClean="0"/>
              <a:t> 2008 Jun;43(3):382-4. </a:t>
            </a:r>
            <a:r>
              <a:rPr lang="en-US" sz="1050" dirty="0" err="1" smtClean="0"/>
              <a:t>Epub</a:t>
            </a:r>
            <a:r>
              <a:rPr lang="en-US" sz="1050" dirty="0" smtClean="0"/>
              <a:t> 2007 Dec 30.</a:t>
            </a:r>
          </a:p>
          <a:p>
            <a:pPr algn="l"/>
            <a:r>
              <a:rPr lang="en-US" sz="1050" b="1" dirty="0" smtClean="0"/>
              <a:t>Case of pregnancy in two cows with unicorn horn of the uterus either by artificial insemination at </a:t>
            </a:r>
            <a:r>
              <a:rPr lang="en-US" sz="1050" b="1" dirty="0" err="1" smtClean="0"/>
              <a:t>ipsilateral</a:t>
            </a:r>
            <a:r>
              <a:rPr lang="en-US" sz="1050" b="1" dirty="0" smtClean="0"/>
              <a:t> or embryo transfer at </a:t>
            </a:r>
            <a:r>
              <a:rPr lang="en-US" sz="1050" b="1" dirty="0" err="1" smtClean="0"/>
              <a:t>contralateral</a:t>
            </a:r>
            <a:r>
              <a:rPr lang="en-US" sz="1050" b="1" dirty="0" smtClean="0"/>
              <a:t> corpus </a:t>
            </a:r>
            <a:r>
              <a:rPr lang="en-US" sz="1050" b="1" dirty="0" err="1" smtClean="0"/>
              <a:t>luteum</a:t>
            </a:r>
            <a:r>
              <a:rPr lang="en-US" sz="1050" b="1" dirty="0" smtClean="0"/>
              <a:t> in the ovary.</a:t>
            </a:r>
          </a:p>
          <a:p>
            <a:pPr algn="l"/>
            <a:r>
              <a:rPr lang="en-US" sz="1050" u="sng" dirty="0" smtClean="0">
                <a:hlinkClick r:id="rId4"/>
              </a:rPr>
              <a:t>Moriyama C</a:t>
            </a:r>
            <a:r>
              <a:rPr lang="en-US" sz="1050" dirty="0" smtClean="0"/>
              <a:t>, </a:t>
            </a:r>
            <a:r>
              <a:rPr lang="en-US" sz="1050" u="sng" dirty="0" smtClean="0">
                <a:hlinkClick r:id="rId5"/>
              </a:rPr>
              <a:t>Kobayashi I</a:t>
            </a:r>
            <a:r>
              <a:rPr lang="en-US" sz="1050" dirty="0" smtClean="0"/>
              <a:t>, </a:t>
            </a:r>
            <a:r>
              <a:rPr lang="en-US" sz="1050" u="sng" dirty="0" err="1" smtClean="0">
                <a:hlinkClick r:id="rId6"/>
              </a:rPr>
              <a:t>Tani</a:t>
            </a:r>
            <a:r>
              <a:rPr lang="en-US" sz="1050" u="sng" dirty="0" smtClean="0">
                <a:hlinkClick r:id="rId6"/>
              </a:rPr>
              <a:t> M</a:t>
            </a:r>
            <a:r>
              <a:rPr lang="en-US" sz="1050" dirty="0" smtClean="0"/>
              <a:t>, </a:t>
            </a:r>
            <a:r>
              <a:rPr lang="en-US" sz="1050" u="sng" dirty="0" err="1" smtClean="0">
                <a:hlinkClick r:id="rId7"/>
              </a:rPr>
              <a:t>Oishi</a:t>
            </a:r>
            <a:r>
              <a:rPr lang="en-US" sz="1050" u="sng" dirty="0" smtClean="0">
                <a:hlinkClick r:id="rId7"/>
              </a:rPr>
              <a:t> T</a:t>
            </a:r>
            <a:r>
              <a:rPr lang="en-US" sz="1050" dirty="0" smtClean="0"/>
              <a:t>, </a:t>
            </a:r>
            <a:r>
              <a:rPr lang="en-US" sz="1050" u="sng" dirty="0" smtClean="0">
                <a:hlinkClick r:id="rId8"/>
              </a:rPr>
              <a:t>Kajisa M</a:t>
            </a:r>
            <a:r>
              <a:rPr lang="en-US" sz="1050" dirty="0" smtClean="0"/>
              <a:t>, </a:t>
            </a:r>
            <a:r>
              <a:rPr lang="en-US" sz="1050" u="sng" dirty="0" smtClean="0">
                <a:hlinkClick r:id="rId9"/>
              </a:rPr>
              <a:t>Horii Y</a:t>
            </a:r>
            <a:r>
              <a:rPr lang="en-US" sz="1050" dirty="0" smtClean="0"/>
              <a:t>, </a:t>
            </a:r>
            <a:r>
              <a:rPr lang="en-US" sz="1050" u="sng" dirty="0" err="1" smtClean="0">
                <a:hlinkClick r:id="rId10"/>
              </a:rPr>
              <a:t>Kamimura</a:t>
            </a:r>
            <a:r>
              <a:rPr lang="en-US" sz="1050" u="sng" dirty="0" smtClean="0">
                <a:hlinkClick r:id="rId10"/>
              </a:rPr>
              <a:t> S</a:t>
            </a:r>
            <a:r>
              <a:rPr lang="en-US" sz="1050" dirty="0" smtClean="0"/>
              <a:t>.</a:t>
            </a:r>
          </a:p>
          <a:p>
            <a:pPr algn="l"/>
            <a:r>
              <a:rPr lang="en-US" sz="1050" b="1" dirty="0" smtClean="0"/>
              <a:t>Source</a:t>
            </a:r>
          </a:p>
          <a:p>
            <a:pPr algn="l"/>
            <a:r>
              <a:rPr lang="en-US" sz="1050" dirty="0" smtClean="0"/>
              <a:t>The United Graduate School of Veterinary Science, Yamaguchi University, Yoshida, Yamaguchi, Japan.</a:t>
            </a:r>
          </a:p>
          <a:p>
            <a:pPr algn="l"/>
            <a:r>
              <a:rPr lang="en-US" sz="1050" b="1" dirty="0" smtClean="0"/>
              <a:t>Abstract</a:t>
            </a:r>
          </a:p>
          <a:p>
            <a:pPr algn="l"/>
            <a:r>
              <a:rPr lang="en-US" sz="1050" dirty="0" smtClean="0"/>
              <a:t>Two Holstein heifers and a cow were diagnosed with White Heifer Disease by </a:t>
            </a:r>
            <a:r>
              <a:rPr lang="en-US" sz="1050" dirty="0" err="1" smtClean="0"/>
              <a:t>ultrasonography</a:t>
            </a:r>
            <a:r>
              <a:rPr lang="en-US" sz="1050" dirty="0" smtClean="0"/>
              <a:t>. Case 1 was a 14 month-old heifer with </a:t>
            </a:r>
            <a:r>
              <a:rPr lang="en-US" sz="1050" dirty="0" err="1" smtClean="0"/>
              <a:t>aplasia</a:t>
            </a:r>
            <a:r>
              <a:rPr lang="en-US" sz="1050" dirty="0" smtClean="0"/>
              <a:t> of both sides of the uterine horn. In case 2, a </a:t>
            </a:r>
            <a:r>
              <a:rPr lang="en-US" sz="1050" dirty="0" err="1" smtClean="0"/>
              <a:t>primiparous</a:t>
            </a:r>
            <a:r>
              <a:rPr lang="en-US" sz="1050" dirty="0" smtClean="0"/>
              <a:t> cow and case 3, an 18 month-old heifer, both showed </a:t>
            </a:r>
            <a:r>
              <a:rPr lang="en-US" sz="1050" dirty="0" err="1" smtClean="0"/>
              <a:t>aplasia</a:t>
            </a:r>
            <a:r>
              <a:rPr lang="en-US" sz="1050" dirty="0" smtClean="0"/>
              <a:t> of the right uterine horn. Case 2 became pregnant by artificial insemination at </a:t>
            </a:r>
            <a:r>
              <a:rPr lang="en-US" sz="1050" dirty="0" err="1" smtClean="0"/>
              <a:t>ipsilateral</a:t>
            </a:r>
            <a:r>
              <a:rPr lang="en-US" sz="1050" dirty="0" smtClean="0"/>
              <a:t> </a:t>
            </a:r>
            <a:r>
              <a:rPr lang="en-US" sz="1050" dirty="0" err="1" smtClean="0"/>
              <a:t>ovulatory</a:t>
            </a:r>
            <a:r>
              <a:rPr lang="en-US" sz="1050" dirty="0" smtClean="0"/>
              <a:t> follicle and corpus </a:t>
            </a:r>
            <a:r>
              <a:rPr lang="en-US" sz="1050" dirty="0" err="1" smtClean="0"/>
              <a:t>luteum</a:t>
            </a:r>
            <a:r>
              <a:rPr lang="en-US" sz="1050" dirty="0" smtClean="0"/>
              <a:t> in the left ovary, while case 3 became pregnant by embryo transfer at 7 days after </a:t>
            </a:r>
            <a:r>
              <a:rPr lang="en-US" sz="1050" dirty="0" err="1" smtClean="0"/>
              <a:t>oestrus</a:t>
            </a:r>
            <a:r>
              <a:rPr lang="en-US" sz="1050" dirty="0" smtClean="0"/>
              <a:t> with </a:t>
            </a:r>
            <a:r>
              <a:rPr lang="en-US" sz="1050" dirty="0" err="1" smtClean="0"/>
              <a:t>contralateral</a:t>
            </a:r>
            <a:r>
              <a:rPr lang="en-US" sz="1050" dirty="0" smtClean="0"/>
              <a:t> corpus </a:t>
            </a:r>
            <a:r>
              <a:rPr lang="en-US" sz="1050" dirty="0" err="1" smtClean="0"/>
              <a:t>luteum</a:t>
            </a:r>
            <a:r>
              <a:rPr lang="en-US" sz="1050" dirty="0" smtClean="0"/>
              <a:t> in the right ovary.</a:t>
            </a:r>
            <a:endParaRPr lang="en-US" sz="1050" dirty="0"/>
          </a:p>
        </p:txBody>
      </p:sp>
      <p:pic>
        <p:nvPicPr>
          <p:cNvPr id="139266" name="Picture 2" descr="http://2.bp.blogspot.com/_31Jhbcvfavs/SLAmLugBmcI/AAAAAAAAAUM/jUQVAkUOe9o/s400/Invisible_Pink_Unicorn.svg.png"/>
          <p:cNvPicPr>
            <a:picLocks noChangeAspect="1" noChangeArrowheads="1"/>
          </p:cNvPicPr>
          <p:nvPr/>
        </p:nvPicPr>
        <p:blipFill>
          <a:blip r:embed="rId11" cstate="print">
            <a:lum bright="-54000" contrast="78000"/>
          </a:blip>
          <a:srcRect/>
          <a:stretch>
            <a:fillRect/>
          </a:stretch>
        </p:blipFill>
        <p:spPr bwMode="auto">
          <a:xfrm>
            <a:off x="3491880" y="2060848"/>
            <a:ext cx="3622040" cy="2520280"/>
          </a:xfrm>
          <a:prstGeom prst="rect">
            <a:avLst/>
          </a:prstGeom>
          <a:noFill/>
        </p:spPr>
      </p:pic>
      <p:pic>
        <p:nvPicPr>
          <p:cNvPr id="14" name="Picture 2" descr="http://2.bp.blogspot.com/_31Jhbcvfavs/SLAmLugBmcI/AAAAAAAAAUM/jUQVAkUOe9o/s400/Invisible_Pink_Unicorn.svg.png"/>
          <p:cNvPicPr>
            <a:picLocks noChangeAspect="1" noChangeArrowheads="1"/>
          </p:cNvPicPr>
          <p:nvPr/>
        </p:nvPicPr>
        <p:blipFill>
          <a:blip r:embed="rId11" cstate="print">
            <a:grayscl/>
            <a:lum bright="-74000"/>
          </a:blip>
          <a:srcRect/>
          <a:stretch>
            <a:fillRect/>
          </a:stretch>
        </p:blipFill>
        <p:spPr bwMode="auto">
          <a:xfrm>
            <a:off x="3635896" y="2708920"/>
            <a:ext cx="3622040" cy="25202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el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discourse may contain terms of dubious reference.</a:t>
            </a:r>
            <a:endParaRPr lang="en-US" dirty="0"/>
          </a:p>
        </p:txBody>
      </p:sp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22" t="32000" r="23422" b="14300"/>
          <a:stretch>
            <a:fillRect/>
          </a:stretch>
        </p:blipFill>
        <p:spPr bwMode="auto">
          <a:xfrm>
            <a:off x="82599" y="1556792"/>
            <a:ext cx="9061401" cy="514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Gerade Verbindung 12"/>
          <p:cNvCxnSpPr/>
          <p:nvPr/>
        </p:nvCxnSpPr>
        <p:spPr bwMode="auto">
          <a:xfrm>
            <a:off x="971600" y="1561872"/>
            <a:ext cx="2664296" cy="0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el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Hypothetical entities and unrealized plans can be defined in terms of logic.</a:t>
            </a:r>
            <a:endParaRPr lang="en-US" dirty="0"/>
          </a:p>
        </p:txBody>
      </p:sp>
      <p:pic>
        <p:nvPicPr>
          <p:cNvPr id="66562" name="Picture 2" descr="Datei:CMS Higgs-ev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56792"/>
            <a:ext cx="1406500" cy="1296144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>
          <a:xfrm>
            <a:off x="1907704" y="1628800"/>
            <a:ext cx="2151551" cy="24468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/>
              <a:t>Higgs Boson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hypothetical </a:t>
            </a:r>
            <a:br>
              <a:rPr lang="en-US" dirty="0" smtClean="0"/>
            </a:br>
            <a:r>
              <a:rPr lang="en-US" dirty="0" smtClean="0"/>
              <a:t>elementary particle, </a:t>
            </a:r>
          </a:p>
          <a:p>
            <a:pPr algn="l"/>
            <a:r>
              <a:rPr lang="en-US" dirty="0" smtClean="0"/>
              <a:t>so far not found by </a:t>
            </a:r>
          </a:p>
          <a:p>
            <a:pPr algn="l"/>
            <a:r>
              <a:rPr lang="en-US" dirty="0" smtClean="0"/>
              <a:t>experiment: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Large </a:t>
            </a:r>
            <a:r>
              <a:rPr lang="en-US" dirty="0" err="1" smtClean="0"/>
              <a:t>Hadron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Collider (CERN)</a:t>
            </a:r>
            <a:br>
              <a:rPr lang="en-US" dirty="0" smtClean="0"/>
            </a:br>
            <a:r>
              <a:rPr lang="en-US" dirty="0" smtClean="0"/>
              <a:t>3 000 000 000 €</a:t>
            </a:r>
          </a:p>
        </p:txBody>
      </p:sp>
      <p:pic>
        <p:nvPicPr>
          <p:cNvPr id="66564" name="Picture 4" descr="http://nationallampoon.com/wp-content/uploads/2010/03/lhc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1" y="2924944"/>
            <a:ext cx="1368152" cy="1120275"/>
          </a:xfrm>
          <a:prstGeom prst="rect">
            <a:avLst/>
          </a:prstGeom>
          <a:noFill/>
        </p:spPr>
      </p:pic>
      <p:sp>
        <p:nvSpPr>
          <p:cNvPr id="10" name="Rechteck 9"/>
          <p:cNvSpPr/>
          <p:nvPr/>
        </p:nvSpPr>
        <p:spPr bwMode="auto">
          <a:xfrm>
            <a:off x="107504" y="1484784"/>
            <a:ext cx="4104456" cy="266429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57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4860032" y="1484784"/>
            <a:ext cx="4176464" cy="266429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57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6566" name="Picture 6" descr="http://upload.wikimedia.org/wikipedia/commons/thumb/f/f1/Mars_mission.jpg/400px-Mars_mission.jpg"/>
          <p:cNvPicPr>
            <a:picLocks noChangeAspect="1" noChangeArrowheads="1"/>
          </p:cNvPicPr>
          <p:nvPr/>
        </p:nvPicPr>
        <p:blipFill>
          <a:blip r:embed="rId5" cstate="print"/>
          <a:srcRect l="37186" t="14286" r="6057"/>
          <a:stretch>
            <a:fillRect/>
          </a:stretch>
        </p:blipFill>
        <p:spPr bwMode="auto">
          <a:xfrm>
            <a:off x="7380312" y="1916832"/>
            <a:ext cx="1584176" cy="1638803"/>
          </a:xfrm>
          <a:prstGeom prst="rect">
            <a:avLst/>
          </a:prstGeom>
          <a:noFill/>
        </p:spPr>
      </p:pic>
      <p:sp>
        <p:nvSpPr>
          <p:cNvPr id="13" name="Textfeld 12"/>
          <p:cNvSpPr txBox="1"/>
          <p:nvPr/>
        </p:nvSpPr>
        <p:spPr>
          <a:xfrm>
            <a:off x="4932040" y="1628800"/>
            <a:ext cx="273630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/>
              <a:t>Manned Mars Mission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science fiction but also subject </a:t>
            </a:r>
            <a:r>
              <a:rPr lang="en-US" dirty="0" smtClean="0"/>
              <a:t>of </a:t>
            </a:r>
            <a:r>
              <a:rPr lang="en-US" dirty="0" smtClean="0"/>
              <a:t>scientific proposals:</a:t>
            </a:r>
          </a:p>
          <a:p>
            <a:pPr algn="l"/>
            <a:endParaRPr lang="de-DE" dirty="0" smtClean="0"/>
          </a:p>
          <a:p>
            <a:pPr algn="l"/>
            <a:endParaRPr lang="de-DE" dirty="0" smtClean="0"/>
          </a:p>
          <a:p>
            <a:pPr algn="l"/>
            <a:r>
              <a:rPr lang="de-DE" dirty="0" smtClean="0"/>
              <a:t>e.g. NASA </a:t>
            </a:r>
            <a:r>
              <a:rPr lang="de-DE" dirty="0" smtClean="0"/>
              <a:t>Design Reference </a:t>
            </a:r>
            <a:r>
              <a:rPr lang="de-DE" dirty="0" smtClean="0"/>
              <a:t>Mission 3.0</a:t>
            </a:r>
            <a:endParaRPr lang="de-DE" dirty="0"/>
          </a:p>
        </p:txBody>
      </p:sp>
      <p:sp>
        <p:nvSpPr>
          <p:cNvPr id="14" name="Rechteck 13"/>
          <p:cNvSpPr/>
          <p:nvPr/>
        </p:nvSpPr>
        <p:spPr>
          <a:xfrm>
            <a:off x="4824536" y="4293096"/>
            <a:ext cx="4139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i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MannedMarsMission</a:t>
            </a:r>
            <a:r>
              <a:rPr lang="en-US" sz="18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  </a:t>
            </a:r>
            <a:r>
              <a:rPr lang="en-US" sz="1800" dirty="0" smtClean="0">
                <a:solidFill>
                  <a:srgbClr val="0000FF"/>
                </a:solidFill>
                <a:latin typeface="Times New Roman"/>
                <a:ea typeface="Times New Roman"/>
              </a:rPr>
              <a:t>EquivalentTo</a:t>
            </a:r>
          </a:p>
          <a:p>
            <a:pPr lvl="1" algn="l"/>
            <a:r>
              <a:rPr lang="en-US" sz="1800" dirty="0" smtClean="0">
                <a:solidFill>
                  <a:srgbClr val="0000FF"/>
                </a:solidFill>
                <a:latin typeface="Times New Roman"/>
                <a:ea typeface="Times New Roman"/>
              </a:rPr>
              <a:t>    </a:t>
            </a:r>
            <a:r>
              <a:rPr lang="en-US" sz="1800" i="1" dirty="0" err="1" smtClean="0">
                <a:latin typeface="Times New Roman"/>
                <a:ea typeface="Times New Roman"/>
              </a:rPr>
              <a:t>MarsMission</a:t>
            </a:r>
            <a:r>
              <a:rPr lang="en-US" sz="1800" dirty="0" smtClean="0">
                <a:latin typeface="Times New Roman"/>
                <a:ea typeface="Times New Roman"/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latin typeface="Times New Roman"/>
                <a:ea typeface="Times New Roman"/>
              </a:rPr>
              <a:t>and</a:t>
            </a:r>
          </a:p>
          <a:p>
            <a:pPr lvl="1" algn="l"/>
            <a:r>
              <a:rPr lang="en-US" sz="18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	</a:t>
            </a:r>
            <a:r>
              <a:rPr lang="en-US" sz="1800" b="1" dirty="0" err="1" smtClean="0">
                <a:latin typeface="Times New Roman"/>
                <a:ea typeface="Times New Roman"/>
              </a:rPr>
              <a:t>hasParticipant</a:t>
            </a:r>
            <a:r>
              <a:rPr lang="en-US" sz="1800" b="1" dirty="0" smtClean="0">
                <a:latin typeface="Times New Roman"/>
                <a:ea typeface="Times New Roman"/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latin typeface="Times New Roman"/>
                <a:ea typeface="Times New Roman"/>
              </a:rPr>
              <a:t>some</a:t>
            </a:r>
            <a:r>
              <a:rPr lang="en-US" sz="1800" b="1" dirty="0" smtClean="0">
                <a:latin typeface="Times New Roman"/>
                <a:ea typeface="Times New Roman"/>
              </a:rPr>
              <a:t> </a:t>
            </a:r>
            <a:r>
              <a:rPr lang="en-US" sz="1800" i="1" dirty="0" smtClean="0">
                <a:latin typeface="Times New Roman"/>
                <a:ea typeface="Times New Roman"/>
              </a:rPr>
              <a:t>Human</a:t>
            </a:r>
            <a:endParaRPr lang="en-US" dirty="0"/>
          </a:p>
        </p:txBody>
      </p:sp>
      <p:sp>
        <p:nvSpPr>
          <p:cNvPr id="15" name="Rechteck 14"/>
          <p:cNvSpPr/>
          <p:nvPr/>
        </p:nvSpPr>
        <p:spPr>
          <a:xfrm>
            <a:off x="288032" y="4293096"/>
            <a:ext cx="4139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i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HiggsBoson</a:t>
            </a:r>
            <a:r>
              <a:rPr lang="en-US" sz="18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latin typeface="Times New Roman"/>
                <a:ea typeface="Times New Roman"/>
              </a:rPr>
              <a:t>EquivalentTo </a:t>
            </a:r>
            <a:r>
              <a:rPr lang="en-US" sz="1800" dirty="0" smtClean="0">
                <a:latin typeface="Times New Roman"/>
                <a:ea typeface="Times New Roman"/>
              </a:rPr>
              <a:t/>
            </a:r>
            <a:br>
              <a:rPr lang="en-US" sz="1800" dirty="0" smtClean="0">
                <a:latin typeface="Times New Roman"/>
                <a:ea typeface="Times New Roman"/>
              </a:rPr>
            </a:br>
            <a:r>
              <a:rPr lang="en-US" sz="1800" dirty="0" smtClean="0">
                <a:latin typeface="Times New Roman"/>
                <a:ea typeface="Times New Roman"/>
              </a:rPr>
              <a:t>	</a:t>
            </a:r>
            <a:r>
              <a:rPr lang="en-US" sz="1800" i="1" dirty="0" err="1" smtClean="0">
                <a:latin typeface="Times New Roman"/>
                <a:ea typeface="Times New Roman"/>
              </a:rPr>
              <a:t>ScalarBoson</a:t>
            </a:r>
            <a:r>
              <a:rPr lang="en-US" sz="1800" dirty="0" smtClean="0">
                <a:latin typeface="Times New Roman"/>
                <a:ea typeface="Times New Roman"/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latin typeface="Times New Roman"/>
                <a:ea typeface="Times New Roman"/>
              </a:rPr>
              <a:t>and</a:t>
            </a:r>
            <a:r>
              <a:rPr lang="en-US" sz="1800" dirty="0" smtClean="0">
                <a:latin typeface="Times New Roman"/>
                <a:ea typeface="Times New Roman"/>
              </a:rPr>
              <a:t> </a:t>
            </a:r>
            <a:r>
              <a:rPr lang="en-US" sz="1800" dirty="0" smtClean="0">
                <a:latin typeface="Times New Roman"/>
                <a:ea typeface="Times New Roman"/>
              </a:rPr>
              <a:t>	</a:t>
            </a:r>
            <a:r>
              <a:rPr lang="en-US" sz="1800" i="1" dirty="0" err="1" smtClean="0">
                <a:latin typeface="Times New Roman"/>
                <a:ea typeface="Times New Roman"/>
              </a:rPr>
              <a:t>NeutralParticle</a:t>
            </a:r>
            <a:r>
              <a:rPr lang="en-US" sz="2000" i="1" dirty="0" smtClean="0">
                <a:latin typeface="Times New Roman"/>
                <a:ea typeface="Times New Roman"/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latin typeface="Times New Roman"/>
                <a:ea typeface="Times New Roman"/>
              </a:rPr>
              <a:t>and …</a:t>
            </a:r>
            <a:r>
              <a:rPr lang="en-US" sz="1800" dirty="0" smtClean="0">
                <a:latin typeface="Times New Roman"/>
                <a:ea typeface="Times New Roman"/>
              </a:rPr>
              <a:t> </a:t>
            </a:r>
            <a:endParaRPr lang="en-US" dirty="0"/>
          </a:p>
        </p:txBody>
      </p:sp>
      <p:sp>
        <p:nvSpPr>
          <p:cNvPr id="16" name="Ellipse 15"/>
          <p:cNvSpPr/>
          <p:nvPr/>
        </p:nvSpPr>
        <p:spPr bwMode="auto">
          <a:xfrm>
            <a:off x="323528" y="5301208"/>
            <a:ext cx="1584176" cy="864096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57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Ellipse 16"/>
          <p:cNvSpPr/>
          <p:nvPr/>
        </p:nvSpPr>
        <p:spPr bwMode="auto">
          <a:xfrm>
            <a:off x="1547664" y="5301208"/>
            <a:ext cx="1584176" cy="864096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57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467544" y="5570129"/>
            <a:ext cx="10102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err="1" smtClean="0">
                <a:latin typeface="Times New Roman"/>
                <a:ea typeface="Times New Roman"/>
              </a:rPr>
              <a:t>ScalarBoson</a:t>
            </a:r>
            <a:r>
              <a:rPr lang="en-US" sz="1200" dirty="0" smtClean="0">
                <a:latin typeface="Times New Roman"/>
                <a:ea typeface="Times New Roman"/>
              </a:rPr>
              <a:t> </a:t>
            </a:r>
            <a:endParaRPr lang="en-US" sz="1400" dirty="0"/>
          </a:p>
        </p:txBody>
      </p:sp>
      <p:sp>
        <p:nvSpPr>
          <p:cNvPr id="19" name="Rechteck 18"/>
          <p:cNvSpPr/>
          <p:nvPr/>
        </p:nvSpPr>
        <p:spPr>
          <a:xfrm>
            <a:off x="1905479" y="5589240"/>
            <a:ext cx="11544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err="1" smtClean="0">
                <a:latin typeface="Times New Roman"/>
                <a:ea typeface="Times New Roman"/>
              </a:rPr>
              <a:t>NeutralParticle</a:t>
            </a:r>
            <a:endParaRPr lang="en-US" sz="1400" dirty="0"/>
          </a:p>
        </p:txBody>
      </p:sp>
      <p:sp>
        <p:nvSpPr>
          <p:cNvPr id="20" name="Ellipse 19"/>
          <p:cNvSpPr/>
          <p:nvPr/>
        </p:nvSpPr>
        <p:spPr bwMode="auto">
          <a:xfrm>
            <a:off x="5364088" y="5301208"/>
            <a:ext cx="1584176" cy="864096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57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Ellipse 21"/>
          <p:cNvSpPr/>
          <p:nvPr/>
        </p:nvSpPr>
        <p:spPr bwMode="auto">
          <a:xfrm>
            <a:off x="6588224" y="5301208"/>
            <a:ext cx="1584176" cy="864096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57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5515320" y="5570129"/>
            <a:ext cx="9957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err="1" smtClean="0">
                <a:latin typeface="Times New Roman"/>
                <a:ea typeface="Times New Roman"/>
              </a:rPr>
              <a:t>MarsMission</a:t>
            </a:r>
            <a:endParaRPr lang="en-US" sz="1400" dirty="0"/>
          </a:p>
        </p:txBody>
      </p:sp>
      <p:sp>
        <p:nvSpPr>
          <p:cNvPr id="24" name="Rechteck 23"/>
          <p:cNvSpPr/>
          <p:nvPr/>
        </p:nvSpPr>
        <p:spPr>
          <a:xfrm>
            <a:off x="6960336" y="5455272"/>
            <a:ext cx="1140056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US" sz="1200" i="1" dirty="0" err="1" smtClean="0">
                <a:latin typeface="Times New Roman"/>
                <a:ea typeface="Times New Roman"/>
              </a:rPr>
              <a:t>hasParticipant</a:t>
            </a:r>
            <a:r>
              <a:rPr lang="en-US" sz="1200" i="1" dirty="0" smtClean="0">
                <a:latin typeface="Times New Roman"/>
                <a:ea typeface="Times New Roman"/>
              </a:rPr>
              <a:t> </a:t>
            </a:r>
            <a:r>
              <a:rPr lang="en-US" sz="1200" i="1" dirty="0" smtClean="0">
                <a:latin typeface="Times New Roman"/>
                <a:ea typeface="Times New Roman"/>
              </a:rPr>
              <a:t/>
            </a:r>
            <a:br>
              <a:rPr lang="en-US" sz="1200" i="1" dirty="0" smtClean="0">
                <a:latin typeface="Times New Roman"/>
                <a:ea typeface="Times New Roman"/>
              </a:rPr>
            </a:br>
            <a:r>
              <a:rPr lang="en-US" sz="1200" i="1" dirty="0" smtClean="0">
                <a:latin typeface="Times New Roman"/>
                <a:ea typeface="Times New Roman"/>
              </a:rPr>
              <a:t>some </a:t>
            </a:r>
            <a:r>
              <a:rPr lang="en-US" sz="1200" i="1" dirty="0" smtClean="0">
                <a:latin typeface="Times New Roman"/>
                <a:ea typeface="Times New Roman"/>
              </a:rPr>
              <a:t>Human</a:t>
            </a:r>
          </a:p>
          <a:p>
            <a:pPr marL="0" lvl="1"/>
            <a:endParaRPr lang="en-US" sz="1400" dirty="0"/>
          </a:p>
        </p:txBody>
      </p:sp>
      <p:cxnSp>
        <p:nvCxnSpPr>
          <p:cNvPr id="26" name="Gerade Verbindung 25"/>
          <p:cNvCxnSpPr/>
          <p:nvPr/>
        </p:nvCxnSpPr>
        <p:spPr bwMode="auto">
          <a:xfrm rot="5400000">
            <a:off x="1475656" y="6021288"/>
            <a:ext cx="504056" cy="72008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Gerade Verbindung 26"/>
          <p:cNvCxnSpPr/>
          <p:nvPr/>
        </p:nvCxnSpPr>
        <p:spPr bwMode="auto">
          <a:xfrm rot="5400000">
            <a:off x="6516216" y="6021288"/>
            <a:ext cx="504056" cy="72008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Rechteck 27"/>
          <p:cNvSpPr/>
          <p:nvPr/>
        </p:nvSpPr>
        <p:spPr>
          <a:xfrm>
            <a:off x="539552" y="6289575"/>
            <a:ext cx="22733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not known whether empty </a:t>
            </a:r>
            <a:endParaRPr lang="en-US" sz="1400" dirty="0"/>
          </a:p>
        </p:txBody>
      </p:sp>
      <p:sp>
        <p:nvSpPr>
          <p:cNvPr id="29" name="Rechteck 28"/>
          <p:cNvSpPr/>
          <p:nvPr/>
        </p:nvSpPr>
        <p:spPr>
          <a:xfrm>
            <a:off x="6050861" y="6310252"/>
            <a:ext cx="14574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400" dirty="0" smtClean="0"/>
              <a:t>empty in 2011</a:t>
            </a:r>
            <a:br>
              <a:rPr lang="en-US" sz="1400" dirty="0" smtClean="0"/>
            </a:br>
            <a:r>
              <a:rPr lang="en-US" sz="1400" dirty="0" smtClean="0"/>
              <a:t>empty in 2031 ?</a:t>
            </a:r>
            <a:endParaRPr lang="en-US" sz="1400" dirty="0"/>
          </a:p>
        </p:txBody>
      </p:sp>
      <p:sp>
        <p:nvSpPr>
          <p:cNvPr id="30" name="Bogen 29"/>
          <p:cNvSpPr/>
          <p:nvPr/>
        </p:nvSpPr>
        <p:spPr bwMode="auto">
          <a:xfrm>
            <a:off x="1259632" y="5733256"/>
            <a:ext cx="936104" cy="936104"/>
          </a:xfrm>
          <a:prstGeom prst="arc">
            <a:avLst>
              <a:gd name="adj1" fmla="val 10167041"/>
              <a:gd name="adj2" fmla="val 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57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  <p:bldP spid="18" grpId="0"/>
      <p:bldP spid="19" grpId="0"/>
      <p:bldP spid="20" grpId="0" animBg="1"/>
      <p:bldP spid="22" grpId="0" animBg="1"/>
      <p:bldP spid="23" grpId="0"/>
      <p:bldP spid="24" grpId="0"/>
      <p:bldP spid="28" grpId="0"/>
      <p:bldP spid="29" grpId="0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el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Fictitious </a:t>
            </a:r>
            <a:r>
              <a:rPr lang="en-US" dirty="0" smtClean="0"/>
              <a:t>terms can </a:t>
            </a:r>
            <a:r>
              <a:rPr lang="en-US" dirty="0" smtClean="0"/>
              <a:t>be defined </a:t>
            </a:r>
            <a:r>
              <a:rPr lang="en-US" dirty="0" smtClean="0"/>
              <a:t>by logic, too.</a:t>
            </a:r>
            <a:endParaRPr lang="en-US" dirty="0"/>
          </a:p>
        </p:txBody>
      </p:sp>
      <p:pic>
        <p:nvPicPr>
          <p:cNvPr id="14" name="Picture 2" descr="http://2.bp.blogspot.com/_31Jhbcvfavs/SLAmLugBmcI/AAAAAAAAAUM/jUQVAkUOe9o/s400/Invisible_Pink_Unicorn.svg.png"/>
          <p:cNvPicPr>
            <a:picLocks noChangeAspect="1" noChangeArrowheads="1"/>
          </p:cNvPicPr>
          <p:nvPr/>
        </p:nvPicPr>
        <p:blipFill>
          <a:blip r:embed="rId3" cstate="print">
            <a:grayscl/>
            <a:lum bright="-74000"/>
          </a:blip>
          <a:srcRect/>
          <a:stretch>
            <a:fillRect/>
          </a:stretch>
        </p:blipFill>
        <p:spPr bwMode="auto">
          <a:xfrm>
            <a:off x="2750160" y="1700808"/>
            <a:ext cx="3622040" cy="2520280"/>
          </a:xfrm>
          <a:prstGeom prst="rect">
            <a:avLst/>
          </a:prstGeom>
          <a:noFill/>
        </p:spPr>
      </p:pic>
      <p:sp>
        <p:nvSpPr>
          <p:cNvPr id="15" name="Rechteck 14"/>
          <p:cNvSpPr/>
          <p:nvPr/>
        </p:nvSpPr>
        <p:spPr>
          <a:xfrm>
            <a:off x="2643976" y="4317624"/>
            <a:ext cx="4139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Unicorn </a:t>
            </a:r>
            <a:r>
              <a:rPr lang="en-US" sz="1800" dirty="0" smtClean="0">
                <a:solidFill>
                  <a:srgbClr val="0000FF"/>
                </a:solidFill>
                <a:latin typeface="Times New Roman"/>
                <a:ea typeface="Times New Roman"/>
              </a:rPr>
              <a:t>EquivalentTo</a:t>
            </a:r>
          </a:p>
          <a:p>
            <a:pPr lvl="1" algn="l"/>
            <a:r>
              <a:rPr lang="en-US" sz="1800" dirty="0" smtClean="0">
                <a:solidFill>
                  <a:srgbClr val="0000FF"/>
                </a:solidFill>
                <a:latin typeface="Times New Roman"/>
                <a:ea typeface="Times New Roman"/>
              </a:rPr>
              <a:t>    </a:t>
            </a:r>
            <a:r>
              <a:rPr lang="en-US" sz="1800" i="1" dirty="0" smtClean="0">
                <a:latin typeface="Times New Roman"/>
                <a:ea typeface="Times New Roman"/>
              </a:rPr>
              <a:t>Horse </a:t>
            </a:r>
            <a:r>
              <a:rPr lang="en-US" sz="1800" dirty="0" smtClean="0">
                <a:solidFill>
                  <a:srgbClr val="0000FF"/>
                </a:solidFill>
                <a:latin typeface="Times New Roman"/>
                <a:ea typeface="Times New Roman"/>
              </a:rPr>
              <a:t>and</a:t>
            </a:r>
          </a:p>
          <a:p>
            <a:pPr lvl="1" algn="l"/>
            <a:r>
              <a:rPr lang="en-US" sz="18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	</a:t>
            </a:r>
            <a:r>
              <a:rPr lang="en-US" sz="1800" b="1" dirty="0" err="1" smtClean="0">
                <a:latin typeface="Times New Roman"/>
                <a:ea typeface="Times New Roman"/>
              </a:rPr>
              <a:t>hasPart</a:t>
            </a:r>
            <a:r>
              <a:rPr lang="en-US" sz="1800" b="1" dirty="0" smtClean="0">
                <a:latin typeface="Times New Roman"/>
                <a:ea typeface="Times New Roman"/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latin typeface="Times New Roman"/>
                <a:ea typeface="Times New Roman"/>
              </a:rPr>
              <a:t>some</a:t>
            </a:r>
            <a:r>
              <a:rPr lang="en-US" sz="1800" b="1" dirty="0" smtClean="0">
                <a:latin typeface="Times New Roman"/>
                <a:ea typeface="Times New Roman"/>
              </a:rPr>
              <a:t> </a:t>
            </a:r>
            <a:r>
              <a:rPr lang="en-US" sz="1800" i="1" dirty="0" smtClean="0">
                <a:latin typeface="Times New Roman"/>
                <a:ea typeface="Times New Roman"/>
              </a:rPr>
              <a:t>Horn</a:t>
            </a:r>
            <a:endParaRPr lang="en-US" dirty="0"/>
          </a:p>
        </p:txBody>
      </p:sp>
      <p:sp>
        <p:nvSpPr>
          <p:cNvPr id="16" name="Ellipse 15"/>
          <p:cNvSpPr/>
          <p:nvPr/>
        </p:nvSpPr>
        <p:spPr bwMode="auto">
          <a:xfrm>
            <a:off x="3183528" y="5325736"/>
            <a:ext cx="1584176" cy="864096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57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Ellipse 16"/>
          <p:cNvSpPr/>
          <p:nvPr/>
        </p:nvSpPr>
        <p:spPr bwMode="auto">
          <a:xfrm>
            <a:off x="4407664" y="5325736"/>
            <a:ext cx="1584176" cy="864096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57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3552770" y="5594657"/>
            <a:ext cx="5597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smtClean="0">
                <a:latin typeface="Times New Roman"/>
                <a:ea typeface="Times New Roman"/>
              </a:rPr>
              <a:t>Horse</a:t>
            </a:r>
            <a:endParaRPr lang="en-US" sz="1400" dirty="0"/>
          </a:p>
        </p:txBody>
      </p:sp>
      <p:sp>
        <p:nvSpPr>
          <p:cNvPr id="19" name="Rechteck 18"/>
          <p:cNvSpPr/>
          <p:nvPr/>
        </p:nvSpPr>
        <p:spPr>
          <a:xfrm>
            <a:off x="4804216" y="5517232"/>
            <a:ext cx="81304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US" sz="1200" i="1" dirty="0" smtClean="0">
                <a:latin typeface="Times New Roman"/>
                <a:ea typeface="Times New Roman"/>
              </a:rPr>
              <a:t>Things</a:t>
            </a:r>
            <a:br>
              <a:rPr lang="en-US" sz="1200" i="1" dirty="0" smtClean="0">
                <a:latin typeface="Times New Roman"/>
                <a:ea typeface="Times New Roman"/>
              </a:rPr>
            </a:br>
            <a:r>
              <a:rPr lang="en-US" sz="1200" i="1" dirty="0" smtClean="0">
                <a:latin typeface="Times New Roman"/>
                <a:ea typeface="Times New Roman"/>
              </a:rPr>
              <a:t>with Horn</a:t>
            </a:r>
            <a:endParaRPr lang="en-US" sz="1200" i="1" dirty="0" smtClean="0">
              <a:latin typeface="Times New Roman"/>
              <a:ea typeface="Times New Roman"/>
            </a:endParaRPr>
          </a:p>
          <a:p>
            <a:pPr marL="0" lvl="1"/>
            <a:endParaRPr lang="en-US" sz="1400" dirty="0"/>
          </a:p>
        </p:txBody>
      </p:sp>
      <p:cxnSp>
        <p:nvCxnSpPr>
          <p:cNvPr id="20" name="Gerade Verbindung 19"/>
          <p:cNvCxnSpPr/>
          <p:nvPr/>
        </p:nvCxnSpPr>
        <p:spPr bwMode="auto">
          <a:xfrm rot="5400000">
            <a:off x="4335656" y="6045816"/>
            <a:ext cx="504056" cy="72008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Rechteck 21"/>
          <p:cNvSpPr/>
          <p:nvPr/>
        </p:nvSpPr>
        <p:spPr>
          <a:xfrm>
            <a:off x="3894357" y="6361583"/>
            <a:ext cx="12698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400" dirty="0" smtClean="0"/>
              <a:t>always empty</a:t>
            </a:r>
            <a:endParaRPr lang="en-US" sz="1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 bwMode="auto">
          <a:xfrm>
            <a:off x="5076056" y="6165304"/>
            <a:ext cx="504056" cy="288032"/>
          </a:xfrm>
          <a:prstGeom prst="rect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57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itel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Fictitious terms </a:t>
            </a:r>
            <a:r>
              <a:rPr lang="en-US" dirty="0" smtClean="0"/>
              <a:t>are used as metaphors or themes of delusions.</a:t>
            </a:r>
            <a:endParaRPr lang="en-US" dirty="0"/>
          </a:p>
        </p:txBody>
      </p:sp>
      <p:pic>
        <p:nvPicPr>
          <p:cNvPr id="14" name="Picture 2" descr="http://2.bp.blogspot.com/_31Jhbcvfavs/SLAmLugBmcI/AAAAAAAAAUM/jUQVAkUOe9o/s400/Invisible_Pink_Unicorn.svg.png"/>
          <p:cNvPicPr>
            <a:picLocks noChangeAspect="1" noChangeArrowheads="1"/>
          </p:cNvPicPr>
          <p:nvPr/>
        </p:nvPicPr>
        <p:blipFill>
          <a:blip r:embed="rId3" cstate="print">
            <a:grayscl/>
            <a:lum bright="-74000"/>
          </a:blip>
          <a:srcRect/>
          <a:stretch>
            <a:fillRect/>
          </a:stretch>
        </p:blipFill>
        <p:spPr bwMode="auto">
          <a:xfrm rot="20056956">
            <a:off x="5154533" y="2289838"/>
            <a:ext cx="3622040" cy="2520280"/>
          </a:xfrm>
          <a:prstGeom prst="rect">
            <a:avLst/>
          </a:prstGeom>
          <a:noFill/>
        </p:spPr>
      </p:pic>
      <p:pic>
        <p:nvPicPr>
          <p:cNvPr id="141314" name="Picture 2" descr="http://img.ehowcdn.com/article-page-main/ehow/images/a05/6j/3t/paranoid-schizophrenic-800x8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4762499"/>
            <a:ext cx="2143125" cy="2095501"/>
          </a:xfrm>
          <a:prstGeom prst="rect">
            <a:avLst/>
          </a:prstGeom>
          <a:noFill/>
        </p:spPr>
      </p:pic>
      <p:sp>
        <p:nvSpPr>
          <p:cNvPr id="7" name="Wolkenförmige Legende 6"/>
          <p:cNvSpPr/>
          <p:nvPr/>
        </p:nvSpPr>
        <p:spPr bwMode="auto">
          <a:xfrm>
            <a:off x="2627784" y="1628800"/>
            <a:ext cx="6264696" cy="4248472"/>
          </a:xfrm>
          <a:prstGeom prst="cloudCallout">
            <a:avLst>
              <a:gd name="adj1" fmla="val -74225"/>
              <a:gd name="adj2" fmla="val 20308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57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4131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74000"/>
          </a:blip>
          <a:srcRect b="15231"/>
          <a:stretch>
            <a:fillRect/>
          </a:stretch>
        </p:blipFill>
        <p:spPr bwMode="auto">
          <a:xfrm>
            <a:off x="3347864" y="2708920"/>
            <a:ext cx="2169021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hteck 9"/>
          <p:cNvSpPr/>
          <p:nvPr/>
        </p:nvSpPr>
        <p:spPr>
          <a:xfrm>
            <a:off x="2267744" y="5805264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i="1" dirty="0" smtClean="0">
                <a:latin typeface="Times New Roman"/>
                <a:ea typeface="Times New Roman"/>
              </a:rPr>
              <a:t>Unicorn Delusion </a:t>
            </a:r>
            <a:r>
              <a:rPr lang="en-US" sz="1800" dirty="0" smtClean="0">
                <a:solidFill>
                  <a:srgbClr val="0000FF"/>
                </a:solidFill>
                <a:latin typeface="Times New Roman"/>
                <a:ea typeface="Times New Roman"/>
              </a:rPr>
              <a:t>EquivalentTo</a:t>
            </a:r>
            <a:endParaRPr lang="en-US" sz="1800" dirty="0" smtClean="0">
              <a:solidFill>
                <a:srgbClr val="0000FF"/>
              </a:solidFill>
              <a:latin typeface="Times New Roman"/>
              <a:ea typeface="Times New Roman"/>
            </a:endParaRPr>
          </a:p>
          <a:p>
            <a:pPr lvl="1" algn="l"/>
            <a:r>
              <a:rPr lang="en-US" sz="1800" dirty="0" smtClean="0">
                <a:solidFill>
                  <a:srgbClr val="0000FF"/>
                </a:solidFill>
                <a:latin typeface="Times New Roman"/>
                <a:ea typeface="Times New Roman"/>
              </a:rPr>
              <a:t>    </a:t>
            </a:r>
            <a:r>
              <a:rPr lang="en-US" sz="1800" i="1" dirty="0" smtClean="0">
                <a:latin typeface="Times New Roman"/>
                <a:ea typeface="Times New Roman"/>
              </a:rPr>
              <a:t>Delusion </a:t>
            </a:r>
            <a:r>
              <a:rPr lang="en-US" sz="1800" dirty="0" smtClean="0">
                <a:solidFill>
                  <a:srgbClr val="0000FF"/>
                </a:solidFill>
                <a:latin typeface="Times New Roman"/>
                <a:ea typeface="Times New Roman"/>
              </a:rPr>
              <a:t>and </a:t>
            </a:r>
            <a:r>
              <a:rPr lang="en-US" sz="1800" b="1" dirty="0" err="1" smtClean="0">
                <a:latin typeface="Times New Roman"/>
                <a:ea typeface="Times New Roman"/>
              </a:rPr>
              <a:t>isAbout</a:t>
            </a:r>
            <a:r>
              <a:rPr lang="en-US" sz="1800" b="1" dirty="0" smtClean="0">
                <a:latin typeface="Times New Roman"/>
                <a:ea typeface="Times New Roman"/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latin typeface="Times New Roman"/>
                <a:ea typeface="Times New Roman"/>
              </a:rPr>
              <a:t>only </a:t>
            </a:r>
            <a:r>
              <a:rPr lang="en-US" sz="1800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Unicorn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/>
          <p:cNvSpPr/>
          <p:nvPr/>
        </p:nvSpPr>
        <p:spPr bwMode="auto">
          <a:xfrm>
            <a:off x="4572000" y="1556792"/>
            <a:ext cx="4320480" cy="50405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57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itel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Fictitious </a:t>
            </a:r>
            <a:r>
              <a:rPr lang="en-US" dirty="0" smtClean="0"/>
              <a:t>terms are used as metaphors or themes of delusions.</a:t>
            </a:r>
            <a:endParaRPr lang="en-US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694" t="21650" r="13414"/>
          <a:stretch>
            <a:fillRect/>
          </a:stretch>
        </p:blipFill>
        <p:spPr bwMode="auto">
          <a:xfrm>
            <a:off x="837752" y="2140690"/>
            <a:ext cx="2624648" cy="15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694" t="19550" r="13393"/>
          <a:stretch>
            <a:fillRect/>
          </a:stretch>
        </p:blipFill>
        <p:spPr bwMode="auto">
          <a:xfrm>
            <a:off x="981768" y="4642219"/>
            <a:ext cx="2595304" cy="158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2.bp.blogspot.com/_31Jhbcvfavs/SLAmLugBmcI/AAAAAAAAAUM/jUQVAkUOe9o/s400/Invisible_Pink_Unicorn.svg.png"/>
          <p:cNvPicPr>
            <a:picLocks noChangeAspect="1" noChangeArrowheads="1"/>
          </p:cNvPicPr>
          <p:nvPr/>
        </p:nvPicPr>
        <p:blipFill>
          <a:blip r:embed="rId5" cstate="print">
            <a:lum bright="-60000" contrast="100000"/>
          </a:blip>
          <a:srcRect/>
          <a:stretch>
            <a:fillRect/>
          </a:stretch>
        </p:blipFill>
        <p:spPr bwMode="auto">
          <a:xfrm rot="20056956">
            <a:off x="5832325" y="4501622"/>
            <a:ext cx="2386060" cy="1660263"/>
          </a:xfrm>
          <a:prstGeom prst="rect">
            <a:avLst/>
          </a:prstGeom>
          <a:noFill/>
        </p:spPr>
      </p:pic>
      <p:pic>
        <p:nvPicPr>
          <p:cNvPr id="11" name="Picture 2" descr="http://2.bp.blogspot.com/_31Jhbcvfavs/SLAmLugBmcI/AAAAAAAAAUM/jUQVAkUOe9o/s400/Invisible_Pink_Unicorn.svg.png"/>
          <p:cNvPicPr>
            <a:picLocks noChangeAspect="1" noChangeArrowheads="1"/>
          </p:cNvPicPr>
          <p:nvPr/>
        </p:nvPicPr>
        <p:blipFill>
          <a:blip r:embed="rId5" cstate="print">
            <a:grayscl/>
            <a:lum bright="-72000" contrast="50000"/>
          </a:blip>
          <a:srcRect/>
          <a:stretch>
            <a:fillRect/>
          </a:stretch>
        </p:blipFill>
        <p:spPr bwMode="auto">
          <a:xfrm rot="20056956">
            <a:off x="5832326" y="1909334"/>
            <a:ext cx="2386060" cy="1660263"/>
          </a:xfrm>
          <a:prstGeom prst="rect">
            <a:avLst/>
          </a:prstGeom>
          <a:noFill/>
        </p:spPr>
      </p:pic>
      <p:cxnSp>
        <p:nvCxnSpPr>
          <p:cNvPr id="13" name="Gerade Verbindung mit Pfeil 12"/>
          <p:cNvCxnSpPr/>
          <p:nvPr/>
        </p:nvCxnSpPr>
        <p:spPr bwMode="auto">
          <a:xfrm rot="5400000" flipH="1" flipV="1">
            <a:off x="2195736" y="4005064"/>
            <a:ext cx="720080" cy="158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Gerade Verbindung mit Pfeil 14"/>
          <p:cNvCxnSpPr/>
          <p:nvPr/>
        </p:nvCxnSpPr>
        <p:spPr bwMode="auto">
          <a:xfrm rot="5400000" flipH="1" flipV="1">
            <a:off x="6661026" y="4004270"/>
            <a:ext cx="720080" cy="158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Gerade Verbindung mit Pfeil 15"/>
          <p:cNvCxnSpPr/>
          <p:nvPr/>
        </p:nvCxnSpPr>
        <p:spPr bwMode="auto">
          <a:xfrm>
            <a:off x="4067944" y="2708920"/>
            <a:ext cx="1224136" cy="158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Gerade Verbindung mit Pfeil 17"/>
          <p:cNvCxnSpPr/>
          <p:nvPr/>
        </p:nvCxnSpPr>
        <p:spPr bwMode="auto">
          <a:xfrm>
            <a:off x="4067944" y="5229200"/>
            <a:ext cx="1224136" cy="158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feld 18"/>
          <p:cNvSpPr txBox="1"/>
          <p:nvPr/>
        </p:nvSpPr>
        <p:spPr>
          <a:xfrm>
            <a:off x="7055611" y="3789040"/>
            <a:ext cx="9781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subClassOf</a:t>
            </a:r>
            <a:endParaRPr lang="en-US" sz="1200" dirty="0"/>
          </a:p>
        </p:txBody>
      </p:sp>
      <p:sp>
        <p:nvSpPr>
          <p:cNvPr id="20" name="Textfeld 19"/>
          <p:cNvSpPr txBox="1"/>
          <p:nvPr/>
        </p:nvSpPr>
        <p:spPr>
          <a:xfrm>
            <a:off x="2699792" y="3789040"/>
            <a:ext cx="9781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subClassOf</a:t>
            </a:r>
            <a:endParaRPr lang="en-US" sz="1200" dirty="0"/>
          </a:p>
        </p:txBody>
      </p:sp>
      <p:sp>
        <p:nvSpPr>
          <p:cNvPr id="22" name="Textfeld 21"/>
          <p:cNvSpPr txBox="1"/>
          <p:nvPr/>
        </p:nvSpPr>
        <p:spPr>
          <a:xfrm>
            <a:off x="4593105" y="2348880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isAbout</a:t>
            </a:r>
            <a:endParaRPr lang="en-US" sz="1200" dirty="0"/>
          </a:p>
        </p:txBody>
      </p:sp>
      <p:sp>
        <p:nvSpPr>
          <p:cNvPr id="23" name="Textfeld 22"/>
          <p:cNvSpPr txBox="1"/>
          <p:nvPr/>
        </p:nvSpPr>
        <p:spPr>
          <a:xfrm>
            <a:off x="4596056" y="4880193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isAbout</a:t>
            </a:r>
            <a:endParaRPr lang="en-US" sz="1200" dirty="0"/>
          </a:p>
        </p:txBody>
      </p:sp>
      <p:sp>
        <p:nvSpPr>
          <p:cNvPr id="24" name="Rechteck 23"/>
          <p:cNvSpPr/>
          <p:nvPr/>
        </p:nvSpPr>
        <p:spPr bwMode="auto">
          <a:xfrm>
            <a:off x="251520" y="1556792"/>
            <a:ext cx="4320480" cy="50405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57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1907704" y="3368025"/>
            <a:ext cx="13500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smtClean="0"/>
              <a:t>Unicorn Delusion</a:t>
            </a:r>
            <a:endParaRPr lang="en-US" sz="1200" i="1" dirty="0"/>
          </a:p>
        </p:txBody>
      </p:sp>
      <p:sp>
        <p:nvSpPr>
          <p:cNvPr id="27" name="Rechteck 26"/>
          <p:cNvSpPr/>
          <p:nvPr/>
        </p:nvSpPr>
        <p:spPr>
          <a:xfrm>
            <a:off x="1728383" y="5949280"/>
            <a:ext cx="16914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smtClean="0"/>
              <a:t>Pink Unicorn Delusion</a:t>
            </a:r>
            <a:endParaRPr lang="en-US" sz="1200" i="1" dirty="0"/>
          </a:p>
        </p:txBody>
      </p:sp>
      <p:sp>
        <p:nvSpPr>
          <p:cNvPr id="28" name="Rechteck 27"/>
          <p:cNvSpPr/>
          <p:nvPr/>
        </p:nvSpPr>
        <p:spPr>
          <a:xfrm>
            <a:off x="6547181" y="6021288"/>
            <a:ext cx="10534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smtClean="0">
                <a:solidFill>
                  <a:srgbClr val="FF0000"/>
                </a:solidFill>
              </a:rPr>
              <a:t>Pink Unicorn</a:t>
            </a:r>
            <a:endParaRPr lang="en-US" sz="1200" i="1" dirty="0">
              <a:solidFill>
                <a:srgbClr val="FF0000"/>
              </a:solidFill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6596251" y="3356992"/>
            <a:ext cx="7120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smtClean="0">
                <a:solidFill>
                  <a:srgbClr val="FF0000"/>
                </a:solidFill>
              </a:rPr>
              <a:t>Unicorn</a:t>
            </a:r>
            <a:endParaRPr lang="en-US" sz="1200" i="1" dirty="0">
              <a:solidFill>
                <a:srgbClr val="FF0000"/>
              </a:solidFill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1953517" y="1484784"/>
            <a:ext cx="1196160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300" b="1" kern="0" dirty="0" smtClean="0">
                <a:latin typeface="Arial"/>
                <a:ea typeface="+mj-ea"/>
                <a:cs typeface="+mj-cs"/>
              </a:rPr>
              <a:t>Exist</a:t>
            </a:r>
            <a:endParaRPr lang="en-US" dirty="0"/>
          </a:p>
        </p:txBody>
      </p:sp>
      <p:sp>
        <p:nvSpPr>
          <p:cNvPr id="31" name="Rechteck 30"/>
          <p:cNvSpPr/>
          <p:nvPr/>
        </p:nvSpPr>
        <p:spPr>
          <a:xfrm>
            <a:off x="5285070" y="1484784"/>
            <a:ext cx="2651688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300" b="1" kern="0" dirty="0" smtClean="0">
                <a:solidFill>
                  <a:srgbClr val="FC0128"/>
                </a:solidFill>
                <a:latin typeface="Arial"/>
                <a:ea typeface="+mj-ea"/>
                <a:cs typeface="+mj-cs"/>
              </a:rPr>
              <a:t>Do not Exist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el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Fictitious terms are used as metaphors or themes of delusions.</a:t>
            </a:r>
            <a:endParaRPr lang="en-US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694" t="21650" r="13414"/>
          <a:stretch>
            <a:fillRect/>
          </a:stretch>
        </p:blipFill>
        <p:spPr bwMode="auto">
          <a:xfrm>
            <a:off x="837752" y="2140690"/>
            <a:ext cx="2624648" cy="15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694" t="19550" r="13393"/>
          <a:stretch>
            <a:fillRect/>
          </a:stretch>
        </p:blipFill>
        <p:spPr bwMode="auto">
          <a:xfrm>
            <a:off x="981768" y="4642219"/>
            <a:ext cx="2595304" cy="158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2.bp.blogspot.com/_31Jhbcvfavs/SLAmLugBmcI/AAAAAAAAAUM/jUQVAkUOe9o/s400/Invisible_Pink_Unicorn.svg.png"/>
          <p:cNvPicPr>
            <a:picLocks noChangeAspect="1" noChangeArrowheads="1"/>
          </p:cNvPicPr>
          <p:nvPr/>
        </p:nvPicPr>
        <p:blipFill>
          <a:blip r:embed="rId5" cstate="print">
            <a:lum bright="-60000" contrast="100000"/>
          </a:blip>
          <a:srcRect/>
          <a:stretch>
            <a:fillRect/>
          </a:stretch>
        </p:blipFill>
        <p:spPr bwMode="auto">
          <a:xfrm rot="20056956">
            <a:off x="5832325" y="4501622"/>
            <a:ext cx="2386060" cy="1660263"/>
          </a:xfrm>
          <a:prstGeom prst="rect">
            <a:avLst/>
          </a:prstGeom>
          <a:noFill/>
        </p:spPr>
      </p:pic>
      <p:pic>
        <p:nvPicPr>
          <p:cNvPr id="11" name="Picture 2" descr="http://2.bp.blogspot.com/_31Jhbcvfavs/SLAmLugBmcI/AAAAAAAAAUM/jUQVAkUOe9o/s400/Invisible_Pink_Unicorn.svg.png"/>
          <p:cNvPicPr>
            <a:picLocks noChangeAspect="1" noChangeArrowheads="1"/>
          </p:cNvPicPr>
          <p:nvPr/>
        </p:nvPicPr>
        <p:blipFill>
          <a:blip r:embed="rId5" cstate="print">
            <a:grayscl/>
            <a:lum bright="-72000" contrast="50000"/>
          </a:blip>
          <a:srcRect/>
          <a:stretch>
            <a:fillRect/>
          </a:stretch>
        </p:blipFill>
        <p:spPr bwMode="auto">
          <a:xfrm rot="20056956">
            <a:off x="5832326" y="1909334"/>
            <a:ext cx="2386060" cy="1660263"/>
          </a:xfrm>
          <a:prstGeom prst="rect">
            <a:avLst/>
          </a:prstGeom>
          <a:noFill/>
        </p:spPr>
      </p:pic>
      <p:cxnSp>
        <p:nvCxnSpPr>
          <p:cNvPr id="13" name="Gerade Verbindung mit Pfeil 12"/>
          <p:cNvCxnSpPr/>
          <p:nvPr/>
        </p:nvCxnSpPr>
        <p:spPr bwMode="auto">
          <a:xfrm rot="5400000" flipH="1" flipV="1">
            <a:off x="2195736" y="4005064"/>
            <a:ext cx="720080" cy="158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Gerade Verbindung mit Pfeil 14"/>
          <p:cNvCxnSpPr/>
          <p:nvPr/>
        </p:nvCxnSpPr>
        <p:spPr bwMode="auto">
          <a:xfrm rot="5400000" flipH="1" flipV="1">
            <a:off x="6661026" y="4004270"/>
            <a:ext cx="720080" cy="158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feld 18"/>
          <p:cNvSpPr txBox="1"/>
          <p:nvPr/>
        </p:nvSpPr>
        <p:spPr>
          <a:xfrm>
            <a:off x="7055611" y="3789040"/>
            <a:ext cx="9781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subClassOf</a:t>
            </a:r>
            <a:endParaRPr lang="en-US" sz="1200" dirty="0"/>
          </a:p>
        </p:txBody>
      </p:sp>
      <p:sp>
        <p:nvSpPr>
          <p:cNvPr id="20" name="Textfeld 19"/>
          <p:cNvSpPr txBox="1"/>
          <p:nvPr/>
        </p:nvSpPr>
        <p:spPr>
          <a:xfrm>
            <a:off x="2699792" y="3789040"/>
            <a:ext cx="9781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subClassOf</a:t>
            </a:r>
            <a:endParaRPr lang="en-US" sz="1200" dirty="0"/>
          </a:p>
        </p:txBody>
      </p:sp>
      <p:sp>
        <p:nvSpPr>
          <p:cNvPr id="22" name="Textfeld 21"/>
          <p:cNvSpPr txBox="1"/>
          <p:nvPr/>
        </p:nvSpPr>
        <p:spPr>
          <a:xfrm>
            <a:off x="4593105" y="2348880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isAbout</a:t>
            </a:r>
            <a:endParaRPr lang="en-US" sz="1200" dirty="0"/>
          </a:p>
        </p:txBody>
      </p:sp>
      <p:sp>
        <p:nvSpPr>
          <p:cNvPr id="23" name="Textfeld 22"/>
          <p:cNvSpPr txBox="1"/>
          <p:nvPr/>
        </p:nvSpPr>
        <p:spPr>
          <a:xfrm>
            <a:off x="4596056" y="4880193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isAbout</a:t>
            </a:r>
            <a:endParaRPr lang="en-US" sz="1200" dirty="0"/>
          </a:p>
        </p:txBody>
      </p:sp>
      <p:sp>
        <p:nvSpPr>
          <p:cNvPr id="24" name="Rechteck 23"/>
          <p:cNvSpPr/>
          <p:nvPr/>
        </p:nvSpPr>
        <p:spPr bwMode="auto">
          <a:xfrm>
            <a:off x="251520" y="1556792"/>
            <a:ext cx="4320480" cy="50405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57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1907704" y="3368025"/>
            <a:ext cx="13500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smtClean="0"/>
              <a:t>Unicorn Delusion</a:t>
            </a:r>
            <a:endParaRPr lang="en-US" sz="1200" i="1" dirty="0"/>
          </a:p>
        </p:txBody>
      </p:sp>
      <p:sp>
        <p:nvSpPr>
          <p:cNvPr id="27" name="Rechteck 26"/>
          <p:cNvSpPr/>
          <p:nvPr/>
        </p:nvSpPr>
        <p:spPr>
          <a:xfrm>
            <a:off x="1728383" y="5949280"/>
            <a:ext cx="16914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smtClean="0"/>
              <a:t>Pink Unicorn Delusion</a:t>
            </a:r>
            <a:endParaRPr lang="en-US" sz="1200" i="1" dirty="0"/>
          </a:p>
        </p:txBody>
      </p:sp>
      <p:sp>
        <p:nvSpPr>
          <p:cNvPr id="28" name="Rechteck 27"/>
          <p:cNvSpPr/>
          <p:nvPr/>
        </p:nvSpPr>
        <p:spPr>
          <a:xfrm>
            <a:off x="6547181" y="6021288"/>
            <a:ext cx="10534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Pink Unicorn</a:t>
            </a:r>
            <a:endParaRPr lang="en-US" sz="1200" dirty="0"/>
          </a:p>
        </p:txBody>
      </p:sp>
      <p:sp>
        <p:nvSpPr>
          <p:cNvPr id="29" name="Rechteck 28"/>
          <p:cNvSpPr/>
          <p:nvPr/>
        </p:nvSpPr>
        <p:spPr>
          <a:xfrm>
            <a:off x="6596251" y="3356992"/>
            <a:ext cx="7120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Unicorn</a:t>
            </a:r>
            <a:endParaRPr lang="en-US" sz="1200" dirty="0"/>
          </a:p>
        </p:txBody>
      </p:sp>
      <p:sp>
        <p:nvSpPr>
          <p:cNvPr id="30" name="Rechteck 29"/>
          <p:cNvSpPr/>
          <p:nvPr/>
        </p:nvSpPr>
        <p:spPr>
          <a:xfrm>
            <a:off x="1953517" y="1484784"/>
            <a:ext cx="1196160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300" b="1" kern="0" dirty="0" smtClean="0">
                <a:latin typeface="Arial"/>
                <a:ea typeface="+mj-ea"/>
                <a:cs typeface="+mj-cs"/>
              </a:rPr>
              <a:t>Exist</a:t>
            </a:r>
            <a:endParaRPr lang="en-US" dirty="0"/>
          </a:p>
        </p:txBody>
      </p:sp>
      <p:sp>
        <p:nvSpPr>
          <p:cNvPr id="31" name="Rechteck 30"/>
          <p:cNvSpPr/>
          <p:nvPr/>
        </p:nvSpPr>
        <p:spPr>
          <a:xfrm>
            <a:off x="5049429" y="1484784"/>
            <a:ext cx="3122971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300" b="1" kern="0" dirty="0" smtClean="0">
                <a:solidFill>
                  <a:srgbClr val="FC0128"/>
                </a:solidFill>
                <a:latin typeface="Arial"/>
                <a:ea typeface="+mj-ea"/>
                <a:cs typeface="+mj-cs"/>
              </a:rPr>
              <a:t>Does not Exist</a:t>
            </a:r>
            <a:endParaRPr lang="en-US" dirty="0"/>
          </a:p>
        </p:txBody>
      </p:sp>
      <p:sp>
        <p:nvSpPr>
          <p:cNvPr id="25" name="Rechteck 24"/>
          <p:cNvSpPr/>
          <p:nvPr/>
        </p:nvSpPr>
        <p:spPr bwMode="auto">
          <a:xfrm>
            <a:off x="4572000" y="1556792"/>
            <a:ext cx="4320480" cy="504056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57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5530374" y="3033534"/>
            <a:ext cx="2392001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300" b="1" kern="0" dirty="0" smtClean="0">
                <a:solidFill>
                  <a:srgbClr val="FC0128"/>
                </a:solidFill>
                <a:latin typeface="Arial"/>
                <a:ea typeface="+mj-ea"/>
                <a:cs typeface="+mj-cs"/>
              </a:rPr>
              <a:t>Irrelevant </a:t>
            </a:r>
            <a:br>
              <a:rPr lang="en-US" sz="3300" b="1" kern="0" dirty="0" smtClean="0">
                <a:solidFill>
                  <a:srgbClr val="FC0128"/>
                </a:solidFill>
                <a:latin typeface="Arial"/>
                <a:ea typeface="+mj-ea"/>
                <a:cs typeface="+mj-cs"/>
              </a:rPr>
            </a:br>
            <a:r>
              <a:rPr lang="en-US" sz="3300" b="1" kern="0" dirty="0" smtClean="0">
                <a:solidFill>
                  <a:srgbClr val="FC0128"/>
                </a:solidFill>
                <a:latin typeface="Arial"/>
                <a:ea typeface="+mj-ea"/>
                <a:cs typeface="+mj-cs"/>
              </a:rPr>
              <a:t>for </a:t>
            </a:r>
            <a:br>
              <a:rPr lang="en-US" sz="3300" b="1" kern="0" dirty="0" smtClean="0">
                <a:solidFill>
                  <a:srgbClr val="FC0128"/>
                </a:solidFill>
                <a:latin typeface="Arial"/>
                <a:ea typeface="+mj-ea"/>
                <a:cs typeface="+mj-cs"/>
              </a:rPr>
            </a:br>
            <a:r>
              <a:rPr lang="en-US" sz="3300" b="1" kern="0" dirty="0" smtClean="0">
                <a:solidFill>
                  <a:srgbClr val="FC0128"/>
                </a:solidFill>
                <a:latin typeface="Arial"/>
                <a:ea typeface="+mj-ea"/>
                <a:cs typeface="+mj-cs"/>
              </a:rPr>
              <a:t>Realist</a:t>
            </a:r>
            <a:br>
              <a:rPr lang="en-US" sz="3300" b="1" kern="0" dirty="0" smtClean="0">
                <a:solidFill>
                  <a:srgbClr val="FC0128"/>
                </a:solidFill>
                <a:latin typeface="Arial"/>
                <a:ea typeface="+mj-ea"/>
                <a:cs typeface="+mj-cs"/>
              </a:rPr>
            </a:br>
            <a:r>
              <a:rPr lang="en-US" sz="3300" b="1" kern="0" dirty="0" smtClean="0">
                <a:solidFill>
                  <a:srgbClr val="FC0128"/>
                </a:solidFill>
                <a:latin typeface="Arial"/>
                <a:ea typeface="+mj-ea"/>
                <a:cs typeface="+mj-cs"/>
              </a:rPr>
              <a:t>Ontologies</a:t>
            </a:r>
            <a:endParaRPr lang="en-US" dirty="0"/>
          </a:p>
        </p:txBody>
      </p:sp>
      <p:pic>
        <p:nvPicPr>
          <p:cNvPr id="33" name="Picture 2" descr="Datei:CMS Higgs-even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1916832"/>
            <a:ext cx="781389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4" name="Picture 6" descr="http://upload.wikimedia.org/wikipedia/commons/thumb/f/f1/Mars_mission.jpg/400px-Mars_mission.jpg"/>
          <p:cNvPicPr>
            <a:picLocks noChangeAspect="1" noChangeArrowheads="1"/>
          </p:cNvPicPr>
          <p:nvPr/>
        </p:nvPicPr>
        <p:blipFill>
          <a:blip r:embed="rId7" cstate="print"/>
          <a:srcRect l="37186" t="14286" r="6057"/>
          <a:stretch>
            <a:fillRect/>
          </a:stretch>
        </p:blipFill>
        <p:spPr bwMode="auto">
          <a:xfrm>
            <a:off x="7812360" y="1844824"/>
            <a:ext cx="765685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5" name="Picture 2" descr="http://2.bp.blogspot.com/_31Jhbcvfavs/SLAmLugBmcI/AAAAAAAAAUM/jUQVAkUOe9o/s400/Invisible_Pink_Unicorn.svg.png"/>
          <p:cNvPicPr>
            <a:picLocks noChangeAspect="1" noChangeArrowheads="1"/>
          </p:cNvPicPr>
          <p:nvPr/>
        </p:nvPicPr>
        <p:blipFill>
          <a:blip r:embed="rId5" cstate="print">
            <a:grayscl/>
            <a:lum bright="-100000" contrast="98000"/>
          </a:blip>
          <a:srcRect/>
          <a:stretch>
            <a:fillRect/>
          </a:stretch>
        </p:blipFill>
        <p:spPr bwMode="auto">
          <a:xfrm rot="20056956">
            <a:off x="6389355" y="1935076"/>
            <a:ext cx="1119823" cy="779193"/>
          </a:xfrm>
          <a:prstGeom prst="rect">
            <a:avLst/>
          </a:prstGeom>
          <a:noFill/>
        </p:spPr>
      </p:pic>
      <p:sp>
        <p:nvSpPr>
          <p:cNvPr id="36" name="Rechteck 35"/>
          <p:cNvSpPr/>
          <p:nvPr/>
        </p:nvSpPr>
        <p:spPr bwMode="auto">
          <a:xfrm>
            <a:off x="4932040" y="1916832"/>
            <a:ext cx="792088" cy="72008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57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Rechteck 36"/>
          <p:cNvSpPr/>
          <p:nvPr/>
        </p:nvSpPr>
        <p:spPr bwMode="auto">
          <a:xfrm>
            <a:off x="6444208" y="1916832"/>
            <a:ext cx="792088" cy="72008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57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Classes </a:t>
            </a:r>
            <a:r>
              <a:rPr lang="en-US" dirty="0" smtClean="0"/>
              <a:t>that refer to fictitious </a:t>
            </a:r>
            <a:r>
              <a:rPr lang="en-US" dirty="0" smtClean="0"/>
              <a:t>terms can be fully defined referring to universals only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Examples: </a:t>
            </a:r>
          </a:p>
          <a:p>
            <a:pPr lvl="1"/>
            <a:r>
              <a:rPr lang="en-US" dirty="0" smtClean="0"/>
              <a:t>Higgs Boson Research Project</a:t>
            </a:r>
          </a:p>
          <a:p>
            <a:pPr lvl="1"/>
            <a:r>
              <a:rPr lang="en-US" dirty="0" smtClean="0"/>
              <a:t>Manned Mars Mission Plan </a:t>
            </a:r>
          </a:p>
          <a:p>
            <a:pPr lvl="1"/>
            <a:r>
              <a:rPr lang="en-US" dirty="0" smtClean="0"/>
              <a:t>Unicorn delusion</a:t>
            </a:r>
          </a:p>
          <a:p>
            <a:r>
              <a:rPr lang="en-US" dirty="0" smtClean="0"/>
              <a:t>Running example: Unicorn delusion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79512" y="4149080"/>
            <a:ext cx="4464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i="1" dirty="0" smtClean="0">
                <a:latin typeface="Times New Roman"/>
                <a:ea typeface="Times New Roman"/>
              </a:rPr>
              <a:t>Unicorn Delusion </a:t>
            </a:r>
            <a:r>
              <a:rPr lang="en-US" sz="1800" dirty="0" smtClean="0">
                <a:solidFill>
                  <a:srgbClr val="0000FF"/>
                </a:solidFill>
                <a:latin typeface="Times New Roman"/>
                <a:ea typeface="Times New Roman"/>
              </a:rPr>
              <a:t>EquivalentTo</a:t>
            </a:r>
            <a:endParaRPr lang="en-US" sz="1800" dirty="0" smtClean="0">
              <a:solidFill>
                <a:srgbClr val="0000FF"/>
              </a:solidFill>
              <a:latin typeface="Times New Roman"/>
              <a:ea typeface="Times New Roman"/>
            </a:endParaRPr>
          </a:p>
          <a:p>
            <a:pPr lvl="1" algn="l"/>
            <a:r>
              <a:rPr lang="en-US" sz="1800" dirty="0" smtClean="0">
                <a:solidFill>
                  <a:srgbClr val="0000FF"/>
                </a:solidFill>
                <a:latin typeface="Times New Roman"/>
                <a:ea typeface="Times New Roman"/>
              </a:rPr>
              <a:t>    </a:t>
            </a:r>
            <a:r>
              <a:rPr lang="en-US" sz="1800" i="1" dirty="0" smtClean="0">
                <a:latin typeface="Times New Roman"/>
                <a:ea typeface="Times New Roman"/>
              </a:rPr>
              <a:t>Delusion </a:t>
            </a:r>
            <a:r>
              <a:rPr lang="en-US" sz="1800" dirty="0" smtClean="0">
                <a:solidFill>
                  <a:srgbClr val="0000FF"/>
                </a:solidFill>
                <a:latin typeface="Times New Roman"/>
                <a:ea typeface="Times New Roman"/>
              </a:rPr>
              <a:t>and </a:t>
            </a:r>
            <a:r>
              <a:rPr lang="en-US" sz="1800" b="1" dirty="0" err="1" smtClean="0">
                <a:latin typeface="Times New Roman"/>
                <a:ea typeface="Times New Roman"/>
              </a:rPr>
              <a:t>isAbout</a:t>
            </a:r>
            <a:r>
              <a:rPr lang="en-US" sz="1800" b="1" dirty="0" smtClean="0">
                <a:latin typeface="Times New Roman"/>
                <a:ea typeface="Times New Roman"/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latin typeface="Times New Roman"/>
                <a:ea typeface="Times New Roman"/>
              </a:rPr>
              <a:t>only </a:t>
            </a:r>
            <a:r>
              <a:rPr lang="en-US" sz="1800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Unicorn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79512" y="5517232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i="1" dirty="0" smtClean="0">
                <a:latin typeface="Times New Roman"/>
                <a:ea typeface="Times New Roman"/>
              </a:rPr>
              <a:t>Unicorn Delusion </a:t>
            </a:r>
            <a:r>
              <a:rPr lang="en-US" sz="1800" dirty="0" smtClean="0">
                <a:solidFill>
                  <a:srgbClr val="0000FF"/>
                </a:solidFill>
                <a:latin typeface="Times New Roman"/>
                <a:ea typeface="Times New Roman"/>
              </a:rPr>
              <a:t>EquivalentTo</a:t>
            </a:r>
          </a:p>
          <a:p>
            <a:pPr algn="l"/>
            <a:r>
              <a:rPr lang="en-US" sz="1800" i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       </a:t>
            </a:r>
            <a:r>
              <a:rPr lang="en-US" sz="1800" i="1" dirty="0" smtClean="0">
                <a:latin typeface="Times New Roman"/>
                <a:ea typeface="Times New Roman"/>
              </a:rPr>
              <a:t>Delusion </a:t>
            </a:r>
            <a:r>
              <a:rPr lang="en-US" sz="1800" dirty="0" smtClean="0">
                <a:solidFill>
                  <a:srgbClr val="0000FF"/>
                </a:solidFill>
                <a:latin typeface="Times New Roman"/>
                <a:ea typeface="Times New Roman"/>
              </a:rPr>
              <a:t>and </a:t>
            </a:r>
            <a:r>
              <a:rPr lang="en-US" sz="1800" b="1" dirty="0" err="1" smtClean="0">
                <a:latin typeface="Times New Roman"/>
                <a:ea typeface="Times New Roman"/>
              </a:rPr>
              <a:t>isAbout</a:t>
            </a:r>
            <a:r>
              <a:rPr lang="en-US" sz="1800" b="1" dirty="0" smtClean="0">
                <a:latin typeface="Times New Roman"/>
                <a:ea typeface="Times New Roman"/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latin typeface="Times New Roman"/>
                <a:ea typeface="Times New Roman"/>
              </a:rPr>
              <a:t>only</a:t>
            </a:r>
            <a:r>
              <a:rPr lang="en-US" sz="1800" b="1" dirty="0" smtClean="0">
                <a:latin typeface="Times New Roman"/>
                <a:ea typeface="Times New Roman"/>
              </a:rPr>
              <a:t/>
            </a:r>
            <a:br>
              <a:rPr lang="en-US" sz="1800" b="1" dirty="0" smtClean="0">
                <a:latin typeface="Times New Roman"/>
                <a:ea typeface="Times New Roman"/>
              </a:rPr>
            </a:br>
            <a:r>
              <a:rPr lang="en-US" sz="1800" b="1" dirty="0" smtClean="0">
                <a:latin typeface="Times New Roman"/>
                <a:ea typeface="Times New Roman"/>
              </a:rPr>
              <a:t>                (</a:t>
            </a:r>
            <a:r>
              <a:rPr lang="en-US" sz="1800" i="1" dirty="0" smtClean="0">
                <a:latin typeface="Times New Roman"/>
                <a:ea typeface="Times New Roman"/>
              </a:rPr>
              <a:t>Horse </a:t>
            </a:r>
            <a:r>
              <a:rPr lang="en-US" sz="1800" dirty="0" smtClean="0">
                <a:solidFill>
                  <a:srgbClr val="0000FF"/>
                </a:solidFill>
                <a:latin typeface="Times New Roman"/>
                <a:ea typeface="Times New Roman"/>
              </a:rPr>
              <a:t>and </a:t>
            </a:r>
            <a:r>
              <a:rPr lang="en-US" sz="1800" b="1" dirty="0" err="1" smtClean="0">
                <a:latin typeface="Times New Roman"/>
                <a:ea typeface="Times New Roman"/>
              </a:rPr>
              <a:t>hasPart</a:t>
            </a:r>
            <a:r>
              <a:rPr lang="en-US" sz="1800" b="1" dirty="0" smtClean="0">
                <a:latin typeface="Times New Roman"/>
                <a:ea typeface="Times New Roman"/>
              </a:rPr>
              <a:t> </a:t>
            </a:r>
          </a:p>
          <a:p>
            <a:pPr algn="l"/>
            <a:r>
              <a:rPr lang="en-US" sz="18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	</a:t>
            </a:r>
            <a:r>
              <a:rPr lang="en-US" sz="18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	</a:t>
            </a:r>
            <a:r>
              <a:rPr lang="en-US" sz="1800" dirty="0" smtClean="0">
                <a:solidFill>
                  <a:srgbClr val="0000FF"/>
                </a:solidFill>
                <a:latin typeface="Times New Roman"/>
                <a:ea typeface="Times New Roman"/>
              </a:rPr>
              <a:t>some</a:t>
            </a:r>
            <a:r>
              <a:rPr lang="en-US" sz="1800" b="1" dirty="0" smtClean="0">
                <a:latin typeface="Times New Roman"/>
                <a:ea typeface="Times New Roman"/>
              </a:rPr>
              <a:t> </a:t>
            </a:r>
            <a:r>
              <a:rPr lang="en-US" sz="1800" i="1" dirty="0" smtClean="0">
                <a:latin typeface="Times New Roman"/>
                <a:ea typeface="Times New Roman"/>
              </a:rPr>
              <a:t>Horn</a:t>
            </a:r>
            <a:r>
              <a:rPr lang="en-US" sz="1800" dirty="0" smtClean="0">
                <a:latin typeface="Times New Roman"/>
                <a:ea typeface="Times New Roman"/>
              </a:rPr>
              <a:t>)</a:t>
            </a:r>
            <a:endParaRPr lang="en-US" sz="1800" dirty="0"/>
          </a:p>
        </p:txBody>
      </p:sp>
      <p:sp>
        <p:nvSpPr>
          <p:cNvPr id="6" name="Pfeil nach unten 5"/>
          <p:cNvSpPr/>
          <p:nvPr/>
        </p:nvSpPr>
        <p:spPr bwMode="auto">
          <a:xfrm>
            <a:off x="2051720" y="5013176"/>
            <a:ext cx="432048" cy="360040"/>
          </a:xfrm>
          <a:prstGeom prst="down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57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499992" y="4149080"/>
            <a:ext cx="4464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i="1" dirty="0" err="1" smtClean="0">
                <a:latin typeface="Times New Roman"/>
                <a:ea typeface="Times New Roman"/>
              </a:rPr>
              <a:t>PinkUnicorn</a:t>
            </a:r>
            <a:r>
              <a:rPr lang="en-US" sz="1800" i="1" dirty="0" smtClean="0">
                <a:latin typeface="Times New Roman"/>
                <a:ea typeface="Times New Roman"/>
              </a:rPr>
              <a:t> </a:t>
            </a:r>
            <a:r>
              <a:rPr lang="en-US" sz="1800" i="1" dirty="0" smtClean="0">
                <a:latin typeface="Times New Roman"/>
                <a:ea typeface="Times New Roman"/>
              </a:rPr>
              <a:t>Delusion </a:t>
            </a:r>
            <a:r>
              <a:rPr lang="en-US" sz="1800" dirty="0" smtClean="0">
                <a:solidFill>
                  <a:srgbClr val="0000FF"/>
                </a:solidFill>
                <a:latin typeface="Times New Roman"/>
                <a:ea typeface="Times New Roman"/>
              </a:rPr>
              <a:t>EquivalentTo</a:t>
            </a:r>
          </a:p>
          <a:p>
            <a:pPr algn="l"/>
            <a:r>
              <a:rPr lang="en-US" sz="1800" i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      </a:t>
            </a:r>
            <a:r>
              <a:rPr lang="en-US" sz="1800" i="1" dirty="0" smtClean="0">
                <a:latin typeface="Times New Roman"/>
                <a:ea typeface="Times New Roman"/>
              </a:rPr>
              <a:t>Delusion </a:t>
            </a:r>
            <a:r>
              <a:rPr lang="en-US" sz="1800" dirty="0" smtClean="0">
                <a:solidFill>
                  <a:srgbClr val="0000FF"/>
                </a:solidFill>
                <a:latin typeface="Times New Roman"/>
                <a:ea typeface="Times New Roman"/>
              </a:rPr>
              <a:t>and </a:t>
            </a:r>
            <a:r>
              <a:rPr lang="en-US" sz="1800" b="1" dirty="0" err="1" smtClean="0">
                <a:latin typeface="Times New Roman"/>
                <a:ea typeface="Times New Roman"/>
              </a:rPr>
              <a:t>isAbout</a:t>
            </a:r>
            <a:r>
              <a:rPr lang="en-US" sz="1800" b="1" dirty="0" smtClean="0">
                <a:latin typeface="Times New Roman"/>
                <a:ea typeface="Times New Roman"/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latin typeface="Times New Roman"/>
                <a:ea typeface="Times New Roman"/>
              </a:rPr>
              <a:t>only </a:t>
            </a:r>
            <a:r>
              <a:rPr lang="en-US" sz="1800" i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PinkUnicorn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788024" y="5517232"/>
            <a:ext cx="4355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i="1" dirty="0" err="1" smtClean="0">
                <a:latin typeface="Times New Roman"/>
                <a:ea typeface="Times New Roman"/>
              </a:rPr>
              <a:t>PinkUnicorn</a:t>
            </a:r>
            <a:r>
              <a:rPr lang="en-US" sz="1800" i="1" dirty="0" smtClean="0">
                <a:latin typeface="Times New Roman"/>
                <a:ea typeface="Times New Roman"/>
              </a:rPr>
              <a:t> </a:t>
            </a:r>
            <a:r>
              <a:rPr lang="en-US" sz="1800" i="1" dirty="0" smtClean="0">
                <a:latin typeface="Times New Roman"/>
                <a:ea typeface="Times New Roman"/>
              </a:rPr>
              <a:t>Delusion </a:t>
            </a:r>
            <a:r>
              <a:rPr lang="en-US" sz="1800" dirty="0" smtClean="0">
                <a:solidFill>
                  <a:srgbClr val="0000FF"/>
                </a:solidFill>
                <a:latin typeface="Times New Roman"/>
                <a:ea typeface="Times New Roman"/>
              </a:rPr>
              <a:t>EquivalentTo</a:t>
            </a:r>
            <a:endParaRPr lang="en-US" sz="1800" dirty="0" smtClean="0">
              <a:solidFill>
                <a:srgbClr val="0000FF"/>
              </a:solidFill>
              <a:latin typeface="Times New Roman"/>
              <a:ea typeface="Times New Roman"/>
            </a:endParaRPr>
          </a:p>
          <a:p>
            <a:pPr lvl="1" algn="l"/>
            <a:r>
              <a:rPr lang="en-US" sz="1800" dirty="0" smtClean="0">
                <a:solidFill>
                  <a:srgbClr val="0000FF"/>
                </a:solidFill>
                <a:latin typeface="Times New Roman"/>
                <a:ea typeface="Times New Roman"/>
              </a:rPr>
              <a:t>    </a:t>
            </a:r>
            <a:r>
              <a:rPr lang="en-US" sz="1800" i="1" dirty="0" smtClean="0">
                <a:latin typeface="Times New Roman"/>
                <a:ea typeface="Times New Roman"/>
              </a:rPr>
              <a:t>Delusion </a:t>
            </a:r>
            <a:r>
              <a:rPr lang="en-US" sz="1800" dirty="0" smtClean="0">
                <a:solidFill>
                  <a:srgbClr val="0000FF"/>
                </a:solidFill>
                <a:latin typeface="Times New Roman"/>
                <a:ea typeface="Times New Roman"/>
              </a:rPr>
              <a:t>and </a:t>
            </a:r>
            <a:r>
              <a:rPr lang="en-US" sz="1800" b="1" dirty="0" err="1" smtClean="0">
                <a:latin typeface="Times New Roman"/>
                <a:ea typeface="Times New Roman"/>
              </a:rPr>
              <a:t>isAbout</a:t>
            </a:r>
            <a:r>
              <a:rPr lang="en-US" sz="1800" b="1" dirty="0" smtClean="0">
                <a:latin typeface="Times New Roman"/>
                <a:ea typeface="Times New Roman"/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latin typeface="Times New Roman"/>
                <a:ea typeface="Times New Roman"/>
              </a:rPr>
              <a:t>only</a:t>
            </a:r>
            <a:endParaRPr lang="en-US" sz="1800" b="1" dirty="0" smtClean="0">
              <a:latin typeface="Times New Roman"/>
              <a:ea typeface="Times New Roman"/>
            </a:endParaRPr>
          </a:p>
          <a:p>
            <a:pPr lvl="1" algn="l"/>
            <a:r>
              <a:rPr lang="en-US" sz="1800" b="1" dirty="0" smtClean="0">
                <a:latin typeface="Times New Roman"/>
                <a:ea typeface="Times New Roman"/>
              </a:rPr>
              <a:t> </a:t>
            </a:r>
            <a:r>
              <a:rPr lang="en-US" sz="1800" b="1" dirty="0" smtClean="0">
                <a:latin typeface="Times New Roman"/>
                <a:ea typeface="Times New Roman"/>
              </a:rPr>
              <a:t>       (</a:t>
            </a:r>
            <a:r>
              <a:rPr lang="en-US" sz="1800" i="1" dirty="0" smtClean="0">
                <a:latin typeface="Times New Roman"/>
                <a:ea typeface="Times New Roman"/>
              </a:rPr>
              <a:t>Horse </a:t>
            </a:r>
            <a:r>
              <a:rPr lang="en-US" sz="1800" dirty="0" smtClean="0">
                <a:solidFill>
                  <a:srgbClr val="0000FF"/>
                </a:solidFill>
                <a:latin typeface="Times New Roman"/>
                <a:ea typeface="Times New Roman"/>
              </a:rPr>
              <a:t>and </a:t>
            </a:r>
            <a:r>
              <a:rPr lang="en-US" sz="1800" dirty="0" smtClean="0">
                <a:solidFill>
                  <a:srgbClr val="0000FF"/>
                </a:solidFill>
                <a:latin typeface="Times New Roman"/>
                <a:ea typeface="Times New Roman"/>
              </a:rPr>
              <a:t>(</a:t>
            </a:r>
            <a:r>
              <a:rPr lang="en-US" sz="1800" b="1" dirty="0" err="1" smtClean="0">
                <a:latin typeface="Times New Roman"/>
                <a:ea typeface="Times New Roman"/>
              </a:rPr>
              <a:t>hasPart</a:t>
            </a:r>
            <a:r>
              <a:rPr lang="en-US" sz="1800" b="1" dirty="0" smtClean="0">
                <a:latin typeface="Times New Roman"/>
                <a:ea typeface="Times New Roman"/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latin typeface="Times New Roman"/>
                <a:ea typeface="Times New Roman"/>
              </a:rPr>
              <a:t>some</a:t>
            </a:r>
            <a:r>
              <a:rPr lang="en-US" sz="1800" b="1" dirty="0" smtClean="0">
                <a:latin typeface="Times New Roman"/>
                <a:ea typeface="Times New Roman"/>
              </a:rPr>
              <a:t> </a:t>
            </a:r>
            <a:r>
              <a:rPr lang="en-US" sz="1800" i="1" dirty="0" smtClean="0">
                <a:latin typeface="Times New Roman"/>
                <a:ea typeface="Times New Roman"/>
              </a:rPr>
              <a:t>Horn</a:t>
            </a:r>
            <a:r>
              <a:rPr lang="en-US" sz="1800" dirty="0" smtClean="0">
                <a:latin typeface="Times New Roman"/>
                <a:ea typeface="Times New Roman"/>
              </a:rPr>
              <a:t>) </a:t>
            </a:r>
          </a:p>
          <a:p>
            <a:pPr lvl="1" algn="l"/>
            <a:r>
              <a:rPr lang="en-US" sz="1800" dirty="0" smtClean="0">
                <a:latin typeface="Times New Roman"/>
                <a:ea typeface="Times New Roman"/>
              </a:rPr>
              <a:t> </a:t>
            </a:r>
            <a:r>
              <a:rPr lang="en-US" sz="1800" dirty="0" smtClean="0">
                <a:latin typeface="Times New Roman"/>
                <a:ea typeface="Times New Roman"/>
              </a:rPr>
              <a:t>                   </a:t>
            </a:r>
            <a:r>
              <a:rPr lang="en-US" sz="1800" dirty="0" smtClean="0">
                <a:solidFill>
                  <a:srgbClr val="0000FF"/>
                </a:solidFill>
                <a:latin typeface="Times New Roman"/>
                <a:ea typeface="Times New Roman"/>
              </a:rPr>
              <a:t>and (</a:t>
            </a:r>
            <a:r>
              <a:rPr lang="en-US" sz="1800" b="1" dirty="0" err="1" smtClean="0">
                <a:latin typeface="Times New Roman"/>
                <a:ea typeface="Times New Roman"/>
              </a:rPr>
              <a:t>bearerOf</a:t>
            </a:r>
            <a:r>
              <a:rPr lang="en-US" sz="1800" b="1" dirty="0" smtClean="0">
                <a:latin typeface="Times New Roman"/>
                <a:ea typeface="Times New Roman"/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latin typeface="Times New Roman"/>
                <a:ea typeface="Times New Roman"/>
              </a:rPr>
              <a:t>some</a:t>
            </a:r>
            <a:r>
              <a:rPr lang="en-US" sz="1800" b="1" dirty="0" smtClean="0">
                <a:latin typeface="Times New Roman"/>
                <a:ea typeface="Times New Roman"/>
              </a:rPr>
              <a:t> </a:t>
            </a:r>
            <a:r>
              <a:rPr lang="en-US" sz="1800" i="1" dirty="0" smtClean="0">
                <a:latin typeface="Times New Roman"/>
                <a:ea typeface="Times New Roman"/>
              </a:rPr>
              <a:t>Pink</a:t>
            </a:r>
            <a:r>
              <a:rPr lang="en-US" sz="1800" dirty="0" smtClean="0">
                <a:latin typeface="Times New Roman"/>
                <a:ea typeface="Times New Roman"/>
              </a:rPr>
              <a:t>))</a:t>
            </a:r>
            <a:endParaRPr lang="en-US" sz="1800" dirty="0"/>
          </a:p>
        </p:txBody>
      </p:sp>
      <p:sp>
        <p:nvSpPr>
          <p:cNvPr id="9" name="Pfeil nach unten 8"/>
          <p:cNvSpPr/>
          <p:nvPr/>
        </p:nvSpPr>
        <p:spPr bwMode="auto">
          <a:xfrm>
            <a:off x="6372200" y="5013176"/>
            <a:ext cx="432048" cy="360040"/>
          </a:xfrm>
          <a:prstGeom prst="down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57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" name="Gerade Verbindung mit Pfeil 12"/>
          <p:cNvCxnSpPr/>
          <p:nvPr/>
        </p:nvCxnSpPr>
        <p:spPr bwMode="auto">
          <a:xfrm>
            <a:off x="3707904" y="6163716"/>
            <a:ext cx="864096" cy="1588"/>
          </a:xfrm>
          <a:prstGeom prst="straightConnector1">
            <a:avLst/>
          </a:prstGeom>
          <a:noFill/>
          <a:ln w="571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14" name="Textfeld 13"/>
          <p:cNvSpPr txBox="1"/>
          <p:nvPr/>
        </p:nvSpPr>
        <p:spPr>
          <a:xfrm>
            <a:off x="3728496" y="5371628"/>
            <a:ext cx="8819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inferred </a:t>
            </a:r>
            <a:br>
              <a:rPr lang="en-US" sz="1400" dirty="0" smtClean="0"/>
            </a:br>
            <a:r>
              <a:rPr lang="en-US" sz="1400" dirty="0" smtClean="0"/>
              <a:t>subclass</a:t>
            </a:r>
            <a:br>
              <a:rPr lang="en-US" sz="1400" dirty="0" smtClean="0"/>
            </a:br>
            <a:r>
              <a:rPr lang="en-US" sz="1400" dirty="0" smtClean="0"/>
              <a:t>relation</a:t>
            </a:r>
            <a:endParaRPr lang="en-US" sz="1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/>
      <p:bldP spid="9" grpId="0" animBg="1"/>
      <p:bldP spid="14" grpId="0"/>
    </p:bldLst>
  </p:timing>
</p:sld>
</file>

<file path=ppt/theme/theme1.xml><?xml version="1.0" encoding="utf-8"?>
<a:theme xmlns:a="http://schemas.openxmlformats.org/drawingml/2006/main" name="SCAI-Folien-quer-el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SCAI-Folien-quer-el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7572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7572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CAI-Folien-quer-el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AI-Folien-quer-el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AI-Folien-quer-el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AI-Folien-quer-el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AI-Folien-quer-el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AI-Folien-quer-el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AI-Folien-quer-el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1</Pages>
  <Words>523</Words>
  <Application>Microsoft Office PowerPoint</Application>
  <PresentationFormat>Bildschirmpräsentation (4:3)</PresentationFormat>
  <Paragraphs>162</Paragraphs>
  <Slides>20</Slides>
  <Notes>20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SCAI-Folien-quer-el</vt:lpstr>
      <vt:lpstr>Higgs bosons, mars missions, and unicorn delusions:  How to deal with terms of dubious reference  in scientific ontologies  </vt:lpstr>
      <vt:lpstr>There are different views on the content of  scientific ontologies</vt:lpstr>
      <vt:lpstr>Scientific discourse may contain terms of dubious reference.</vt:lpstr>
      <vt:lpstr>Hypothetical entities and unrealized plans can be defined in terms of logic.</vt:lpstr>
      <vt:lpstr>Fictitious terms can be defined by logic, too.</vt:lpstr>
      <vt:lpstr>Fictitious terms are used as metaphors or themes of delusions.</vt:lpstr>
      <vt:lpstr>Fictitious terms are used as metaphors or themes of delusions.</vt:lpstr>
      <vt:lpstr>Fictitious terms are used as metaphors or themes of delusions.</vt:lpstr>
      <vt:lpstr>Classes that refer to fictitious terms can be fully defined referring to universals only</vt:lpstr>
      <vt:lpstr>There are two ways to deal with non-referring terms in ontologies</vt:lpstr>
      <vt:lpstr>Inclusion of a branch "Terminological Unit" in an ontology </vt:lpstr>
      <vt:lpstr>Inclusion of a branch "Terminological Unit" in an ontology </vt:lpstr>
      <vt:lpstr>Inclusion of a branch "Terminological Unit" in an ontology </vt:lpstr>
      <vt:lpstr>Classification of Terminological units can used to steer classification of domain entities</vt:lpstr>
      <vt:lpstr>Classification of Terminological units can be used to steer classification of domain entities</vt:lpstr>
      <vt:lpstr>Inclusion of a branch "Terminological Unit" in an ontology </vt:lpstr>
      <vt:lpstr>Folie 17</vt:lpstr>
      <vt:lpstr>Ficticious entities: used as metaphors or theme of delusions</vt:lpstr>
      <vt:lpstr>Ficticious entities: used as metaphors or theme of delusions</vt:lpstr>
      <vt:lpstr>Fictitious entities: used as metaphors or theme of delusions</vt:lpstr>
    </vt:vector>
  </TitlesOfParts>
  <Company>Universitätsklinikum Freiburg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Vortragstitel</dc:title>
  <dc:creator>Stefan Schulz</dc:creator>
  <cp:lastModifiedBy>schulz</cp:lastModifiedBy>
  <cp:revision>854</cp:revision>
  <cp:lastPrinted>1997-11-19T15:29:38Z</cp:lastPrinted>
  <dcterms:created xsi:type="dcterms:W3CDTF">2001-09-21T09:14:58Z</dcterms:created>
  <dcterms:modified xsi:type="dcterms:W3CDTF">2011-07-30T15:57:23Z</dcterms:modified>
</cp:coreProperties>
</file>