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739" r:id="rId2"/>
    <p:sldId id="1007" r:id="rId3"/>
    <p:sldId id="1109" r:id="rId4"/>
    <p:sldId id="1060" r:id="rId5"/>
    <p:sldId id="1070" r:id="rId6"/>
    <p:sldId id="1071" r:id="rId7"/>
    <p:sldId id="1009" r:id="rId8"/>
    <p:sldId id="1069" r:id="rId9"/>
    <p:sldId id="1096" r:id="rId10"/>
    <p:sldId id="1110" r:id="rId11"/>
    <p:sldId id="861" r:id="rId12"/>
    <p:sldId id="1074" r:id="rId13"/>
    <p:sldId id="1078" r:id="rId14"/>
    <p:sldId id="1081" r:id="rId15"/>
    <p:sldId id="1075" r:id="rId16"/>
    <p:sldId id="1076" r:id="rId17"/>
    <p:sldId id="1077" r:id="rId18"/>
    <p:sldId id="1079" r:id="rId19"/>
    <p:sldId id="1080" r:id="rId20"/>
    <p:sldId id="1068" r:id="rId21"/>
    <p:sldId id="1105" r:id="rId22"/>
    <p:sldId id="1114" r:id="rId23"/>
    <p:sldId id="1115" r:id="rId24"/>
    <p:sldId id="1106" r:id="rId25"/>
    <p:sldId id="1111" r:id="rId26"/>
    <p:sldId id="1107" r:id="rId27"/>
    <p:sldId id="1091" r:id="rId28"/>
    <p:sldId id="1092" r:id="rId29"/>
    <p:sldId id="1108" r:id="rId30"/>
    <p:sldId id="1093" r:id="rId31"/>
    <p:sldId id="1113" r:id="rId32"/>
    <p:sldId id="1095" r:id="rId33"/>
    <p:sldId id="1112" r:id="rId34"/>
    <p:sldId id="1116" r:id="rId35"/>
    <p:sldId id="1098" r:id="rId36"/>
    <p:sldId id="1099" r:id="rId37"/>
    <p:sldId id="1100" r:id="rId38"/>
    <p:sldId id="1101" r:id="rId39"/>
    <p:sldId id="1102" r:id="rId40"/>
    <p:sldId id="1103" r:id="rId41"/>
    <p:sldId id="1104" r:id="rId42"/>
  </p:sldIdLst>
  <p:sldSz cx="9144000" cy="6858000" type="screen4x3"/>
  <p:notesSz cx="6746875" cy="9913938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00CC"/>
    <a:srgbClr val="0000FF"/>
    <a:srgbClr val="FFCC99"/>
    <a:srgbClr val="FFFFFF"/>
    <a:srgbClr val="FFFF00"/>
    <a:srgbClr val="333399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E3FDE45-AF77-4B5C-9715-49D594BDF05E}" styleName="Helle Formatvorlage 1 - Akz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8" autoAdjust="0"/>
    <p:restoredTop sz="91797" autoAdjust="0"/>
  </p:normalViewPr>
  <p:slideViewPr>
    <p:cSldViewPr>
      <p:cViewPr>
        <p:scale>
          <a:sx n="75" d="100"/>
          <a:sy n="75" d="100"/>
        </p:scale>
        <p:origin x="-1627" y="-163"/>
      </p:cViewPr>
      <p:guideLst>
        <p:guide orient="horz" pos="4065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9525"/>
            <a:ext cx="29241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 defTabSz="762000" eaLnBrk="0" hangingPunct="0">
              <a:defRPr sz="1000" i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2700" y="9525"/>
            <a:ext cx="29241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62000" eaLnBrk="0" hangingPunct="0">
              <a:defRPr sz="1000" i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9275"/>
            <a:ext cx="29241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 defTabSz="762000" eaLnBrk="0" hangingPunct="0">
              <a:defRPr sz="1000" i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2700" y="9439275"/>
            <a:ext cx="29241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62000" eaLnBrk="0" hangingPunct="0">
              <a:defRPr sz="1000" i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F80C32B0-ADA0-444D-9185-DFAC938A065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9525"/>
            <a:ext cx="29241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 defTabSz="762000" eaLnBrk="0" hangingPunct="0">
              <a:defRPr sz="1000" i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2700" y="9525"/>
            <a:ext cx="29241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62000" eaLnBrk="0" hangingPunct="0">
              <a:defRPr sz="1000" i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9275"/>
            <a:ext cx="29241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 defTabSz="762000" eaLnBrk="0" hangingPunct="0">
              <a:defRPr sz="1000" i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2700" y="9439275"/>
            <a:ext cx="29241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62000" eaLnBrk="0" hangingPunct="0">
              <a:defRPr sz="1000" i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2EE7F3C-231A-456F-BB46-5872ED911BB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0113" y="4722813"/>
            <a:ext cx="49466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9626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66750" y="566738"/>
            <a:ext cx="5413375" cy="4060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714CD3-5858-47FB-A9C0-A0CD6099C6DD}" type="slidenum">
              <a:rPr lang="de-DE" smtClean="0">
                <a:cs typeface="Arial" charset="0"/>
              </a:rPr>
              <a:pPr/>
              <a:t>1</a:t>
            </a:fld>
            <a:endParaRPr lang="de-DE" smtClean="0">
              <a:cs typeface="Arial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3334B6C-FA72-4092-A830-163BC331A815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75065D-13F1-44F0-B6FD-B96C8E33E85C}" type="slidenum">
              <a:rPr lang="de-DE" smtClean="0">
                <a:cs typeface="Arial" charset="0"/>
              </a:rPr>
              <a:pPr/>
              <a:t>11</a:t>
            </a:fld>
            <a:endParaRPr lang="de-DE" smtClean="0">
              <a:cs typeface="Arial" charset="0"/>
            </a:endParaRPr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649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A6650D7-E16A-4488-8926-A68D4E03BAE1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920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588F93-2DFD-489B-9A47-628838A2F2F5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227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0C3E095-6FA5-412A-840D-E41755F8B629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613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E98BFA-E359-4016-A881-0269241E1925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715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5129954-C586-44F5-88D5-D7DA0FE18EE8}" type="slidenum">
              <a:rPr lang="de-DE" smtClean="0"/>
              <a:pPr>
                <a:defRPr/>
              </a:pPr>
              <a:t>16</a:t>
            </a:fld>
            <a:endParaRPr lang="de-D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817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A2C258-FFB5-467F-8410-85DC0512C6C1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A793B2-3411-4485-89A9-692E4FE56B9A}" type="slidenum">
              <a:rPr lang="de-DE" smtClean="0"/>
              <a:pPr>
                <a:defRPr/>
              </a:pPr>
              <a:t>18</a:t>
            </a:fld>
            <a:endParaRPr lang="de-D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125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3DB645F-4BC3-4D24-92C5-CF16695DB80E}" type="slidenum">
              <a:rPr lang="de-DE" smtClean="0"/>
              <a:pPr>
                <a:defRPr/>
              </a:pPr>
              <a:t>19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3334B6C-FA72-4092-A830-163BC331A815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510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0B5FF51-347C-4536-927D-64E39FDE8E4A}" type="slidenum">
              <a:rPr lang="de-DE" smtClean="0"/>
              <a:pPr>
                <a:defRPr/>
              </a:pPr>
              <a:t>20</a:t>
            </a:fld>
            <a:endParaRPr lang="de-D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649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A6650D7-E16A-4488-8926-A68D4E03BAE1}" type="slidenum">
              <a:rPr lang="de-DE" smtClean="0"/>
              <a:pPr>
                <a:defRPr/>
              </a:pPr>
              <a:t>21</a:t>
            </a:fld>
            <a:endParaRPr lang="de-D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3950576-0C4B-4579-9C1F-5F918B51D578}" type="slidenum">
              <a:rPr lang="de-DE" smtClean="0"/>
              <a:pPr>
                <a:defRPr/>
              </a:pPr>
              <a:t>22</a:t>
            </a:fld>
            <a:endParaRPr lang="de-DE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EE7F3C-231A-456F-BB46-5872ED911BBD}" type="slidenum">
              <a:rPr lang="de-DE" smtClean="0"/>
              <a:pPr>
                <a:defRPr/>
              </a:pPr>
              <a:t>23</a:t>
            </a:fld>
            <a:endParaRPr lang="de-DE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EE7F3C-231A-456F-BB46-5872ED911BBD}" type="slidenum">
              <a:rPr lang="de-DE" smtClean="0"/>
              <a:pPr>
                <a:defRPr/>
              </a:pPr>
              <a:t>24</a:t>
            </a:fld>
            <a:endParaRPr lang="de-DE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3334B6C-FA72-4092-A830-163BC331A815}" type="slidenum">
              <a:rPr lang="de-DE" smtClean="0"/>
              <a:pPr>
                <a:defRPr/>
              </a:pPr>
              <a:t>25</a:t>
            </a:fld>
            <a:endParaRPr lang="de-DE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EE7F3C-231A-456F-BB46-5872ED911BBD}" type="slidenum">
              <a:rPr lang="de-DE" smtClean="0"/>
              <a:pPr>
                <a:defRPr/>
              </a:pPr>
              <a:t>26</a:t>
            </a:fld>
            <a:endParaRPr lang="de-DE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944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1C60963-A96E-42C8-9EB7-CCBA1C9FC35E}" type="slidenum">
              <a:rPr lang="de-DE" smtClean="0"/>
              <a:pPr>
                <a:defRPr/>
              </a:pPr>
              <a:t>27</a:t>
            </a:fld>
            <a:endParaRPr lang="de-DE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944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1C60963-A96E-42C8-9EB7-CCBA1C9FC35E}" type="slidenum">
              <a:rPr lang="de-DE" smtClean="0"/>
              <a:pPr>
                <a:defRPr/>
              </a:pPr>
              <a:t>28</a:t>
            </a:fld>
            <a:endParaRPr lang="de-DE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EE7F3C-231A-456F-BB46-5872ED911BBD}" type="slidenum">
              <a:rPr lang="de-DE" smtClean="0"/>
              <a:pPr>
                <a:defRPr/>
              </a:pPr>
              <a:t>29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3334B6C-FA72-4092-A830-163BC331A815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EE7F3C-231A-456F-BB46-5872ED911BBD}" type="slidenum">
              <a:rPr lang="de-DE" smtClean="0"/>
              <a:pPr>
                <a:defRPr/>
              </a:pPr>
              <a:t>30</a:t>
            </a:fld>
            <a:endParaRPr lang="de-DE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EE7F3C-231A-456F-BB46-5872ED911BBD}" type="slidenum">
              <a:rPr lang="de-DE" smtClean="0"/>
              <a:pPr>
                <a:defRPr/>
              </a:pPr>
              <a:t>31</a:t>
            </a:fld>
            <a:endParaRPr lang="de-DE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EE7F3C-231A-456F-BB46-5872ED911BBD}" type="slidenum">
              <a:rPr lang="de-DE" smtClean="0"/>
              <a:pPr>
                <a:defRPr/>
              </a:pPr>
              <a:t>32</a:t>
            </a:fld>
            <a:endParaRPr lang="de-DE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EE7F3C-231A-456F-BB46-5872ED911BBD}" type="slidenum">
              <a:rPr lang="de-DE" smtClean="0"/>
              <a:pPr>
                <a:defRPr/>
              </a:pPr>
              <a:t>33</a:t>
            </a:fld>
            <a:endParaRPr lang="de-DE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EE7F3C-231A-456F-BB46-5872ED911BBD}" type="slidenum">
              <a:rPr lang="de-DE" smtClean="0"/>
              <a:pPr>
                <a:defRPr/>
              </a:pPr>
              <a:t>34</a:t>
            </a:fld>
            <a:endParaRPr lang="de-DE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534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14026A-D3ED-4A30-8C11-F0142A7B12B3}" type="slidenum">
              <a:rPr lang="de-DE" smtClean="0"/>
              <a:pPr>
                <a:defRPr/>
              </a:pPr>
              <a:t>35</a:t>
            </a:fld>
            <a:endParaRPr lang="de-DE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637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5DBDC19-632E-4566-8F43-32880FFACDA5}" type="slidenum">
              <a:rPr lang="de-DE" smtClean="0"/>
              <a:pPr>
                <a:defRPr/>
              </a:pPr>
              <a:t>36</a:t>
            </a:fld>
            <a:endParaRPr lang="de-DE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739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3F462D4-6DB9-4151-BD50-CDAF2C32069A}" type="slidenum">
              <a:rPr lang="de-DE" smtClean="0"/>
              <a:pPr>
                <a:defRPr/>
              </a:pPr>
              <a:t>37</a:t>
            </a:fld>
            <a:endParaRPr lang="de-DE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329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B984E9A-7848-4C05-A213-F6FD389E7EE3}" type="slidenum">
              <a:rPr lang="de-DE" smtClean="0"/>
              <a:pPr>
                <a:defRPr/>
              </a:pPr>
              <a:t>38</a:t>
            </a:fld>
            <a:endParaRPr lang="de-DE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2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7B4D0B-024E-4172-8470-BD69531750FC}" type="slidenum">
              <a:rPr lang="de-DE" smtClean="0"/>
              <a:pPr>
                <a:defRPr/>
              </a:pPr>
              <a:t>39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933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E65DCCC-46E6-4967-9A21-830110EF30AB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841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220286B-9FB9-4F3E-9A90-72A432789AD2}" type="slidenum">
              <a:rPr lang="de-DE" smtClean="0"/>
              <a:pPr>
                <a:defRPr/>
              </a:pPr>
              <a:t>40</a:t>
            </a:fld>
            <a:endParaRPr lang="de-DE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944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1C60963-A96E-42C8-9EB7-CCBA1C9FC35E}" type="slidenum">
              <a:rPr lang="de-DE" smtClean="0"/>
              <a:pPr>
                <a:defRPr/>
              </a:pPr>
              <a:t>41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035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6182AD-F274-4BE4-9C11-3592975E2A01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137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E9183FB-A0F6-4CE0-B1B7-37AAD8AFFEA8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0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1EAE9EE-074E-4D78-9D9B-C925669FCAD8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8DE056B-045C-4F10-B9DA-61AEB01A239E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EE7F3C-231A-456F-BB46-5872ED911BBD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3"/>
          <p:cNvSpPr>
            <a:spLocks noChangeShapeType="1"/>
          </p:cNvSpPr>
          <p:nvPr/>
        </p:nvSpPr>
        <p:spPr bwMode="auto">
          <a:xfrm flipH="1">
            <a:off x="692150" y="815975"/>
            <a:ext cx="7697788" cy="0"/>
          </a:xfrm>
          <a:prstGeom prst="line">
            <a:avLst/>
          </a:prstGeom>
          <a:noFill/>
          <a:ln w="1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92150" y="815975"/>
            <a:ext cx="7697788" cy="1436688"/>
          </a:xfrm>
          <a:noFill/>
          <a:ln w="9525"/>
        </p:spPr>
        <p:txBody>
          <a:bodyPr lIns="0" tIns="0" rIns="0" bIns="0" anchor="t"/>
          <a:lstStyle>
            <a:lvl1pPr>
              <a:lnSpc>
                <a:spcPts val="2988"/>
              </a:lnSpc>
              <a:defRPr sz="36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338513" y="2667000"/>
            <a:ext cx="5051425" cy="1698625"/>
          </a:xfrm>
          <a:ln/>
        </p:spPr>
        <p:txBody>
          <a:bodyPr lIns="0" tIns="0" rIns="0" bIns="0"/>
          <a:lstStyle>
            <a:lvl1pPr>
              <a:lnSpc>
                <a:spcPts val="1825"/>
              </a:lnSpc>
              <a:defRPr/>
            </a:lvl1pPr>
          </a:lstStyle>
          <a:p>
            <a:r>
              <a:rPr lang="de-DE"/>
              <a:t>Master-Untertitelformat bearbeiten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57701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577013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el und Diagramm oder Organi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1127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SmartArt-Platzhalter 2"/>
          <p:cNvSpPr>
            <a:spLocks noGrp="1"/>
          </p:cNvSpPr>
          <p:nvPr>
            <p:ph type="dgm" idx="1"/>
          </p:nvPr>
        </p:nvSpPr>
        <p:spPr>
          <a:xfrm>
            <a:off x="498475" y="1392238"/>
            <a:ext cx="8205788" cy="5184775"/>
          </a:xfrm>
        </p:spPr>
        <p:txBody>
          <a:bodyPr/>
          <a:lstStyle/>
          <a:p>
            <a:pPr lvl="0"/>
            <a:endParaRPr lang="de-DE" noProof="0" smtClean="0"/>
          </a:p>
        </p:txBody>
      </p:sp>
    </p:spTree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1127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498475" y="1392238"/>
            <a:ext cx="8205788" cy="5184775"/>
          </a:xfrm>
        </p:spPr>
        <p:txBody>
          <a:bodyPr/>
          <a:lstStyle/>
          <a:p>
            <a:pPr lvl="0"/>
            <a:endParaRPr lang="de-DE" noProof="0" smtClean="0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98475" y="1392238"/>
            <a:ext cx="4025900" cy="5184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76775" y="1392238"/>
            <a:ext cx="4027488" cy="5184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8475" y="1392238"/>
            <a:ext cx="8205788" cy="51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5749" tIns="37874" rIns="75749" bIns="378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</a:p>
        </p:txBody>
      </p:sp>
      <p:sp>
        <p:nvSpPr>
          <p:cNvPr id="11267" name="Rectangle 28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311275"/>
          </a:xfrm>
          <a:prstGeom prst="rect">
            <a:avLst/>
          </a:prstGeom>
          <a:solidFill>
            <a:schemeClr val="tx1"/>
          </a:solidFill>
          <a:ln w="12700" algn="ctr">
            <a:noFill/>
            <a:miter lim="800000"/>
            <a:headEnd/>
            <a:tailEnd/>
          </a:ln>
        </p:spPr>
        <p:txBody>
          <a:bodyPr vert="horz" wrap="square" lIns="75749" tIns="37874" rIns="75749" bIns="3787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Titelmasterformat durch Klicken bearbeiten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  <p:sldLayoutId id="2147483841" r:id="rId12"/>
    <p:sldLayoutId id="2147483842" r:id="rId13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defTabSz="757238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3300" b="1">
          <a:solidFill>
            <a:schemeClr val="hlink"/>
          </a:solidFill>
          <a:latin typeface="+mj-lt"/>
          <a:ea typeface="+mj-ea"/>
          <a:cs typeface="+mj-cs"/>
        </a:defRPr>
      </a:lvl1pPr>
      <a:lvl2pPr algn="l" defTabSz="757238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3300" b="1">
          <a:solidFill>
            <a:schemeClr val="hlink"/>
          </a:solidFill>
          <a:latin typeface="Arial" charset="0"/>
        </a:defRPr>
      </a:lvl2pPr>
      <a:lvl3pPr algn="l" defTabSz="757238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3300" b="1">
          <a:solidFill>
            <a:schemeClr val="hlink"/>
          </a:solidFill>
          <a:latin typeface="Arial" charset="0"/>
        </a:defRPr>
      </a:lvl3pPr>
      <a:lvl4pPr algn="l" defTabSz="757238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3300" b="1">
          <a:solidFill>
            <a:schemeClr val="hlink"/>
          </a:solidFill>
          <a:latin typeface="Arial" charset="0"/>
        </a:defRPr>
      </a:lvl4pPr>
      <a:lvl5pPr algn="l" defTabSz="757238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3300" b="1">
          <a:solidFill>
            <a:schemeClr val="hlink"/>
          </a:solidFill>
          <a:latin typeface="Arial" charset="0"/>
        </a:defRPr>
      </a:lvl5pPr>
      <a:lvl6pPr marL="457200" algn="l" defTabSz="757238" rtl="0" fontAlgn="base">
        <a:lnSpc>
          <a:spcPct val="110000"/>
        </a:lnSpc>
        <a:spcBef>
          <a:spcPct val="0"/>
        </a:spcBef>
        <a:spcAft>
          <a:spcPct val="0"/>
        </a:spcAft>
        <a:defRPr sz="3300" b="1">
          <a:solidFill>
            <a:schemeClr val="hlink"/>
          </a:solidFill>
          <a:latin typeface="Arial" charset="0"/>
        </a:defRPr>
      </a:lvl6pPr>
      <a:lvl7pPr marL="914400" algn="l" defTabSz="757238" rtl="0" fontAlgn="base">
        <a:lnSpc>
          <a:spcPct val="110000"/>
        </a:lnSpc>
        <a:spcBef>
          <a:spcPct val="0"/>
        </a:spcBef>
        <a:spcAft>
          <a:spcPct val="0"/>
        </a:spcAft>
        <a:defRPr sz="3300" b="1">
          <a:solidFill>
            <a:schemeClr val="hlink"/>
          </a:solidFill>
          <a:latin typeface="Arial" charset="0"/>
        </a:defRPr>
      </a:lvl7pPr>
      <a:lvl8pPr marL="1371600" algn="l" defTabSz="757238" rtl="0" fontAlgn="base">
        <a:lnSpc>
          <a:spcPct val="110000"/>
        </a:lnSpc>
        <a:spcBef>
          <a:spcPct val="0"/>
        </a:spcBef>
        <a:spcAft>
          <a:spcPct val="0"/>
        </a:spcAft>
        <a:defRPr sz="3300" b="1">
          <a:solidFill>
            <a:schemeClr val="hlink"/>
          </a:solidFill>
          <a:latin typeface="Arial" charset="0"/>
        </a:defRPr>
      </a:lvl8pPr>
      <a:lvl9pPr marL="1828800" algn="l" defTabSz="757238" rtl="0" fontAlgn="base">
        <a:lnSpc>
          <a:spcPct val="110000"/>
        </a:lnSpc>
        <a:spcBef>
          <a:spcPct val="0"/>
        </a:spcBef>
        <a:spcAft>
          <a:spcPct val="0"/>
        </a:spcAft>
        <a:defRPr sz="3300" b="1">
          <a:solidFill>
            <a:schemeClr val="hlink"/>
          </a:solidFill>
          <a:latin typeface="Arial" charset="0"/>
        </a:defRPr>
      </a:lvl9pPr>
    </p:titleStyle>
    <p:bodyStyle>
      <a:lvl1pPr marL="284163" indent="-284163" algn="l" defTabSz="757238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§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15950" indent="-236538" algn="l" defTabSz="757238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§"/>
        <a:defRPr sz="2300">
          <a:solidFill>
            <a:schemeClr val="tx1"/>
          </a:solidFill>
          <a:latin typeface="+mn-lt"/>
          <a:cs typeface="+mn-cs"/>
        </a:defRPr>
      </a:lvl2pPr>
      <a:lvl3pPr marL="946150" indent="-188913" algn="l" defTabSz="757238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3pPr>
      <a:lvl4pPr marL="1325563" indent="-188913" algn="l" defTabSz="757238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§"/>
        <a:defRPr sz="1700">
          <a:solidFill>
            <a:schemeClr val="tx1"/>
          </a:solidFill>
          <a:latin typeface="+mn-lt"/>
          <a:cs typeface="+mn-cs"/>
        </a:defRPr>
      </a:lvl4pPr>
      <a:lvl5pPr marL="1704975" indent="-190500" algn="l" defTabSz="757238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§"/>
        <a:defRPr sz="1700">
          <a:solidFill>
            <a:schemeClr val="tx1"/>
          </a:solidFill>
          <a:latin typeface="+mn-lt"/>
          <a:cs typeface="+mn-cs"/>
        </a:defRPr>
      </a:lvl5pPr>
      <a:lvl6pPr marL="2162175" indent="-190500" algn="l" defTabSz="757238" rtl="0" fontAlgn="base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§"/>
        <a:defRPr sz="1700">
          <a:solidFill>
            <a:schemeClr val="tx1"/>
          </a:solidFill>
          <a:latin typeface="+mn-lt"/>
          <a:cs typeface="+mn-cs"/>
        </a:defRPr>
      </a:lvl6pPr>
      <a:lvl7pPr marL="2619375" indent="-190500" algn="l" defTabSz="757238" rtl="0" fontAlgn="base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§"/>
        <a:defRPr sz="1700">
          <a:solidFill>
            <a:schemeClr val="tx1"/>
          </a:solidFill>
          <a:latin typeface="+mn-lt"/>
          <a:cs typeface="+mn-cs"/>
        </a:defRPr>
      </a:lvl7pPr>
      <a:lvl8pPr marL="3076575" indent="-190500" algn="l" defTabSz="757238" rtl="0" fontAlgn="base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§"/>
        <a:defRPr sz="1700">
          <a:solidFill>
            <a:schemeClr val="tx1"/>
          </a:solidFill>
          <a:latin typeface="+mn-lt"/>
          <a:cs typeface="+mn-cs"/>
        </a:defRPr>
      </a:lvl8pPr>
      <a:lvl9pPr marL="3533775" indent="-190500" algn="l" defTabSz="757238" rtl="0" fontAlgn="base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§"/>
        <a:defRPr sz="17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>
          <a:xfrm>
            <a:off x="2714625" y="2925763"/>
            <a:ext cx="6429375" cy="1511300"/>
          </a:xfrm>
          <a:noFill/>
        </p:spPr>
        <p:txBody>
          <a:bodyPr anchor="t"/>
          <a:lstStyle/>
          <a:p>
            <a:pPr eaLnBrk="1" hangingPunct="1"/>
            <a:r>
              <a:rPr lang="en-US" sz="3600" smtClean="0"/>
              <a:t>Representation of Chemicals in Biomedical Terminologies </a:t>
            </a:r>
            <a:endParaRPr lang="en-US" sz="3200" smtClean="0">
              <a:solidFill>
                <a:srgbClr val="C00000"/>
              </a:solidFill>
            </a:endParaRPr>
          </a:p>
        </p:txBody>
      </p:sp>
      <p:sp>
        <p:nvSpPr>
          <p:cNvPr id="1331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2060575"/>
            <a:ext cx="6126163" cy="884238"/>
          </a:xfrm>
        </p:spPr>
        <p:txBody>
          <a:bodyPr/>
          <a:lstStyle/>
          <a:p>
            <a:pPr marL="0" indent="0" eaLnBrk="1" hangingPunct="1">
              <a:lnSpc>
                <a:spcPts val="2325"/>
              </a:lnSpc>
              <a:buFont typeface="Wingdings" pitchFamily="2" charset="2"/>
              <a:buNone/>
            </a:pPr>
            <a:r>
              <a:rPr lang="en-US" sz="2800" b="1" smtClean="0"/>
              <a:t>Stefan Schulz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1900" smtClean="0"/>
              <a:t/>
            </a:r>
            <a:br>
              <a:rPr lang="en-US" sz="1900" smtClean="0"/>
            </a:br>
            <a:r>
              <a:rPr lang="en-US" sz="1900" smtClean="0"/>
              <a:t>Medical Informatics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1900" smtClean="0"/>
              <a:t>Research Group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1900" smtClean="0"/>
              <a:t>University</a:t>
            </a:r>
            <a:br>
              <a:rPr lang="en-US" sz="1900" smtClean="0"/>
            </a:br>
            <a:r>
              <a:rPr lang="en-US" sz="1900" smtClean="0"/>
              <a:t>Medical Center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sz="1900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1900" smtClean="0"/>
              <a:t>Freiburg, Germany</a:t>
            </a:r>
          </a:p>
        </p:txBody>
      </p:sp>
      <p:sp>
        <p:nvSpPr>
          <p:cNvPr id="13316" name="Line 7"/>
          <p:cNvSpPr>
            <a:spLocks noChangeShapeType="1"/>
          </p:cNvSpPr>
          <p:nvPr/>
        </p:nvSpPr>
        <p:spPr bwMode="auto">
          <a:xfrm flipH="1" flipV="1">
            <a:off x="2627313" y="1500188"/>
            <a:ext cx="0" cy="3887787"/>
          </a:xfrm>
          <a:prstGeom prst="line">
            <a:avLst/>
          </a:prstGeom>
          <a:noFill/>
          <a:ln w="1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17" name="Rectangle 21"/>
          <p:cNvSpPr>
            <a:spLocks noChangeArrowheads="1"/>
          </p:cNvSpPr>
          <p:nvPr/>
        </p:nvSpPr>
        <p:spPr bwMode="auto">
          <a:xfrm>
            <a:off x="0" y="5084763"/>
            <a:ext cx="9144000" cy="1773237"/>
          </a:xfrm>
          <a:prstGeom prst="rect">
            <a:avLst/>
          </a:prstGeom>
          <a:solidFill>
            <a:schemeClr val="tx1"/>
          </a:solidFill>
          <a:ln w="38100">
            <a:noFill/>
            <a:miter lim="800000"/>
            <a:headEnd type="none" w="sm" len="sm"/>
            <a:tailEnd type="none" w="lg" len="lg"/>
          </a:ln>
        </p:spPr>
        <p:txBody>
          <a:bodyPr wrap="none" anchor="ctr"/>
          <a:lstStyle/>
          <a:p>
            <a:endParaRPr lang="de-DE"/>
          </a:p>
        </p:txBody>
      </p:sp>
      <p:pic>
        <p:nvPicPr>
          <p:cNvPr id="13318" name="Picture 28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8442325" y="5157788"/>
            <a:ext cx="701675" cy="1700212"/>
          </a:xfrm>
          <a:prstGeom prst="rect">
            <a:avLst/>
          </a:prstGeom>
          <a:noFill/>
          <a:ln w="38100">
            <a:noFill/>
            <a:miter lim="800000"/>
            <a:headEnd type="none" w="sm" len="sm"/>
            <a:tailEnd type="none" w="lg" len="lg"/>
          </a:ln>
        </p:spPr>
      </p:pic>
      <p:pic>
        <p:nvPicPr>
          <p:cNvPr id="13319" name="Picture 29"/>
          <p:cNvPicPr>
            <a:picLocks noChangeAspect="1" noChangeArrowheads="1"/>
          </p:cNvPicPr>
          <p:nvPr/>
        </p:nvPicPr>
        <p:blipFill>
          <a:blip r:embed="rId4" cstate="print">
            <a:grayscl/>
          </a:blip>
          <a:srcRect/>
          <a:stretch>
            <a:fillRect/>
          </a:stretch>
        </p:blipFill>
        <p:spPr bwMode="auto">
          <a:xfrm>
            <a:off x="6372225" y="5157788"/>
            <a:ext cx="1571625" cy="1700212"/>
          </a:xfrm>
          <a:prstGeom prst="rect">
            <a:avLst/>
          </a:prstGeom>
          <a:noFill/>
          <a:ln w="38100">
            <a:noFill/>
            <a:miter lim="800000"/>
            <a:headEnd type="none" w="sm" len="sm"/>
            <a:tailEnd type="none" w="lg" len="lg"/>
          </a:ln>
        </p:spPr>
      </p:pic>
      <p:pic>
        <p:nvPicPr>
          <p:cNvPr id="13320" name="Picture 33" descr="logo-a-neg-ohneran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388" y="5157788"/>
            <a:ext cx="3960812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Picture 34" descr="frontal"/>
          <p:cNvPicPr>
            <a:picLocks noChangeAspect="1" noChangeArrowheads="1"/>
          </p:cNvPicPr>
          <p:nvPr/>
        </p:nvPicPr>
        <p:blipFill>
          <a:blip r:embed="rId6" cstate="print">
            <a:grayscl/>
          </a:blip>
          <a:srcRect/>
          <a:stretch>
            <a:fillRect/>
          </a:stretch>
        </p:blipFill>
        <p:spPr bwMode="auto">
          <a:xfrm>
            <a:off x="4211638" y="5300663"/>
            <a:ext cx="2016125" cy="14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2" name="Rectangle 35"/>
          <p:cNvSpPr>
            <a:spLocks noChangeArrowheads="1"/>
          </p:cNvSpPr>
          <p:nvPr/>
        </p:nvSpPr>
        <p:spPr bwMode="auto">
          <a:xfrm>
            <a:off x="4211638" y="5300663"/>
            <a:ext cx="2016125" cy="144145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 type="none" w="sm" len="sm"/>
            <a:tailEnd type="none" w="lg" len="lg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3323" name="Rechteck 16"/>
          <p:cNvSpPr>
            <a:spLocks noChangeArrowheads="1"/>
          </p:cNvSpPr>
          <p:nvPr/>
        </p:nvSpPr>
        <p:spPr bwMode="auto">
          <a:xfrm>
            <a:off x="2786063" y="1857375"/>
            <a:ext cx="614362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de-DE"/>
              <a:t>2nd CHEBI User Group Workshop 2010</a:t>
            </a:r>
            <a:br>
              <a:rPr lang="de-DE"/>
            </a:br>
            <a:r>
              <a:rPr lang="de-DE"/>
              <a:t>23-24 June 2010</a:t>
            </a:r>
            <a:br>
              <a:rPr lang="de-DE"/>
            </a:br>
            <a:r>
              <a:rPr lang="de-DE"/>
              <a:t>EMBL-EBI, Hinxton, Cambridge, CB10 1SD, UK</a:t>
            </a:r>
            <a:endParaRPr lang="en-US"/>
          </a:p>
        </p:txBody>
      </p:sp>
      <p:pic>
        <p:nvPicPr>
          <p:cNvPr id="13324" name="Picture 14" descr="Course Details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67625" y="1571625"/>
            <a:ext cx="1455738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5" name="Rectangle 21"/>
          <p:cNvSpPr>
            <a:spLocks noChangeArrowheads="1"/>
          </p:cNvSpPr>
          <p:nvPr/>
        </p:nvSpPr>
        <p:spPr bwMode="auto">
          <a:xfrm>
            <a:off x="-1588" y="-26988"/>
            <a:ext cx="9144001" cy="1773238"/>
          </a:xfrm>
          <a:prstGeom prst="rect">
            <a:avLst/>
          </a:prstGeom>
          <a:solidFill>
            <a:schemeClr val="tx1"/>
          </a:solidFill>
          <a:ln w="38100">
            <a:noFill/>
            <a:miter lim="800000"/>
            <a:headEnd type="none" w="sm" len="sm"/>
            <a:tailEnd type="none" w="lg" len="lg"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Chemicals in UMLS and its sources</a:t>
            </a: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Semantic</a:t>
            </a:r>
            <a:r>
              <a:rPr lang="de-DE" dirty="0" smtClean="0"/>
              <a:t> Network </a:t>
            </a:r>
            <a:r>
              <a:rPr lang="de-DE" dirty="0" err="1" smtClean="0"/>
              <a:t>types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chemicals</a:t>
            </a:r>
            <a:r>
              <a:rPr lang="de-DE" dirty="0" smtClean="0"/>
              <a:t>: </a:t>
            </a:r>
          </a:p>
        </p:txBody>
      </p:sp>
      <p:sp>
        <p:nvSpPr>
          <p:cNvPr id="21507" name="Rechteck 2"/>
          <p:cNvSpPr>
            <a:spLocks noChangeArrowheads="1"/>
          </p:cNvSpPr>
          <p:nvPr/>
        </p:nvSpPr>
        <p:spPr bwMode="auto">
          <a:xfrm>
            <a:off x="611188" y="1484785"/>
            <a:ext cx="4824908" cy="5038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1200" dirty="0">
                <a:latin typeface="Courier New" pitchFamily="49" charset="0"/>
                <a:cs typeface="Courier New" pitchFamily="49" charset="0"/>
              </a:rPr>
              <a:t>T103|Chemical</a:t>
            </a:r>
          </a:p>
          <a:p>
            <a:pPr algn="l"/>
            <a:r>
              <a:rPr lang="en-US" sz="1200" dirty="0">
                <a:latin typeface="Courier New" pitchFamily="49" charset="0"/>
                <a:cs typeface="Courier New" pitchFamily="49" charset="0"/>
              </a:rPr>
              <a:t>T104|Chemical Viewed Structurally</a:t>
            </a:r>
          </a:p>
          <a:p>
            <a:pPr algn="l"/>
            <a:r>
              <a:rPr lang="en-US" sz="1200" dirty="0">
                <a:latin typeface="Courier New" pitchFamily="49" charset="0"/>
                <a:cs typeface="Courier New" pitchFamily="49" charset="0"/>
              </a:rPr>
              <a:t>T109|Organic Chemical</a:t>
            </a:r>
          </a:p>
          <a:p>
            <a:pPr algn="l"/>
            <a:r>
              <a:rPr lang="en-US" sz="1200" dirty="0">
                <a:latin typeface="Courier New" pitchFamily="49" charset="0"/>
                <a:cs typeface="Courier New" pitchFamily="49" charset="0"/>
              </a:rPr>
              <a:t>T110|Steroid</a:t>
            </a:r>
          </a:p>
          <a:p>
            <a:pPr algn="l"/>
            <a:r>
              <a:rPr lang="en-US" sz="1200" dirty="0">
                <a:latin typeface="Courier New" pitchFamily="49" charset="0"/>
                <a:cs typeface="Courier New" pitchFamily="49" charset="0"/>
              </a:rPr>
              <a:t>T111|Eicosanoid</a:t>
            </a:r>
          </a:p>
          <a:p>
            <a:pPr algn="l"/>
            <a:r>
              <a:rPr lang="en-US" sz="1200" dirty="0">
                <a:latin typeface="Courier New" pitchFamily="49" charset="0"/>
                <a:cs typeface="Courier New" pitchFamily="49" charset="0"/>
              </a:rPr>
              <a:t>T114|Nucleic Acid, Nucleoside, or Nucleotide</a:t>
            </a:r>
          </a:p>
          <a:p>
            <a:pPr algn="l"/>
            <a:r>
              <a:rPr lang="en-US" sz="1200" dirty="0">
                <a:latin typeface="Courier New" pitchFamily="49" charset="0"/>
                <a:cs typeface="Courier New" pitchFamily="49" charset="0"/>
              </a:rPr>
              <a:t>T115|Organophosphorus Compound</a:t>
            </a:r>
          </a:p>
          <a:p>
            <a:pPr algn="l"/>
            <a:r>
              <a:rPr lang="en-US" sz="1200" dirty="0">
                <a:latin typeface="Courier New" pitchFamily="49" charset="0"/>
                <a:cs typeface="Courier New" pitchFamily="49" charset="0"/>
              </a:rPr>
              <a:t>T116|Amino Acid, Peptide, or Protein</a:t>
            </a:r>
          </a:p>
          <a:p>
            <a:pPr algn="l"/>
            <a:r>
              <a:rPr lang="en-US" sz="1200" dirty="0">
                <a:latin typeface="Courier New" pitchFamily="49" charset="0"/>
                <a:cs typeface="Courier New" pitchFamily="49" charset="0"/>
              </a:rPr>
              <a:t>T118|Carbohydrate</a:t>
            </a:r>
          </a:p>
          <a:p>
            <a:pPr algn="l"/>
            <a:r>
              <a:rPr lang="en-US" sz="1200" dirty="0">
                <a:latin typeface="Courier New" pitchFamily="49" charset="0"/>
                <a:cs typeface="Courier New" pitchFamily="49" charset="0"/>
              </a:rPr>
              <a:t>T119|Lipid</a:t>
            </a:r>
          </a:p>
          <a:p>
            <a:pPr algn="l"/>
            <a:r>
              <a:rPr lang="en-US" sz="1200" dirty="0">
                <a:latin typeface="Courier New" pitchFamily="49" charset="0"/>
                <a:cs typeface="Courier New" pitchFamily="49" charset="0"/>
              </a:rPr>
              <a:t>T120|Chemical Viewed Functionally</a:t>
            </a:r>
          </a:p>
          <a:p>
            <a:pPr algn="l"/>
            <a:r>
              <a:rPr lang="en-US" sz="1200" dirty="0">
                <a:latin typeface="Courier New" pitchFamily="49" charset="0"/>
                <a:cs typeface="Courier New" pitchFamily="49" charset="0"/>
              </a:rPr>
              <a:t>T121|Pharmacologic Substance</a:t>
            </a:r>
          </a:p>
          <a:p>
            <a:pPr algn="l"/>
            <a:r>
              <a:rPr lang="en-US" sz="1200" dirty="0">
                <a:latin typeface="Courier New" pitchFamily="49" charset="0"/>
                <a:cs typeface="Courier New" pitchFamily="49" charset="0"/>
              </a:rPr>
              <a:t>T122|Biomedical or Dental Material</a:t>
            </a:r>
          </a:p>
          <a:p>
            <a:pPr algn="l"/>
            <a:r>
              <a:rPr lang="en-US" sz="1200" dirty="0">
                <a:latin typeface="Courier New" pitchFamily="49" charset="0"/>
                <a:cs typeface="Courier New" pitchFamily="49" charset="0"/>
              </a:rPr>
              <a:t>T123|Biologically Active Substance</a:t>
            </a:r>
          </a:p>
          <a:p>
            <a:pPr algn="l"/>
            <a:r>
              <a:rPr lang="en-US" sz="1200" dirty="0">
                <a:latin typeface="Courier New" pitchFamily="49" charset="0"/>
                <a:cs typeface="Courier New" pitchFamily="49" charset="0"/>
              </a:rPr>
              <a:t>T124|Neuroreactive Substance or Biogenic Amine</a:t>
            </a:r>
          </a:p>
          <a:p>
            <a:pPr algn="l"/>
            <a:r>
              <a:rPr lang="en-US" sz="1200" dirty="0">
                <a:latin typeface="Courier New" pitchFamily="49" charset="0"/>
                <a:cs typeface="Courier New" pitchFamily="49" charset="0"/>
              </a:rPr>
              <a:t>T125|Hormone</a:t>
            </a:r>
          </a:p>
          <a:p>
            <a:pPr algn="l"/>
            <a:r>
              <a:rPr lang="en-US" sz="1200" dirty="0">
                <a:latin typeface="Courier New" pitchFamily="49" charset="0"/>
                <a:cs typeface="Courier New" pitchFamily="49" charset="0"/>
              </a:rPr>
              <a:t>T126|Enzyme</a:t>
            </a:r>
          </a:p>
          <a:p>
            <a:pPr algn="l"/>
            <a:r>
              <a:rPr lang="en-US" sz="1200" dirty="0">
                <a:latin typeface="Courier New" pitchFamily="49" charset="0"/>
                <a:cs typeface="Courier New" pitchFamily="49" charset="0"/>
              </a:rPr>
              <a:t>T195|Antibiotic</a:t>
            </a:r>
          </a:p>
          <a:p>
            <a:pPr algn="l"/>
            <a:r>
              <a:rPr lang="en-US" sz="1200" dirty="0">
                <a:latin typeface="Courier New" pitchFamily="49" charset="0"/>
                <a:cs typeface="Courier New" pitchFamily="49" charset="0"/>
              </a:rPr>
              <a:t>T192|Receptor</a:t>
            </a:r>
          </a:p>
          <a:p>
            <a:pPr algn="l"/>
            <a:r>
              <a:rPr lang="en-US" sz="1200" dirty="0">
                <a:latin typeface="Courier New" pitchFamily="49" charset="0"/>
                <a:cs typeface="Courier New" pitchFamily="49" charset="0"/>
              </a:rPr>
              <a:t>T127|Vitamin</a:t>
            </a:r>
          </a:p>
          <a:p>
            <a:pPr algn="l"/>
            <a:r>
              <a:rPr lang="en-US" sz="1200" dirty="0">
                <a:latin typeface="Courier New" pitchFamily="49" charset="0"/>
                <a:cs typeface="Courier New" pitchFamily="49" charset="0"/>
              </a:rPr>
              <a:t>T129|Immunologic Factor</a:t>
            </a:r>
          </a:p>
          <a:p>
            <a:pPr algn="l"/>
            <a:r>
              <a:rPr lang="en-US" sz="1200" dirty="0">
                <a:latin typeface="Courier New" pitchFamily="49" charset="0"/>
                <a:cs typeface="Courier New" pitchFamily="49" charset="0"/>
              </a:rPr>
              <a:t>T130|Indicator, Reagent, or Diagnostic Aid</a:t>
            </a:r>
          </a:p>
          <a:p>
            <a:pPr algn="l"/>
            <a:r>
              <a:rPr lang="en-US" sz="1200" dirty="0">
                <a:latin typeface="Courier New" pitchFamily="49" charset="0"/>
                <a:cs typeface="Courier New" pitchFamily="49" charset="0"/>
              </a:rPr>
              <a:t>T131|Hazardous or Poisonous Substance</a:t>
            </a:r>
          </a:p>
          <a:p>
            <a:pPr algn="l"/>
            <a:r>
              <a:rPr lang="en-US" sz="1200" dirty="0">
                <a:latin typeface="Courier New" pitchFamily="49" charset="0"/>
                <a:cs typeface="Courier New" pitchFamily="49" charset="0"/>
              </a:rPr>
              <a:t>T196|Element, Ion, or Isotope</a:t>
            </a:r>
          </a:p>
          <a:p>
            <a:pPr algn="l"/>
            <a:r>
              <a:rPr lang="en-US" sz="1200" dirty="0">
                <a:latin typeface="Courier New" pitchFamily="49" charset="0"/>
                <a:cs typeface="Courier New" pitchFamily="49" charset="0"/>
              </a:rPr>
              <a:t>T197|Inorganic Chemical</a:t>
            </a:r>
          </a:p>
          <a:p>
            <a:pPr algn="l"/>
            <a:r>
              <a:rPr lang="en-US" sz="1200" dirty="0">
                <a:latin typeface="Courier New" pitchFamily="49" charset="0"/>
                <a:cs typeface="Courier New" pitchFamily="49" charset="0"/>
              </a:rPr>
              <a:t>T200|Clinical Drug</a:t>
            </a:r>
          </a:p>
        </p:txBody>
      </p:sp>
      <p:sp>
        <p:nvSpPr>
          <p:cNvPr id="4" name="Ellipse 3"/>
          <p:cNvSpPr/>
          <p:nvPr/>
        </p:nvSpPr>
        <p:spPr bwMode="auto">
          <a:xfrm>
            <a:off x="576000" y="1556792"/>
            <a:ext cx="90000" cy="90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7572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Ellipse 5"/>
          <p:cNvSpPr/>
          <p:nvPr/>
        </p:nvSpPr>
        <p:spPr bwMode="auto">
          <a:xfrm>
            <a:off x="576000" y="1754824"/>
            <a:ext cx="90000" cy="90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7572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Ellipse 6"/>
          <p:cNvSpPr/>
          <p:nvPr/>
        </p:nvSpPr>
        <p:spPr bwMode="auto">
          <a:xfrm>
            <a:off x="576000" y="1916832"/>
            <a:ext cx="90000" cy="90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7572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Ellipse 7"/>
          <p:cNvSpPr/>
          <p:nvPr/>
        </p:nvSpPr>
        <p:spPr bwMode="auto">
          <a:xfrm>
            <a:off x="576000" y="2111904"/>
            <a:ext cx="90000" cy="90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7572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Ellipse 8"/>
          <p:cNvSpPr/>
          <p:nvPr/>
        </p:nvSpPr>
        <p:spPr bwMode="auto">
          <a:xfrm>
            <a:off x="576000" y="2294312"/>
            <a:ext cx="90000" cy="90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7572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Ellipse 9"/>
          <p:cNvSpPr/>
          <p:nvPr/>
        </p:nvSpPr>
        <p:spPr bwMode="auto">
          <a:xfrm>
            <a:off x="576000" y="2661296"/>
            <a:ext cx="90000" cy="90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7572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Ellipse 10"/>
          <p:cNvSpPr/>
          <p:nvPr/>
        </p:nvSpPr>
        <p:spPr bwMode="auto">
          <a:xfrm>
            <a:off x="576000" y="3050968"/>
            <a:ext cx="90000" cy="90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7572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Ellipse 11"/>
          <p:cNvSpPr/>
          <p:nvPr/>
        </p:nvSpPr>
        <p:spPr bwMode="auto">
          <a:xfrm>
            <a:off x="576000" y="3203368"/>
            <a:ext cx="90000" cy="90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7572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Ellipse 12"/>
          <p:cNvSpPr/>
          <p:nvPr/>
        </p:nvSpPr>
        <p:spPr bwMode="auto">
          <a:xfrm>
            <a:off x="576000" y="3411008"/>
            <a:ext cx="90000" cy="90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7572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Ellipse 13"/>
          <p:cNvSpPr/>
          <p:nvPr/>
        </p:nvSpPr>
        <p:spPr bwMode="auto">
          <a:xfrm>
            <a:off x="576000" y="3578264"/>
            <a:ext cx="90000" cy="90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7572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Ellipse 14"/>
          <p:cNvSpPr/>
          <p:nvPr/>
        </p:nvSpPr>
        <p:spPr bwMode="auto">
          <a:xfrm>
            <a:off x="576000" y="3761144"/>
            <a:ext cx="90000" cy="90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7572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Ellipse 15"/>
          <p:cNvSpPr/>
          <p:nvPr/>
        </p:nvSpPr>
        <p:spPr bwMode="auto">
          <a:xfrm>
            <a:off x="576000" y="3950120"/>
            <a:ext cx="90000" cy="90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7572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Ellipse 16"/>
          <p:cNvSpPr/>
          <p:nvPr/>
        </p:nvSpPr>
        <p:spPr bwMode="auto">
          <a:xfrm>
            <a:off x="576000" y="4131088"/>
            <a:ext cx="90000" cy="90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7572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Ellipse 17"/>
          <p:cNvSpPr/>
          <p:nvPr/>
        </p:nvSpPr>
        <p:spPr bwMode="auto">
          <a:xfrm>
            <a:off x="576000" y="4316632"/>
            <a:ext cx="90000" cy="90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7572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Ellipse 18"/>
          <p:cNvSpPr/>
          <p:nvPr/>
        </p:nvSpPr>
        <p:spPr bwMode="auto">
          <a:xfrm>
            <a:off x="576000" y="4676672"/>
            <a:ext cx="90000" cy="90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7572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Ellipse 19"/>
          <p:cNvSpPr/>
          <p:nvPr/>
        </p:nvSpPr>
        <p:spPr bwMode="auto">
          <a:xfrm>
            <a:off x="576000" y="5042808"/>
            <a:ext cx="90000" cy="90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7572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Ellipse 20"/>
          <p:cNvSpPr/>
          <p:nvPr/>
        </p:nvSpPr>
        <p:spPr bwMode="auto">
          <a:xfrm>
            <a:off x="576000" y="5225688"/>
            <a:ext cx="90000" cy="90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7572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Ellipse 21"/>
          <p:cNvSpPr/>
          <p:nvPr/>
        </p:nvSpPr>
        <p:spPr bwMode="auto">
          <a:xfrm>
            <a:off x="576000" y="5402472"/>
            <a:ext cx="90000" cy="90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7572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Ellipse 22"/>
          <p:cNvSpPr/>
          <p:nvPr/>
        </p:nvSpPr>
        <p:spPr bwMode="auto">
          <a:xfrm>
            <a:off x="576000" y="5579256"/>
            <a:ext cx="90000" cy="90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7572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Ellipse 23"/>
          <p:cNvSpPr/>
          <p:nvPr/>
        </p:nvSpPr>
        <p:spPr bwMode="auto">
          <a:xfrm>
            <a:off x="576000" y="5768232"/>
            <a:ext cx="90000" cy="90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7572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Ellipse 24"/>
          <p:cNvSpPr/>
          <p:nvPr/>
        </p:nvSpPr>
        <p:spPr bwMode="auto">
          <a:xfrm>
            <a:off x="576000" y="5951112"/>
            <a:ext cx="90000" cy="90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7572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2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138" y="1268760"/>
            <a:ext cx="8975725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itel 5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11275"/>
          </a:xfrm>
        </p:spPr>
        <p:txBody>
          <a:bodyPr/>
          <a:lstStyle/>
          <a:p>
            <a:r>
              <a:rPr lang="de-DE" dirty="0" smtClean="0"/>
              <a:t>Chemicals in UMLS </a:t>
            </a:r>
            <a:r>
              <a:rPr lang="de-DE" dirty="0" err="1" smtClean="0"/>
              <a:t>source</a:t>
            </a:r>
            <a:r>
              <a:rPr lang="de-DE" dirty="0" smtClean="0"/>
              <a:t> </a:t>
            </a:r>
            <a:r>
              <a:rPr lang="de-DE" dirty="0" err="1" smtClean="0"/>
              <a:t>vocabularies</a:t>
            </a:r>
            <a:endParaRPr lang="de-DE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Medical Subject Headings (MeSH)</a:t>
            </a:r>
          </a:p>
        </p:txBody>
      </p:sp>
      <p:sp>
        <p:nvSpPr>
          <p:cNvPr id="84995" name="Rechteck 6"/>
          <p:cNvSpPr>
            <a:spLocks noChangeArrowheads="1"/>
          </p:cNvSpPr>
          <p:nvPr/>
        </p:nvSpPr>
        <p:spPr bwMode="auto">
          <a:xfrm>
            <a:off x="0" y="1268413"/>
            <a:ext cx="9144000" cy="581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1200" dirty="0"/>
              <a:t>MSH	2,4,6-TIP</a:t>
            </a:r>
          </a:p>
          <a:p>
            <a:pPr algn="l"/>
            <a:r>
              <a:rPr lang="en-US" sz="1200" dirty="0"/>
              <a:t>MSH	</a:t>
            </a:r>
            <a:r>
              <a:rPr lang="en-US" sz="1200" dirty="0" err="1"/>
              <a:t>hurin</a:t>
            </a:r>
            <a:r>
              <a:rPr lang="en-US" sz="1200" dirty="0"/>
              <a:t> protein, </a:t>
            </a:r>
            <a:r>
              <a:rPr lang="en-US" sz="1200" dirty="0" err="1"/>
              <a:t>Hura</a:t>
            </a:r>
            <a:r>
              <a:rPr lang="en-US" sz="1200" dirty="0"/>
              <a:t> </a:t>
            </a:r>
            <a:r>
              <a:rPr lang="en-US" sz="1200" dirty="0" err="1"/>
              <a:t>crepitans</a:t>
            </a:r>
            <a:endParaRPr lang="en-US" sz="1200" dirty="0"/>
          </a:p>
          <a:p>
            <a:pPr algn="l"/>
            <a:r>
              <a:rPr lang="en-US" sz="1200" dirty="0"/>
              <a:t>MSH	</a:t>
            </a:r>
            <a:r>
              <a:rPr lang="en-US" sz="1200" dirty="0" err="1"/>
              <a:t>norfentanyl</a:t>
            </a:r>
            <a:r>
              <a:rPr lang="en-US" sz="1200" dirty="0"/>
              <a:t> </a:t>
            </a:r>
            <a:r>
              <a:rPr lang="en-US" sz="1200" dirty="0" err="1"/>
              <a:t>monohydrochloride</a:t>
            </a:r>
            <a:endParaRPr lang="en-US" sz="1200" dirty="0"/>
          </a:p>
          <a:p>
            <a:pPr algn="l"/>
            <a:r>
              <a:rPr lang="en-US" sz="1200" dirty="0"/>
              <a:t>MSH	</a:t>
            </a:r>
            <a:r>
              <a:rPr lang="en-US" sz="1200" dirty="0" err="1"/>
              <a:t>Phenylglyoxal</a:t>
            </a:r>
            <a:endParaRPr lang="en-US" sz="1200" dirty="0"/>
          </a:p>
          <a:p>
            <a:pPr algn="l"/>
            <a:r>
              <a:rPr lang="en-US" sz="1200" dirty="0"/>
              <a:t>MSH	gas vesicle structural protein A, Bacteria</a:t>
            </a:r>
          </a:p>
          <a:p>
            <a:pPr algn="l"/>
            <a:r>
              <a:rPr lang="en-US" sz="1200" dirty="0"/>
              <a:t>MSH	yttrium silicate</a:t>
            </a:r>
          </a:p>
          <a:p>
            <a:pPr algn="l"/>
            <a:r>
              <a:rPr lang="en-US" sz="1200" dirty="0"/>
              <a:t>MSH	2-aminoethanethiosulfuric acid, 35S-labeled</a:t>
            </a:r>
          </a:p>
          <a:p>
            <a:pPr algn="l"/>
            <a:r>
              <a:rPr lang="en-US" sz="1200" dirty="0"/>
              <a:t>MSH	</a:t>
            </a:r>
            <a:r>
              <a:rPr lang="en-US" sz="1200" dirty="0" err="1"/>
              <a:t>acethropan</a:t>
            </a:r>
            <a:r>
              <a:rPr lang="en-US" sz="1200" dirty="0"/>
              <a:t>-S, acetate</a:t>
            </a:r>
          </a:p>
          <a:p>
            <a:pPr algn="l"/>
            <a:r>
              <a:rPr lang="en-US" sz="1200" dirty="0"/>
              <a:t>MSH	N-methyl-alpha-</a:t>
            </a:r>
            <a:r>
              <a:rPr lang="en-US" sz="1200" dirty="0" err="1"/>
              <a:t>tocopheramine</a:t>
            </a:r>
            <a:r>
              <a:rPr lang="en-US" sz="1200" dirty="0"/>
              <a:t> </a:t>
            </a:r>
            <a:r>
              <a:rPr lang="en-US" sz="1200" dirty="0" err="1"/>
              <a:t>nitroxide</a:t>
            </a:r>
            <a:endParaRPr lang="en-US" sz="1200" dirty="0"/>
          </a:p>
          <a:p>
            <a:pPr algn="l"/>
            <a:r>
              <a:rPr lang="en-US" sz="1200" dirty="0"/>
              <a:t>MSH	antimony </a:t>
            </a:r>
            <a:r>
              <a:rPr lang="en-US" sz="1200" dirty="0" err="1"/>
              <a:t>pentachloride</a:t>
            </a:r>
            <a:endParaRPr lang="en-US" sz="1200" dirty="0"/>
          </a:p>
          <a:p>
            <a:pPr algn="l"/>
            <a:r>
              <a:rPr lang="en-US" sz="1200" dirty="0"/>
              <a:t>MSH	ISG20 protein, human</a:t>
            </a:r>
          </a:p>
          <a:p>
            <a:pPr algn="l"/>
            <a:r>
              <a:rPr lang="en-US" sz="1200" dirty="0"/>
              <a:t>MSH	</a:t>
            </a:r>
            <a:r>
              <a:rPr lang="en-US" sz="1200" dirty="0" err="1"/>
              <a:t>medosulepine</a:t>
            </a:r>
            <a:r>
              <a:rPr lang="en-US" sz="1200" dirty="0"/>
              <a:t>, (Z)-isomer</a:t>
            </a:r>
          </a:p>
          <a:p>
            <a:pPr algn="l"/>
            <a:r>
              <a:rPr lang="en-US" sz="1200" dirty="0"/>
              <a:t>MSH	MUC1 protein, human</a:t>
            </a:r>
          </a:p>
          <a:p>
            <a:pPr algn="l"/>
            <a:r>
              <a:rPr lang="en-US" sz="1200" dirty="0"/>
              <a:t>MSH	</a:t>
            </a:r>
            <a:r>
              <a:rPr lang="en-US" sz="1200" dirty="0" err="1"/>
              <a:t>valacyclovir</a:t>
            </a:r>
            <a:r>
              <a:rPr lang="en-US" sz="1200" dirty="0"/>
              <a:t>, x-hydrochloride, (D)-isomer</a:t>
            </a:r>
          </a:p>
          <a:p>
            <a:pPr algn="l"/>
            <a:r>
              <a:rPr lang="en-US" sz="1200" dirty="0"/>
              <a:t>MSH	Fmn1 protein, mouse</a:t>
            </a:r>
          </a:p>
          <a:p>
            <a:pPr algn="l"/>
            <a:r>
              <a:rPr lang="en-US" sz="1200" dirty="0"/>
              <a:t>MSH	</a:t>
            </a:r>
            <a:r>
              <a:rPr lang="en-US" sz="1200" dirty="0" err="1"/>
              <a:t>cytochrome</a:t>
            </a:r>
            <a:r>
              <a:rPr lang="en-US" sz="1200" dirty="0"/>
              <a:t> c, N-epsilon-</a:t>
            </a:r>
            <a:r>
              <a:rPr lang="en-US" sz="1200" dirty="0" err="1"/>
              <a:t>acetimidate</a:t>
            </a:r>
            <a:endParaRPr lang="en-US" sz="1200" dirty="0"/>
          </a:p>
          <a:p>
            <a:pPr algn="l"/>
            <a:r>
              <a:rPr lang="en-US" sz="1200" dirty="0"/>
              <a:t>MSH	14,16-dianhydrogi-toxigenin-3-O-xylopyranosyl-1-2-O-galactopyranoside</a:t>
            </a:r>
          </a:p>
          <a:p>
            <a:pPr algn="l"/>
            <a:r>
              <a:rPr lang="en-US" sz="1200" dirty="0"/>
              <a:t>MSH	4-iodoclonidine</a:t>
            </a:r>
          </a:p>
          <a:p>
            <a:pPr algn="l"/>
            <a:r>
              <a:rPr lang="en-US" sz="1200" dirty="0"/>
              <a:t>MSH	poly(</a:t>
            </a:r>
            <a:r>
              <a:rPr lang="en-US" sz="1200" dirty="0" err="1"/>
              <a:t>ethylenimine</a:t>
            </a:r>
            <a:r>
              <a:rPr lang="en-US" sz="1200" dirty="0"/>
              <a:t> sulfide)</a:t>
            </a:r>
          </a:p>
          <a:p>
            <a:pPr algn="l"/>
            <a:r>
              <a:rPr lang="en-US" sz="1200" dirty="0"/>
              <a:t>MSH	2-methoxy-6-tridecyl-1,4-benzoquinone</a:t>
            </a:r>
          </a:p>
          <a:p>
            <a:pPr algn="l"/>
            <a:r>
              <a:rPr lang="en-US" sz="1200" dirty="0"/>
              <a:t>MSH	</a:t>
            </a:r>
            <a:r>
              <a:rPr lang="en-US" sz="1200" dirty="0" err="1"/>
              <a:t>Lisuride</a:t>
            </a:r>
            <a:endParaRPr lang="en-US" sz="1200" dirty="0"/>
          </a:p>
          <a:p>
            <a:pPr algn="l"/>
            <a:r>
              <a:rPr lang="en-US" sz="1200" dirty="0"/>
              <a:t>MSH	Man-(1-3)-(Man-(1-6))-Man</a:t>
            </a:r>
          </a:p>
          <a:p>
            <a:pPr algn="l"/>
            <a:r>
              <a:rPr lang="en-US" sz="1200" dirty="0"/>
              <a:t>MSH	Sre1 protein, S </a:t>
            </a:r>
            <a:r>
              <a:rPr lang="en-US" sz="1200" dirty="0" err="1"/>
              <a:t>pombe</a:t>
            </a:r>
            <a:endParaRPr lang="en-US" sz="1200" dirty="0"/>
          </a:p>
          <a:p>
            <a:pPr algn="l"/>
            <a:r>
              <a:rPr lang="en-US" sz="1200" dirty="0"/>
              <a:t>MSH	</a:t>
            </a:r>
            <a:r>
              <a:rPr lang="en-US" sz="1200" dirty="0" err="1"/>
              <a:t>slou</a:t>
            </a:r>
            <a:r>
              <a:rPr lang="en-US" sz="1200" dirty="0"/>
              <a:t> protein, Drosophila</a:t>
            </a:r>
          </a:p>
          <a:p>
            <a:pPr algn="l"/>
            <a:r>
              <a:rPr lang="en-US" sz="1200" dirty="0"/>
              <a:t>MSH	Ac-odv-e56 protein, </a:t>
            </a:r>
            <a:r>
              <a:rPr lang="en-US" sz="1200" dirty="0" err="1"/>
              <a:t>Autographa</a:t>
            </a:r>
            <a:r>
              <a:rPr lang="en-US" sz="1200" dirty="0"/>
              <a:t> </a:t>
            </a:r>
            <a:r>
              <a:rPr lang="en-US" sz="1200" dirty="0" err="1"/>
              <a:t>californica</a:t>
            </a:r>
            <a:r>
              <a:rPr lang="en-US" sz="1200" dirty="0"/>
              <a:t> </a:t>
            </a:r>
            <a:r>
              <a:rPr lang="en-US" sz="1200" dirty="0" err="1"/>
              <a:t>nucleopolyhedrovirus</a:t>
            </a:r>
            <a:endParaRPr lang="en-US" sz="1200" dirty="0"/>
          </a:p>
          <a:p>
            <a:pPr algn="l"/>
            <a:r>
              <a:rPr lang="en-US" sz="1200" dirty="0"/>
              <a:t>MSH	YoYo-3</a:t>
            </a:r>
          </a:p>
          <a:p>
            <a:pPr algn="l"/>
            <a:r>
              <a:rPr lang="en-US" sz="1200" dirty="0"/>
              <a:t>MSH	</a:t>
            </a:r>
            <a:r>
              <a:rPr lang="en-US" sz="1200" dirty="0" err="1"/>
              <a:t>cripowellin</a:t>
            </a:r>
            <a:r>
              <a:rPr lang="en-US" sz="1200" dirty="0"/>
              <a:t> B</a:t>
            </a:r>
          </a:p>
          <a:p>
            <a:pPr algn="l"/>
            <a:r>
              <a:rPr lang="en-US" sz="1200" dirty="0"/>
              <a:t>MSH	3-quinuclidinyl </a:t>
            </a:r>
            <a:r>
              <a:rPr lang="en-US" sz="1200" dirty="0" err="1"/>
              <a:t>atrolactate</a:t>
            </a:r>
            <a:r>
              <a:rPr lang="en-US" sz="1200" dirty="0"/>
              <a:t>, (S-(R*,S*))-isomer</a:t>
            </a:r>
          </a:p>
          <a:p>
            <a:pPr algn="l"/>
            <a:r>
              <a:rPr lang="en-US" sz="1200" dirty="0"/>
              <a:t>MSH	4-vinyl-N-carboxymethylpyridinium</a:t>
            </a:r>
          </a:p>
          <a:p>
            <a:pPr algn="l"/>
            <a:r>
              <a:rPr lang="en-US" sz="1200" dirty="0"/>
              <a:t>MSH	2,5-dihydroxybenzylidene </a:t>
            </a:r>
            <a:r>
              <a:rPr lang="en-US" sz="1200" dirty="0" err="1"/>
              <a:t>aminoguanidine</a:t>
            </a:r>
            <a:endParaRPr lang="en-US" sz="1200" dirty="0"/>
          </a:p>
          <a:p>
            <a:pPr algn="l"/>
            <a:r>
              <a:rPr lang="en-US" sz="1200" dirty="0"/>
              <a:t>MSH	</a:t>
            </a:r>
            <a:r>
              <a:rPr lang="en-US" sz="1200" dirty="0" err="1"/>
              <a:t>purealidin</a:t>
            </a:r>
            <a:r>
              <a:rPr lang="en-US" sz="1200" dirty="0"/>
              <a:t> 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SNOMED Clinical Terms</a:t>
            </a:r>
          </a:p>
        </p:txBody>
      </p:sp>
      <p:sp>
        <p:nvSpPr>
          <p:cNvPr id="88067" name="Rechteck 6"/>
          <p:cNvSpPr>
            <a:spLocks noChangeArrowheads="1"/>
          </p:cNvSpPr>
          <p:nvPr/>
        </p:nvSpPr>
        <p:spPr bwMode="auto">
          <a:xfrm>
            <a:off x="0" y="1268413"/>
            <a:ext cx="9144000" cy="600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endParaRPr lang="de-DE" sz="1200"/>
          </a:p>
          <a:p>
            <a:pPr algn="l"/>
            <a:r>
              <a:rPr lang="de-DE" sz="1200"/>
              <a:t>SNOMEDCT	bisalbumins</a:t>
            </a:r>
          </a:p>
          <a:p>
            <a:pPr algn="l"/>
            <a:r>
              <a:rPr lang="de-DE" sz="1200"/>
              <a:t>SNOMEDCT	Spiramycin Adipate</a:t>
            </a:r>
          </a:p>
          <a:p>
            <a:pPr algn="l"/>
            <a:r>
              <a:rPr lang="de-DE" sz="1200"/>
              <a:t>SNOMEDCT	2,2,2-trichloroethanol</a:t>
            </a:r>
          </a:p>
          <a:p>
            <a:pPr algn="l"/>
            <a:r>
              <a:rPr lang="de-DE" sz="1200"/>
              <a:t>SNOMEDCT	Promethazine Hydrochloride</a:t>
            </a:r>
          </a:p>
          <a:p>
            <a:pPr algn="l"/>
            <a:r>
              <a:rPr lang="de-DE" sz="1200"/>
              <a:t>SNOMEDCT	thenium closylate</a:t>
            </a:r>
          </a:p>
          <a:p>
            <a:pPr algn="l"/>
            <a:r>
              <a:rPr lang="de-DE" sz="1200"/>
              <a:t>SNOMEDCT	CD67 Antigen</a:t>
            </a:r>
          </a:p>
          <a:p>
            <a:pPr algn="l"/>
            <a:r>
              <a:rPr lang="de-DE" sz="1200"/>
              <a:t>SNOMEDCT	Ethyleneimine antineoplastic</a:t>
            </a:r>
          </a:p>
          <a:p>
            <a:pPr algn="l"/>
            <a:r>
              <a:rPr lang="de-DE" sz="1200"/>
              <a:t>SNOMEDCT	hydrocortisone acetate and neomycin sulfate</a:t>
            </a:r>
          </a:p>
          <a:p>
            <a:pPr algn="l"/>
            <a:r>
              <a:rPr lang="de-DE" sz="1200"/>
              <a:t>SNOMEDCT	Hexan-2,5-dione</a:t>
            </a:r>
          </a:p>
          <a:p>
            <a:pPr algn="l"/>
            <a:r>
              <a:rPr lang="de-DE" sz="1200"/>
              <a:t>SNOMEDCT	Steroidal neuromuscular blocker</a:t>
            </a:r>
          </a:p>
          <a:p>
            <a:pPr algn="l"/>
            <a:r>
              <a:rPr lang="de-DE" sz="1200"/>
              <a:t>SNOMEDCT	trospium chloride</a:t>
            </a:r>
          </a:p>
          <a:p>
            <a:pPr algn="l"/>
            <a:r>
              <a:rPr lang="de-DE" sz="1200"/>
              <a:t>SNOMEDCT	Neostigmine Methylsulfate</a:t>
            </a:r>
          </a:p>
          <a:p>
            <a:pPr algn="l"/>
            <a:r>
              <a:rPr lang="de-DE" sz="1200"/>
              <a:t>SNOMEDCT	Oligotriacrylate 480</a:t>
            </a:r>
          </a:p>
          <a:p>
            <a:pPr algn="l"/>
            <a:r>
              <a:rPr lang="de-DE" sz="1200"/>
              <a:t>SNOMEDCT	Lemon specific immunoglobulin E</a:t>
            </a:r>
          </a:p>
          <a:p>
            <a:pPr algn="l"/>
            <a:r>
              <a:rPr lang="de-DE" sz="1200"/>
              <a:t>SNOMEDCT	Monocarboxylate</a:t>
            </a:r>
          </a:p>
          <a:p>
            <a:pPr algn="l"/>
            <a:r>
              <a:rPr lang="de-DE" sz="1200"/>
              <a:t>SNOMEDCT	Ethosuximide</a:t>
            </a:r>
          </a:p>
          <a:p>
            <a:pPr algn="l"/>
            <a:r>
              <a:rPr lang="de-DE" sz="1200"/>
              <a:t>SNOMEDCT	Phthalic acid ester</a:t>
            </a:r>
          </a:p>
          <a:p>
            <a:pPr algn="l"/>
            <a:r>
              <a:rPr lang="de-DE" sz="1200"/>
              <a:t>SNOMEDCT	Combination ulcer healing drugs</a:t>
            </a:r>
          </a:p>
          <a:p>
            <a:pPr algn="l"/>
            <a:r>
              <a:rPr lang="de-DE" sz="1200"/>
              <a:t>SNOMEDCT	darunavir</a:t>
            </a:r>
          </a:p>
          <a:p>
            <a:pPr algn="l"/>
            <a:r>
              <a:rPr lang="de-DE" sz="1200"/>
              <a:t>SNOMEDCT	Ophthalmic form clotrimazole</a:t>
            </a:r>
          </a:p>
          <a:p>
            <a:pPr algn="l"/>
            <a:r>
              <a:rPr lang="de-DE" sz="1200"/>
              <a:t>SNOMEDCT	Blood group antigen Horn</a:t>
            </a:r>
          </a:p>
          <a:p>
            <a:pPr algn="l"/>
            <a:r>
              <a:rPr lang="de-DE" sz="1200"/>
              <a:t>SNOMEDCT	Mycoplasma synoviae bacterin</a:t>
            </a:r>
          </a:p>
          <a:p>
            <a:pPr algn="l"/>
            <a:r>
              <a:rPr lang="de-DE" sz="1200"/>
              <a:t>SNOMEDCT	Dimethoxanate</a:t>
            </a:r>
          </a:p>
          <a:p>
            <a:pPr algn="l"/>
            <a:r>
              <a:rPr lang="de-DE" sz="1200"/>
              <a:t>SNOMEDCT	Demeton</a:t>
            </a:r>
          </a:p>
          <a:p>
            <a:pPr algn="l"/>
            <a:r>
              <a:rPr lang="de-DE" sz="1200"/>
              <a:t>SNOMEDCT	Silicon Dioxide</a:t>
            </a:r>
          </a:p>
          <a:p>
            <a:pPr algn="l"/>
            <a:r>
              <a:rPr lang="de-DE" sz="1200"/>
              <a:t>SNOMEDCT	^133^Iodine</a:t>
            </a:r>
          </a:p>
          <a:p>
            <a:pPr algn="l"/>
            <a:r>
              <a:rPr lang="de-DE" sz="1200"/>
              <a:t>SNOMEDCT	Amylose</a:t>
            </a:r>
          </a:p>
          <a:p>
            <a:pPr algn="l"/>
            <a:r>
              <a:rPr lang="de-DE" sz="1200"/>
              <a:t>SNOMEDCT	glymidine</a:t>
            </a:r>
          </a:p>
          <a:p>
            <a:pPr algn="l"/>
            <a:r>
              <a:rPr lang="de-DE" sz="1200"/>
              <a:t>SNOMEDCT	Parsley specific immunoglobulin E</a:t>
            </a:r>
          </a:p>
          <a:p>
            <a:pPr algn="l"/>
            <a:r>
              <a:rPr lang="de-DE" sz="1200"/>
              <a:t>SNOMEDCT	Anhydrous borate</a:t>
            </a:r>
          </a:p>
          <a:p>
            <a:pPr algn="l"/>
            <a:r>
              <a:rPr lang="de-DE" sz="1200"/>
              <a:t>SNOMEDCT	Tetracycline</a:t>
            </a:r>
            <a:endParaRPr lang="en-US" sz="120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LOINC</a:t>
            </a:r>
          </a:p>
        </p:txBody>
      </p:sp>
      <p:sp>
        <p:nvSpPr>
          <p:cNvPr id="81923" name="Rechteck 6"/>
          <p:cNvSpPr>
            <a:spLocks noChangeArrowheads="1"/>
          </p:cNvSpPr>
          <p:nvPr/>
        </p:nvSpPr>
        <p:spPr bwMode="auto">
          <a:xfrm>
            <a:off x="0" y="1268413"/>
            <a:ext cx="9144000" cy="581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1200" dirty="0" smtClean="0"/>
              <a:t>LNC</a:t>
            </a:r>
            <a:r>
              <a:rPr lang="en-US" sz="1200" dirty="0"/>
              <a:t>	</a:t>
            </a:r>
            <a:r>
              <a:rPr lang="en-US" sz="1200" dirty="0" err="1"/>
              <a:t>Manihot</a:t>
            </a:r>
            <a:r>
              <a:rPr lang="en-US" sz="1200" dirty="0"/>
              <a:t> </a:t>
            </a:r>
            <a:r>
              <a:rPr lang="en-US" sz="1200" dirty="0" err="1"/>
              <a:t>esculenta</a:t>
            </a:r>
            <a:r>
              <a:rPr lang="en-US" sz="1200" dirty="0"/>
              <a:t> </a:t>
            </a:r>
            <a:r>
              <a:rPr lang="en-US" sz="1200" dirty="0" err="1"/>
              <a:t>crantz</a:t>
            </a:r>
            <a:r>
              <a:rPr lang="en-US" sz="1200" dirty="0"/>
              <a:t> </a:t>
            </a:r>
            <a:r>
              <a:rPr lang="en-US" sz="1200" dirty="0" err="1"/>
              <a:t>Antibody.immunoglobulin</a:t>
            </a:r>
            <a:r>
              <a:rPr lang="en-US" sz="1200" dirty="0"/>
              <a:t> E</a:t>
            </a:r>
          </a:p>
          <a:p>
            <a:pPr algn="l"/>
            <a:r>
              <a:rPr lang="en-US" sz="1200" dirty="0"/>
              <a:t>LNC	Glutamine </a:t>
            </a:r>
            <a:r>
              <a:rPr lang="en-US" sz="1200" dirty="0" smtClean="0"/>
              <a:t>|; </a:t>
            </a:r>
            <a:r>
              <a:rPr lang="en-US" sz="1200" dirty="0"/>
              <a:t>urine</a:t>
            </a:r>
          </a:p>
          <a:p>
            <a:pPr algn="l"/>
            <a:r>
              <a:rPr lang="en-US" sz="1200" dirty="0"/>
              <a:t>LNC	Chlamydia </a:t>
            </a:r>
            <a:r>
              <a:rPr lang="en-US" sz="1200" dirty="0" err="1"/>
              <a:t>trachomatis</a:t>
            </a:r>
            <a:r>
              <a:rPr lang="en-US" sz="1200" dirty="0"/>
              <a:t> D+E+F+G+H+I+J+K </a:t>
            </a:r>
            <a:r>
              <a:rPr lang="en-US" sz="1200" dirty="0" err="1"/>
              <a:t>IgA</a:t>
            </a:r>
            <a:r>
              <a:rPr lang="en-US" sz="1200" dirty="0"/>
              <a:t> </a:t>
            </a:r>
            <a:r>
              <a:rPr lang="en-US" sz="1200" dirty="0" smtClean="0"/>
              <a:t>|; </a:t>
            </a:r>
            <a:r>
              <a:rPr lang="en-US" sz="1200" dirty="0" err="1"/>
              <a:t>Bld</a:t>
            </a:r>
            <a:r>
              <a:rPr lang="en-US" sz="1200" dirty="0"/>
              <a:t>-Ser-</a:t>
            </a:r>
            <a:r>
              <a:rPr lang="en-US" sz="1200" dirty="0" err="1"/>
              <a:t>Plas</a:t>
            </a:r>
            <a:endParaRPr lang="en-US" sz="1200" dirty="0"/>
          </a:p>
          <a:p>
            <a:pPr algn="l"/>
            <a:r>
              <a:rPr lang="en-US" sz="1200" dirty="0"/>
              <a:t>LNC	HLA-D w16 </a:t>
            </a:r>
            <a:r>
              <a:rPr lang="en-US" sz="1200" dirty="0" smtClean="0"/>
              <a:t>|; </a:t>
            </a:r>
            <a:r>
              <a:rPr lang="en-US" sz="1200" dirty="0" err="1"/>
              <a:t>bld</a:t>
            </a:r>
            <a:r>
              <a:rPr lang="en-US" sz="1200" dirty="0"/>
              <a:t>-ser-</a:t>
            </a:r>
            <a:r>
              <a:rPr lang="en-US" sz="1200" dirty="0" err="1"/>
              <a:t>plas</a:t>
            </a:r>
            <a:endParaRPr lang="en-US" sz="1200" dirty="0"/>
          </a:p>
          <a:p>
            <a:pPr algn="l"/>
            <a:r>
              <a:rPr lang="en-US" sz="1200" dirty="0"/>
              <a:t>LNC	Colorado tick fever virus </a:t>
            </a:r>
            <a:r>
              <a:rPr lang="en-US" sz="1200" dirty="0" err="1"/>
              <a:t>Ab</a:t>
            </a:r>
            <a:r>
              <a:rPr lang="en-US" sz="1200" dirty="0"/>
              <a:t> </a:t>
            </a:r>
            <a:r>
              <a:rPr lang="en-US" sz="1200" dirty="0" smtClean="0"/>
              <a:t>|; </a:t>
            </a:r>
            <a:r>
              <a:rPr lang="en-US" sz="1200" dirty="0" err="1"/>
              <a:t>bld</a:t>
            </a:r>
            <a:r>
              <a:rPr lang="en-US" sz="1200" dirty="0"/>
              <a:t>-ser-</a:t>
            </a:r>
            <a:r>
              <a:rPr lang="en-US" sz="1200" dirty="0" err="1"/>
              <a:t>plas</a:t>
            </a:r>
            <a:endParaRPr lang="en-US" sz="1200" dirty="0"/>
          </a:p>
          <a:p>
            <a:pPr algn="l"/>
            <a:r>
              <a:rPr lang="en-US" sz="1200" dirty="0"/>
              <a:t>LNC	</a:t>
            </a:r>
            <a:r>
              <a:rPr lang="en-US" sz="1200" dirty="0" err="1"/>
              <a:t>Fluconazole</a:t>
            </a:r>
            <a:r>
              <a:rPr lang="en-US" sz="1200" dirty="0"/>
              <a:t> </a:t>
            </a:r>
            <a:r>
              <a:rPr lang="en-US" sz="1200" dirty="0" smtClean="0"/>
              <a:t>|; </a:t>
            </a:r>
            <a:r>
              <a:rPr lang="en-US" sz="1200" dirty="0"/>
              <a:t>isolate &amp; serum</a:t>
            </a:r>
          </a:p>
          <a:p>
            <a:pPr algn="l"/>
            <a:r>
              <a:rPr lang="en-US" sz="1200" dirty="0"/>
              <a:t>LNC	African horse sickness virus Antigen</a:t>
            </a:r>
          </a:p>
          <a:p>
            <a:pPr algn="l"/>
            <a:r>
              <a:rPr lang="en-US" sz="1200" dirty="0"/>
              <a:t>LNC	</a:t>
            </a:r>
            <a:r>
              <a:rPr lang="en-US" sz="1200" dirty="0" err="1"/>
              <a:t>Zea</a:t>
            </a:r>
            <a:r>
              <a:rPr lang="en-US" sz="1200" dirty="0"/>
              <a:t> </a:t>
            </a:r>
            <a:r>
              <a:rPr lang="en-US" sz="1200" dirty="0" err="1"/>
              <a:t>mays</a:t>
            </a:r>
            <a:r>
              <a:rPr lang="en-US" sz="1200" dirty="0"/>
              <a:t> </a:t>
            </a:r>
            <a:r>
              <a:rPr lang="en-US" sz="1200" dirty="0" err="1"/>
              <a:t>Ab</a:t>
            </a:r>
            <a:endParaRPr lang="en-US" sz="1200" dirty="0"/>
          </a:p>
          <a:p>
            <a:pPr algn="l"/>
            <a:r>
              <a:rPr lang="en-US" sz="1200" dirty="0"/>
              <a:t>LNC	</a:t>
            </a:r>
            <a:r>
              <a:rPr lang="en-US" sz="1200" dirty="0" err="1"/>
              <a:t>Le^b</a:t>
            </a:r>
            <a:r>
              <a:rPr lang="en-US" sz="1200" dirty="0"/>
              <a:t> Antibody</a:t>
            </a:r>
          </a:p>
          <a:p>
            <a:pPr algn="l"/>
            <a:r>
              <a:rPr lang="en-US" sz="1200" dirty="0"/>
              <a:t>LNC	Triglyceride </a:t>
            </a:r>
            <a:r>
              <a:rPr lang="en-US" sz="1200" dirty="0" smtClean="0"/>
              <a:t>|; </a:t>
            </a:r>
            <a:r>
              <a:rPr lang="en-US" sz="1200" dirty="0"/>
              <a:t>Semen</a:t>
            </a:r>
          </a:p>
          <a:p>
            <a:pPr algn="l"/>
            <a:r>
              <a:rPr lang="en-US" sz="1200" dirty="0"/>
              <a:t>LNC	</a:t>
            </a:r>
            <a:r>
              <a:rPr lang="en-US" sz="1200" dirty="0" err="1"/>
              <a:t>Leishmania</a:t>
            </a:r>
            <a:r>
              <a:rPr lang="en-US" sz="1200" dirty="0"/>
              <a:t> </a:t>
            </a:r>
            <a:r>
              <a:rPr lang="en-US" sz="1200" dirty="0" err="1"/>
              <a:t>tropica</a:t>
            </a:r>
            <a:r>
              <a:rPr lang="en-US" sz="1200" dirty="0"/>
              <a:t> </a:t>
            </a:r>
            <a:r>
              <a:rPr lang="en-US" sz="1200" dirty="0" err="1"/>
              <a:t>Antibody.immunoglobulin</a:t>
            </a:r>
            <a:r>
              <a:rPr lang="en-US" sz="1200" dirty="0"/>
              <a:t> G</a:t>
            </a:r>
          </a:p>
          <a:p>
            <a:pPr algn="l"/>
            <a:r>
              <a:rPr lang="en-US" sz="1200" dirty="0"/>
              <a:t>LNC	</a:t>
            </a:r>
            <a:r>
              <a:rPr lang="en-US" sz="1200" dirty="0" err="1"/>
              <a:t>Cystine</a:t>
            </a:r>
            <a:r>
              <a:rPr lang="en-US" sz="1200" dirty="0"/>
              <a:t> </a:t>
            </a:r>
            <a:r>
              <a:rPr lang="en-US" sz="1200" dirty="0" smtClean="0"/>
              <a:t>|; </a:t>
            </a:r>
            <a:r>
              <a:rPr lang="en-US" sz="1200" dirty="0"/>
              <a:t>White blood cells</a:t>
            </a:r>
          </a:p>
          <a:p>
            <a:pPr algn="l"/>
            <a:r>
              <a:rPr lang="en-US" sz="1200" dirty="0"/>
              <a:t>LNC	</a:t>
            </a:r>
            <a:r>
              <a:rPr lang="en-US" sz="1200" dirty="0" err="1"/>
              <a:t>annexin</a:t>
            </a:r>
            <a:r>
              <a:rPr lang="en-US" sz="1200" dirty="0"/>
              <a:t> A5</a:t>
            </a:r>
          </a:p>
          <a:p>
            <a:pPr algn="l"/>
            <a:r>
              <a:rPr lang="en-US" sz="1200" dirty="0"/>
              <a:t>LNC	Artemisia </a:t>
            </a:r>
            <a:r>
              <a:rPr lang="en-US" sz="1200" dirty="0" err="1"/>
              <a:t>douglasiana</a:t>
            </a:r>
            <a:r>
              <a:rPr lang="en-US" sz="1200" dirty="0"/>
              <a:t> </a:t>
            </a:r>
            <a:r>
              <a:rPr lang="en-US" sz="1200" dirty="0" err="1"/>
              <a:t>Antibody.immunoglobulin</a:t>
            </a:r>
            <a:r>
              <a:rPr lang="en-US" sz="1200" dirty="0"/>
              <a:t> E</a:t>
            </a:r>
          </a:p>
          <a:p>
            <a:pPr algn="l"/>
            <a:r>
              <a:rPr lang="en-US" sz="1200" dirty="0"/>
              <a:t>LNC	2,4,5-trichlorophenoxyacetate </a:t>
            </a:r>
            <a:r>
              <a:rPr lang="en-US" sz="1200" dirty="0" smtClean="0"/>
              <a:t>|; </a:t>
            </a:r>
            <a:r>
              <a:rPr lang="en-US" sz="1200" dirty="0" err="1"/>
              <a:t>bld</a:t>
            </a:r>
            <a:r>
              <a:rPr lang="en-US" sz="1200" dirty="0"/>
              <a:t>-ser-</a:t>
            </a:r>
            <a:r>
              <a:rPr lang="en-US" sz="1200" dirty="0" err="1"/>
              <a:t>plas</a:t>
            </a:r>
            <a:endParaRPr lang="en-US" sz="1200" dirty="0"/>
          </a:p>
          <a:p>
            <a:pPr algn="l"/>
            <a:r>
              <a:rPr lang="en-US" sz="1200" dirty="0"/>
              <a:t>LNC	Streptococcus </a:t>
            </a:r>
            <a:r>
              <a:rPr lang="en-US" sz="1200" dirty="0" err="1"/>
              <a:t>pneumoniae</a:t>
            </a:r>
            <a:r>
              <a:rPr lang="en-US" sz="1200" dirty="0"/>
              <a:t> 9 </a:t>
            </a:r>
            <a:r>
              <a:rPr lang="en-US" sz="1200" dirty="0" err="1"/>
              <a:t>IgG</a:t>
            </a:r>
            <a:r>
              <a:rPr lang="en-US" sz="1200" dirty="0"/>
              <a:t> </a:t>
            </a:r>
            <a:r>
              <a:rPr lang="en-US" sz="1200" dirty="0" smtClean="0"/>
              <a:t>|; </a:t>
            </a:r>
            <a:r>
              <a:rPr lang="en-US" sz="1200" dirty="0" err="1"/>
              <a:t>bld</a:t>
            </a:r>
            <a:r>
              <a:rPr lang="en-US" sz="1200" dirty="0"/>
              <a:t>-ser-</a:t>
            </a:r>
            <a:r>
              <a:rPr lang="en-US" sz="1200" dirty="0" err="1"/>
              <a:t>plas</a:t>
            </a:r>
            <a:endParaRPr lang="en-US" sz="1200" dirty="0"/>
          </a:p>
          <a:p>
            <a:pPr algn="l"/>
            <a:r>
              <a:rPr lang="en-US" sz="1200" dirty="0"/>
              <a:t>LNC	2-hydroxyglutarate </a:t>
            </a:r>
            <a:r>
              <a:rPr lang="en-US" sz="1200" dirty="0" smtClean="0"/>
              <a:t>|; </a:t>
            </a:r>
            <a:r>
              <a:rPr lang="en-US" sz="1200" dirty="0"/>
              <a:t>urine</a:t>
            </a:r>
          </a:p>
          <a:p>
            <a:pPr algn="l"/>
            <a:r>
              <a:rPr lang="en-US" sz="1200" dirty="0"/>
              <a:t>LNC	</a:t>
            </a:r>
            <a:r>
              <a:rPr lang="en-US" sz="1200" dirty="0" err="1"/>
              <a:t>Dodecenoylcarnitine</a:t>
            </a:r>
            <a:r>
              <a:rPr lang="en-US" sz="1200" dirty="0"/>
              <a:t> (C12:1) </a:t>
            </a:r>
            <a:r>
              <a:rPr lang="en-US" sz="1200" dirty="0" smtClean="0"/>
              <a:t>|; </a:t>
            </a:r>
            <a:r>
              <a:rPr lang="en-US" sz="1200" dirty="0"/>
              <a:t>Cerebral spinal fluid</a:t>
            </a:r>
          </a:p>
          <a:p>
            <a:pPr algn="l"/>
            <a:r>
              <a:rPr lang="en-US" sz="1200" dirty="0"/>
              <a:t>LNC	</a:t>
            </a:r>
            <a:r>
              <a:rPr lang="en-US" sz="1200" dirty="0" err="1"/>
              <a:t>Toxocara</a:t>
            </a:r>
            <a:r>
              <a:rPr lang="en-US" sz="1200" dirty="0"/>
              <a:t> </a:t>
            </a:r>
            <a:r>
              <a:rPr lang="en-US" sz="1200" dirty="0" err="1"/>
              <a:t>canis</a:t>
            </a:r>
            <a:r>
              <a:rPr lang="en-US" sz="1200" dirty="0"/>
              <a:t> </a:t>
            </a:r>
            <a:r>
              <a:rPr lang="en-US" sz="1200" dirty="0" err="1"/>
              <a:t>Ab</a:t>
            </a:r>
            <a:r>
              <a:rPr lang="en-US" sz="1200" dirty="0"/>
              <a:t> </a:t>
            </a:r>
            <a:r>
              <a:rPr lang="en-US" sz="1200" dirty="0" smtClean="0"/>
              <a:t>|; </a:t>
            </a:r>
            <a:r>
              <a:rPr lang="en-US" sz="1200" dirty="0"/>
              <a:t>cerebral spinal fluid</a:t>
            </a:r>
          </a:p>
          <a:p>
            <a:pPr algn="l"/>
            <a:r>
              <a:rPr lang="en-US" sz="1200" dirty="0"/>
              <a:t>LNC	Globulin </a:t>
            </a:r>
            <a:r>
              <a:rPr lang="en-US" sz="1200" dirty="0" smtClean="0"/>
              <a:t>|; </a:t>
            </a:r>
            <a:r>
              <a:rPr lang="en-US" sz="1200" dirty="0" err="1"/>
              <a:t>bld</a:t>
            </a:r>
            <a:r>
              <a:rPr lang="en-US" sz="1200" dirty="0"/>
              <a:t>-ser-</a:t>
            </a:r>
            <a:r>
              <a:rPr lang="en-US" sz="1200" dirty="0" err="1"/>
              <a:t>plas</a:t>
            </a:r>
            <a:endParaRPr lang="en-US" sz="1200" dirty="0"/>
          </a:p>
          <a:p>
            <a:pPr algn="l"/>
            <a:r>
              <a:rPr lang="en-US" sz="1200" dirty="0"/>
              <a:t>LNC	Streptococcus species antibody</a:t>
            </a:r>
          </a:p>
          <a:p>
            <a:pPr algn="l"/>
            <a:r>
              <a:rPr lang="en-US" sz="1200" dirty="0"/>
              <a:t>LNC	BSA (Bovine serum albumin) </a:t>
            </a:r>
            <a:r>
              <a:rPr lang="en-US" sz="1200" dirty="0" smtClean="0"/>
              <a:t>|; </a:t>
            </a:r>
            <a:r>
              <a:rPr lang="en-US" sz="1200" dirty="0"/>
              <a:t>White blood cells</a:t>
            </a:r>
          </a:p>
          <a:p>
            <a:pPr algn="l"/>
            <a:r>
              <a:rPr lang="en-US" sz="1200" dirty="0"/>
              <a:t>LNC	</a:t>
            </a:r>
            <a:r>
              <a:rPr lang="en-US" sz="1200" dirty="0" err="1"/>
              <a:t>Threonine</a:t>
            </a:r>
            <a:r>
              <a:rPr lang="en-US" sz="1200" dirty="0"/>
              <a:t>/</a:t>
            </a:r>
            <a:r>
              <a:rPr lang="en-US" sz="1200" dirty="0" err="1"/>
              <a:t>Creatinine</a:t>
            </a:r>
            <a:endParaRPr lang="en-US" sz="1200" dirty="0"/>
          </a:p>
          <a:p>
            <a:pPr algn="l"/>
            <a:r>
              <a:rPr lang="en-US" sz="1200" dirty="0"/>
              <a:t>LNC	Amylases</a:t>
            </a:r>
          </a:p>
          <a:p>
            <a:pPr algn="l"/>
            <a:r>
              <a:rPr lang="en-US" sz="1200" dirty="0"/>
              <a:t>LNC	Streptococcus </a:t>
            </a:r>
            <a:r>
              <a:rPr lang="en-US" sz="1200" dirty="0" err="1"/>
              <a:t>pneumoniae</a:t>
            </a:r>
            <a:r>
              <a:rPr lang="en-US" sz="1200" dirty="0"/>
              <a:t> 9n </a:t>
            </a:r>
            <a:r>
              <a:rPr lang="en-US" sz="1200" dirty="0" err="1"/>
              <a:t>Antibody.immunoglobulin</a:t>
            </a:r>
            <a:r>
              <a:rPr lang="en-US" sz="1200" dirty="0"/>
              <a:t> G</a:t>
            </a:r>
          </a:p>
          <a:p>
            <a:pPr algn="l"/>
            <a:r>
              <a:rPr lang="en-US" sz="1200" dirty="0"/>
              <a:t>LNC	</a:t>
            </a:r>
            <a:r>
              <a:rPr lang="en-US" sz="1200" dirty="0" err="1"/>
              <a:t>Mycoplasma</a:t>
            </a:r>
            <a:r>
              <a:rPr lang="en-US" sz="1200" dirty="0"/>
              <a:t> </a:t>
            </a:r>
            <a:r>
              <a:rPr lang="en-US" sz="1200" dirty="0" err="1"/>
              <a:t>pneumoniae</a:t>
            </a:r>
            <a:r>
              <a:rPr lang="en-US" sz="1200" dirty="0"/>
              <a:t> </a:t>
            </a:r>
            <a:r>
              <a:rPr lang="en-US" sz="1200" dirty="0" err="1"/>
              <a:t>Ab</a:t>
            </a:r>
            <a:r>
              <a:rPr lang="en-US" sz="1200" dirty="0"/>
              <a:t> </a:t>
            </a:r>
            <a:r>
              <a:rPr lang="en-US" sz="1200" dirty="0" smtClean="0"/>
              <a:t>|; </a:t>
            </a:r>
            <a:r>
              <a:rPr lang="en-US" sz="1200" dirty="0"/>
              <a:t>body fluid</a:t>
            </a:r>
          </a:p>
          <a:p>
            <a:pPr algn="l"/>
            <a:r>
              <a:rPr lang="en-US" sz="1200" dirty="0"/>
              <a:t>LNC	</a:t>
            </a:r>
            <a:r>
              <a:rPr lang="en-US" sz="1200" dirty="0" err="1"/>
              <a:t>Amobarbital</a:t>
            </a:r>
            <a:r>
              <a:rPr lang="en-US" sz="1200" dirty="0"/>
              <a:t> </a:t>
            </a:r>
            <a:r>
              <a:rPr lang="en-US" sz="1200" dirty="0" smtClean="0"/>
              <a:t>|; </a:t>
            </a:r>
            <a:r>
              <a:rPr lang="en-US" sz="1200" dirty="0"/>
              <a:t>gastric fluid</a:t>
            </a:r>
          </a:p>
          <a:p>
            <a:pPr algn="l"/>
            <a:r>
              <a:rPr lang="en-US" sz="1200" dirty="0"/>
              <a:t>LNC	</a:t>
            </a:r>
            <a:r>
              <a:rPr lang="en-US" sz="1200" dirty="0" err="1"/>
              <a:t>Mycoplasma</a:t>
            </a:r>
            <a:r>
              <a:rPr lang="en-US" sz="1200" dirty="0"/>
              <a:t> </a:t>
            </a:r>
            <a:r>
              <a:rPr lang="en-US" sz="1200" dirty="0" err="1"/>
              <a:t>pneumoniae</a:t>
            </a:r>
            <a:r>
              <a:rPr lang="en-US" sz="1200" dirty="0"/>
              <a:t> </a:t>
            </a:r>
            <a:r>
              <a:rPr lang="en-US" sz="1200" dirty="0" err="1"/>
              <a:t>Antibody.immunoglobulin</a:t>
            </a:r>
            <a:r>
              <a:rPr lang="en-US" sz="1200" dirty="0"/>
              <a:t> G</a:t>
            </a:r>
          </a:p>
          <a:p>
            <a:pPr algn="l"/>
            <a:r>
              <a:rPr lang="en-US" sz="1200" dirty="0"/>
              <a:t>LNC	</a:t>
            </a:r>
            <a:r>
              <a:rPr lang="en-US" sz="1200" dirty="0" err="1"/>
              <a:t>Haemophilus</a:t>
            </a:r>
            <a:r>
              <a:rPr lang="en-US" sz="1200" dirty="0"/>
              <a:t> </a:t>
            </a:r>
            <a:r>
              <a:rPr lang="en-US" sz="1200" dirty="0" err="1"/>
              <a:t>influenzae</a:t>
            </a:r>
            <a:r>
              <a:rPr lang="en-US" sz="1200" dirty="0"/>
              <a:t> B</a:t>
            </a:r>
          </a:p>
          <a:p>
            <a:pPr algn="l"/>
            <a:r>
              <a:rPr lang="en-US" sz="1200" dirty="0"/>
              <a:t>LNC	Insulin-Like Growth-Factor-Binding Proteins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Product Category Thesaurus</a:t>
            </a:r>
          </a:p>
        </p:txBody>
      </p:sp>
      <p:sp>
        <p:nvSpPr>
          <p:cNvPr id="82947" name="Rechteck 6"/>
          <p:cNvSpPr>
            <a:spLocks noChangeArrowheads="1"/>
          </p:cNvSpPr>
          <p:nvPr/>
        </p:nvSpPr>
        <p:spPr bwMode="auto">
          <a:xfrm>
            <a:off x="0" y="1268413"/>
            <a:ext cx="9144000" cy="581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1200"/>
              <a:t>UMD	Reagents, Serology, Virus, Retrovirus, HIV-1, Antibody</a:t>
            </a:r>
          </a:p>
          <a:p>
            <a:pPr algn="l"/>
            <a:r>
              <a:rPr lang="en-US" sz="1200"/>
              <a:t>UMD	Reagents, Molecular Assay, Tumor Marker, Chromosome, Translocation, t(12;15)</a:t>
            </a:r>
          </a:p>
          <a:p>
            <a:pPr algn="l"/>
            <a:r>
              <a:rPr lang="en-US" sz="1200"/>
              <a:t>UMD	Reagents, Microbiology, Bacteria, Identification, Listeria monocytogenes</a:t>
            </a:r>
          </a:p>
          <a:p>
            <a:pPr algn="l"/>
            <a:r>
              <a:rPr lang="en-US" sz="1200"/>
              <a:t>UMD	Reagents, Molecular Assay, Infection, Bacteria, Bordetella Species</a:t>
            </a:r>
          </a:p>
          <a:p>
            <a:pPr algn="l"/>
            <a:r>
              <a:rPr lang="en-US" sz="1200"/>
              <a:t>UMD	Reagents, Molecular Assay, Infection, Virus, Epstein-Barr, DNA</a:t>
            </a:r>
          </a:p>
          <a:p>
            <a:pPr algn="l"/>
            <a:r>
              <a:rPr lang="en-US" sz="1200"/>
              <a:t>UMD	B Loci Human Leukocyte Antigen Determination Reagents</a:t>
            </a:r>
          </a:p>
          <a:p>
            <a:pPr algn="l"/>
            <a:r>
              <a:rPr lang="en-US" sz="1200"/>
              <a:t>UMD	Cell Culture Media, Serum</a:t>
            </a:r>
          </a:p>
          <a:p>
            <a:pPr algn="l"/>
            <a:r>
              <a:rPr lang="en-US" sz="1200"/>
              <a:t>UMD	Trench Fever Diagnostic Reagents</a:t>
            </a:r>
          </a:p>
          <a:p>
            <a:pPr algn="l"/>
            <a:r>
              <a:rPr lang="en-US" sz="1200"/>
              <a:t>UMD	Reagents, Serology, Virus, Retrovirus, Human T-Cell Lymphotropic Virus-I/II</a:t>
            </a:r>
          </a:p>
          <a:p>
            <a:pPr algn="l"/>
            <a:r>
              <a:rPr lang="en-US" sz="1200"/>
              <a:t>UMD	Clostridium botulinum Identification/Detection Reagents</a:t>
            </a:r>
          </a:p>
          <a:p>
            <a:pPr algn="l"/>
            <a:r>
              <a:rPr lang="en-US" sz="1200"/>
              <a:t>UMD	Reagents, Molecular Assay, Infection, Virus, Eastern Equine Encephalitis, RNA</a:t>
            </a:r>
          </a:p>
          <a:p>
            <a:pPr algn="l"/>
            <a:r>
              <a:rPr lang="en-US" sz="1200"/>
              <a:t>UMD	Reagents, Hematology, Standard, Coagulation, Plasma</a:t>
            </a:r>
          </a:p>
          <a:p>
            <a:pPr algn="l"/>
            <a:r>
              <a:rPr lang="en-US" sz="1200"/>
              <a:t>UMD	Reagents, Immunohematology, Antibody Detection/Identification, Enhancement Media, Polyethylene Glycol</a:t>
            </a:r>
          </a:p>
          <a:p>
            <a:pPr algn="l"/>
            <a:r>
              <a:rPr lang="en-US" sz="1200"/>
              <a:t>UMD	Listeria monocytogenes Detection/Identification Reagents</a:t>
            </a:r>
          </a:p>
          <a:p>
            <a:pPr algn="l"/>
            <a:r>
              <a:rPr lang="en-US" sz="1200"/>
              <a:t>UMD	Reagents, Molecular Assay, Infection, Virus, Hepatitis G</a:t>
            </a:r>
          </a:p>
          <a:p>
            <a:pPr algn="l"/>
            <a:r>
              <a:rPr lang="en-US" sz="1200"/>
              <a:t>UMD	Reagents, Immunoassay, Toxicology, Salicylate</a:t>
            </a:r>
          </a:p>
          <a:p>
            <a:pPr algn="l"/>
            <a:r>
              <a:rPr lang="en-US" sz="1200"/>
              <a:t>UMD	Reagents, Immunoassay, Control, Bone Metabolism</a:t>
            </a:r>
          </a:p>
          <a:p>
            <a:pPr algn="l"/>
            <a:r>
              <a:rPr lang="en-US" sz="1200"/>
              <a:t>UMD	Alpha2-Antiplasmin Determination Reagents</a:t>
            </a:r>
          </a:p>
          <a:p>
            <a:pPr algn="l"/>
            <a:r>
              <a:rPr lang="en-US" sz="1200"/>
              <a:t>UMD	Pyridoline Crosslink Determination Reagents</a:t>
            </a:r>
          </a:p>
          <a:p>
            <a:pPr algn="l"/>
            <a:r>
              <a:rPr lang="en-US" sz="1200"/>
              <a:t>UMD	Activated Partial Thromboplastin Time (APTT) Determination Reagents</a:t>
            </a:r>
          </a:p>
          <a:p>
            <a:pPr algn="l"/>
            <a:r>
              <a:rPr lang="en-US" sz="1200"/>
              <a:t>UMD	Reagents, Hematology, Fibrinolysis, Plasminogen Activator, Urokinase</a:t>
            </a:r>
          </a:p>
          <a:p>
            <a:pPr algn="l"/>
            <a:r>
              <a:rPr lang="en-US" sz="1200"/>
              <a:t>UMD	Tuberculosis Diagnostic Reagents</a:t>
            </a:r>
          </a:p>
          <a:p>
            <a:pPr algn="l"/>
            <a:r>
              <a:rPr lang="en-US" sz="1200"/>
              <a:t>UMD	Reagents, Immunoassay, Tumor Marker, Enzyme, Neuron Specific Enolase</a:t>
            </a:r>
          </a:p>
          <a:p>
            <a:pPr algn="l"/>
            <a:r>
              <a:rPr lang="en-US" sz="1200"/>
              <a:t>UMD	Reagents, Immunoassay, Tumor Marker, Fecal Occult Blood</a:t>
            </a:r>
          </a:p>
          <a:p>
            <a:pPr algn="l"/>
            <a:r>
              <a:rPr lang="en-US" sz="1200"/>
              <a:t>UMD	CLEANSER</a:t>
            </a:r>
          </a:p>
          <a:p>
            <a:pPr algn="l"/>
            <a:r>
              <a:rPr lang="en-US" sz="1200"/>
              <a:t>UMD	Reagents, Molecular Assay, Infection, Bacteria, Ehrlichia Species</a:t>
            </a:r>
          </a:p>
          <a:p>
            <a:pPr algn="l"/>
            <a:r>
              <a:rPr lang="en-US" sz="1200"/>
              <a:t>UMD	Central Nervous System Drug Level Determination Reagents, Anticonvulsant Agent</a:t>
            </a:r>
          </a:p>
          <a:p>
            <a:pPr algn="l"/>
            <a:r>
              <a:rPr lang="en-US" sz="1200"/>
              <a:t>UMD	Sinusitis Diagnostic Reagents</a:t>
            </a:r>
          </a:p>
          <a:p>
            <a:pPr algn="l"/>
            <a:r>
              <a:rPr lang="en-US" sz="1200"/>
              <a:t>UMD	Anti-Filaggrin Antibody Determination Reagents</a:t>
            </a:r>
          </a:p>
          <a:p>
            <a:pPr algn="l"/>
            <a:r>
              <a:rPr lang="en-US" sz="1200"/>
              <a:t>UMD	Kappa Reagents, Light Chain Monoclonal Immunoglobulin</a:t>
            </a:r>
          </a:p>
          <a:p>
            <a:pPr algn="l"/>
            <a:r>
              <a:rPr lang="en-US" sz="1200"/>
              <a:t>UMD	Reagents, Molecular Assay, Infection, Virus, Eastern Equine Encephalitis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Master Drug Database</a:t>
            </a:r>
          </a:p>
        </p:txBody>
      </p:sp>
      <p:sp>
        <p:nvSpPr>
          <p:cNvPr id="83971" name="Rechteck 6"/>
          <p:cNvSpPr>
            <a:spLocks noChangeArrowheads="1"/>
          </p:cNvSpPr>
          <p:nvPr/>
        </p:nvSpPr>
        <p:spPr bwMode="auto">
          <a:xfrm>
            <a:off x="0" y="1268413"/>
            <a:ext cx="9144000" cy="618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1200" dirty="0" smtClean="0"/>
              <a:t>MDDB</a:t>
            </a:r>
            <a:r>
              <a:rPr lang="en-US" sz="1200" dirty="0"/>
              <a:t>	</a:t>
            </a:r>
            <a:r>
              <a:rPr lang="en-US" sz="1200" dirty="0" err="1"/>
              <a:t>Deoxyribose</a:t>
            </a:r>
            <a:r>
              <a:rPr lang="en-US" sz="1200" dirty="0"/>
              <a:t> (Bulk) Powder</a:t>
            </a:r>
          </a:p>
          <a:p>
            <a:pPr algn="l"/>
            <a:r>
              <a:rPr lang="en-US" sz="1200" dirty="0"/>
              <a:t>MDDB	Lithium Chloride (Bulk) Powder</a:t>
            </a:r>
          </a:p>
          <a:p>
            <a:pPr algn="l"/>
            <a:r>
              <a:rPr lang="en-US" sz="1200" dirty="0"/>
              <a:t>MDDB	</a:t>
            </a:r>
            <a:r>
              <a:rPr lang="en-US" sz="1200" dirty="0" err="1"/>
              <a:t>Mercurous</a:t>
            </a:r>
            <a:r>
              <a:rPr lang="en-US" sz="1200" dirty="0"/>
              <a:t> Chloride (Bulk) Powder</a:t>
            </a:r>
          </a:p>
          <a:p>
            <a:pPr algn="l"/>
            <a:r>
              <a:rPr lang="en-US" sz="1200" dirty="0"/>
              <a:t>MDDB	Ferric Chloride (Bulk) Powder</a:t>
            </a:r>
          </a:p>
          <a:p>
            <a:pPr algn="l"/>
            <a:r>
              <a:rPr lang="en-US" sz="1200" dirty="0"/>
              <a:t>MDDB	Ginger Oil (Bulk)</a:t>
            </a:r>
          </a:p>
          <a:p>
            <a:pPr algn="l"/>
            <a:r>
              <a:rPr lang="en-US" sz="1200" dirty="0"/>
              <a:t>MDDB	</a:t>
            </a:r>
            <a:r>
              <a:rPr lang="en-US" sz="1200" dirty="0" err="1"/>
              <a:t>Levodopa</a:t>
            </a:r>
            <a:r>
              <a:rPr lang="en-US" sz="1200" dirty="0"/>
              <a:t> Powder</a:t>
            </a:r>
          </a:p>
          <a:p>
            <a:pPr algn="l"/>
            <a:r>
              <a:rPr lang="en-US" sz="1200" dirty="0"/>
              <a:t>MDDB	Antimony </a:t>
            </a:r>
            <a:r>
              <a:rPr lang="en-US" sz="1200" dirty="0" err="1"/>
              <a:t>Trichloride</a:t>
            </a:r>
            <a:r>
              <a:rPr lang="en-US" sz="1200" dirty="0"/>
              <a:t> (Bulk) Powder</a:t>
            </a:r>
          </a:p>
          <a:p>
            <a:pPr algn="l"/>
            <a:r>
              <a:rPr lang="en-US" sz="1200" dirty="0"/>
              <a:t>MDDB	Calcium Lactate Powder</a:t>
            </a:r>
          </a:p>
          <a:p>
            <a:pPr algn="l"/>
            <a:r>
              <a:rPr lang="en-US" sz="1200" dirty="0"/>
              <a:t>MDDB	</a:t>
            </a:r>
            <a:r>
              <a:rPr lang="en-US" sz="1200" dirty="0" err="1"/>
              <a:t>Danthron</a:t>
            </a:r>
            <a:r>
              <a:rPr lang="en-US" sz="1200" dirty="0"/>
              <a:t> Powder</a:t>
            </a:r>
          </a:p>
          <a:p>
            <a:pPr algn="l"/>
            <a:r>
              <a:rPr lang="en-US" sz="1200" dirty="0"/>
              <a:t>MDDB	Vitamin E Acetate (Bulk) Liquid</a:t>
            </a:r>
          </a:p>
          <a:p>
            <a:pPr algn="l"/>
            <a:r>
              <a:rPr lang="en-US" sz="1200" dirty="0"/>
              <a:t>MDDB	Niacin Powder</a:t>
            </a:r>
          </a:p>
          <a:p>
            <a:pPr algn="l"/>
            <a:r>
              <a:rPr lang="en-US" sz="1200" dirty="0"/>
              <a:t>MDDB	</a:t>
            </a:r>
            <a:r>
              <a:rPr lang="en-US" sz="1200" dirty="0" err="1"/>
              <a:t>Betamethasone</a:t>
            </a:r>
            <a:r>
              <a:rPr lang="en-US" sz="1200" dirty="0"/>
              <a:t> Acetate (Bulk) Powder</a:t>
            </a:r>
          </a:p>
          <a:p>
            <a:pPr algn="l"/>
            <a:r>
              <a:rPr lang="en-US" sz="1200" dirty="0"/>
              <a:t>MDDB	Dill Seed Oil</a:t>
            </a:r>
          </a:p>
          <a:p>
            <a:pPr algn="l"/>
            <a:r>
              <a:rPr lang="en-US" sz="1200" dirty="0"/>
              <a:t>MDDB	Emollient Cream</a:t>
            </a:r>
          </a:p>
          <a:p>
            <a:pPr algn="l"/>
            <a:r>
              <a:rPr lang="en-US" sz="1200" dirty="0"/>
              <a:t>MDDB	Dye FDC Blue 1 (Brilliant Blue FCF) - Powder</a:t>
            </a:r>
          </a:p>
          <a:p>
            <a:pPr algn="l"/>
            <a:r>
              <a:rPr lang="en-US" sz="1200" dirty="0"/>
              <a:t>MDDB	</a:t>
            </a:r>
            <a:r>
              <a:rPr lang="en-US" sz="1200" dirty="0" err="1"/>
              <a:t>Corticotropin</a:t>
            </a:r>
            <a:r>
              <a:rPr lang="en-US" sz="1200" dirty="0"/>
              <a:t> (Bulk) Powder</a:t>
            </a:r>
          </a:p>
          <a:p>
            <a:pPr algn="l"/>
            <a:r>
              <a:rPr lang="en-US" sz="1200" dirty="0"/>
              <a:t>MDDB	</a:t>
            </a:r>
            <a:r>
              <a:rPr lang="en-US" sz="1200" dirty="0" err="1"/>
              <a:t>Xylometazoline</a:t>
            </a:r>
            <a:r>
              <a:rPr lang="en-US" sz="1200" dirty="0"/>
              <a:t> </a:t>
            </a:r>
            <a:r>
              <a:rPr lang="en-US" sz="1200" dirty="0" err="1"/>
              <a:t>HCl</a:t>
            </a:r>
            <a:r>
              <a:rPr lang="en-US" sz="1200" dirty="0"/>
              <a:t> (Bulk) Powder</a:t>
            </a:r>
          </a:p>
          <a:p>
            <a:pPr algn="l"/>
            <a:r>
              <a:rPr lang="en-US" sz="1200" dirty="0"/>
              <a:t>MDDB	Dentifrices - Solution</a:t>
            </a:r>
          </a:p>
          <a:p>
            <a:pPr algn="l"/>
            <a:r>
              <a:rPr lang="en-US" sz="1200" dirty="0"/>
              <a:t>MDDB	</a:t>
            </a:r>
            <a:r>
              <a:rPr lang="en-US" sz="1200" dirty="0" err="1"/>
              <a:t>Orphenadrine</a:t>
            </a:r>
            <a:r>
              <a:rPr lang="en-US" sz="1200" dirty="0"/>
              <a:t> Citrate Powder</a:t>
            </a:r>
          </a:p>
          <a:p>
            <a:pPr algn="l"/>
            <a:r>
              <a:rPr lang="en-US" sz="1200" dirty="0"/>
              <a:t>MDDB	Blood Glucose Calibration - Liquid - Low</a:t>
            </a:r>
          </a:p>
          <a:p>
            <a:pPr algn="l"/>
            <a:r>
              <a:rPr lang="en-US" sz="1200" dirty="0"/>
              <a:t>MDDB	</a:t>
            </a:r>
            <a:r>
              <a:rPr lang="en-US" sz="1200" dirty="0" err="1"/>
              <a:t>Xanthan</a:t>
            </a:r>
            <a:r>
              <a:rPr lang="en-US" sz="1200" dirty="0"/>
              <a:t> Gum Powder</a:t>
            </a:r>
          </a:p>
          <a:p>
            <a:pPr algn="l"/>
            <a:r>
              <a:rPr lang="en-US" sz="1200" dirty="0"/>
              <a:t>MDDB	L-Alpha </a:t>
            </a:r>
            <a:r>
              <a:rPr lang="en-US" sz="1200" dirty="0" err="1"/>
              <a:t>Pinene</a:t>
            </a:r>
            <a:r>
              <a:rPr lang="en-US" sz="1200" dirty="0"/>
              <a:t> (Bulk) Powder</a:t>
            </a:r>
          </a:p>
          <a:p>
            <a:pPr algn="l"/>
            <a:r>
              <a:rPr lang="en-US" sz="1200" dirty="0"/>
              <a:t>MDDB	lavender oil</a:t>
            </a:r>
          </a:p>
          <a:p>
            <a:pPr algn="l"/>
            <a:r>
              <a:rPr lang="en-US" sz="1200" dirty="0"/>
              <a:t>MDDB	juniper tar</a:t>
            </a:r>
          </a:p>
          <a:p>
            <a:pPr algn="l"/>
            <a:r>
              <a:rPr lang="en-US" sz="1200" dirty="0"/>
              <a:t>MDDB	Rice Bran (Bulk) Oil</a:t>
            </a:r>
          </a:p>
          <a:p>
            <a:pPr algn="l"/>
            <a:r>
              <a:rPr lang="en-US" sz="1200" dirty="0"/>
              <a:t>MDDB	Bay Oil (</a:t>
            </a:r>
            <a:r>
              <a:rPr lang="en-US" sz="1200" dirty="0" err="1"/>
              <a:t>Myrcia</a:t>
            </a:r>
            <a:r>
              <a:rPr lang="en-US" sz="1200" dirty="0"/>
              <a:t> Oil)</a:t>
            </a:r>
          </a:p>
          <a:p>
            <a:pPr algn="l"/>
            <a:r>
              <a:rPr lang="en-US" sz="1200" dirty="0"/>
              <a:t>MDDB	</a:t>
            </a:r>
            <a:r>
              <a:rPr lang="en-US" sz="1200" dirty="0" err="1"/>
              <a:t>Tamoxifen</a:t>
            </a:r>
            <a:r>
              <a:rPr lang="en-US" sz="1200" dirty="0"/>
              <a:t> Citrate (Bulk) Powder</a:t>
            </a:r>
          </a:p>
          <a:p>
            <a:pPr algn="l"/>
            <a:r>
              <a:rPr lang="en-US" sz="1200" dirty="0"/>
              <a:t>MDDB	Eucalyptol (Bulk) Liquid</a:t>
            </a:r>
          </a:p>
          <a:p>
            <a:pPr algn="l"/>
            <a:r>
              <a:rPr lang="en-US" sz="1200" dirty="0"/>
              <a:t>MDDB	</a:t>
            </a:r>
            <a:r>
              <a:rPr lang="en-US" sz="1200" dirty="0" err="1"/>
              <a:t>Hyoscyamine</a:t>
            </a:r>
            <a:r>
              <a:rPr lang="en-US" sz="1200" dirty="0"/>
              <a:t> Sulfate Powder</a:t>
            </a:r>
          </a:p>
          <a:p>
            <a:pPr algn="l"/>
            <a:r>
              <a:rPr lang="en-US" sz="1200" dirty="0"/>
              <a:t>MDDB	</a:t>
            </a:r>
            <a:r>
              <a:rPr lang="en-US" sz="1200" dirty="0" err="1"/>
              <a:t>Triclosan</a:t>
            </a:r>
            <a:r>
              <a:rPr lang="en-US" sz="1200" dirty="0"/>
              <a:t> (Bulk) Powder</a:t>
            </a:r>
          </a:p>
          <a:p>
            <a:pPr algn="l"/>
            <a:r>
              <a:rPr lang="en-US" sz="1200" dirty="0"/>
              <a:t>MDDB	Lanolin Oil-Urea (Bulk) </a:t>
            </a:r>
            <a:r>
              <a:rPr lang="en-US" sz="1200" dirty="0" err="1"/>
              <a:t>Oint</a:t>
            </a:r>
            <a:endParaRPr lang="en-US" sz="1200" dirty="0"/>
          </a:p>
          <a:p>
            <a:pPr algn="l"/>
            <a:r>
              <a:rPr lang="en-US" sz="1200" dirty="0"/>
              <a:t>MDDB	Chlortetracycline </a:t>
            </a:r>
            <a:r>
              <a:rPr lang="en-US" sz="1200" dirty="0" err="1"/>
              <a:t>HCl</a:t>
            </a:r>
            <a:r>
              <a:rPr lang="en-US" sz="1200" dirty="0"/>
              <a:t> Powder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RxNORM</a:t>
            </a:r>
          </a:p>
        </p:txBody>
      </p:sp>
      <p:sp>
        <p:nvSpPr>
          <p:cNvPr id="86019" name="Rechteck 6"/>
          <p:cNvSpPr>
            <a:spLocks noChangeArrowheads="1"/>
          </p:cNvSpPr>
          <p:nvPr/>
        </p:nvSpPr>
        <p:spPr bwMode="auto">
          <a:xfrm>
            <a:off x="0" y="1268413"/>
            <a:ext cx="9144000" cy="581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endParaRPr lang="de-DE" sz="1200"/>
          </a:p>
          <a:p>
            <a:pPr algn="l"/>
            <a:r>
              <a:rPr lang="de-DE" sz="1200"/>
              <a:t>RXNORM	Phenazopyridine HCl Powder</a:t>
            </a:r>
          </a:p>
          <a:p>
            <a:pPr algn="l"/>
            <a:r>
              <a:rPr lang="de-DE" sz="1200"/>
              <a:t>RXNORM	Pri-Methylate</a:t>
            </a:r>
          </a:p>
          <a:p>
            <a:pPr algn="l"/>
            <a:r>
              <a:rPr lang="de-DE" sz="1200"/>
              <a:t>RXNORM	Perdiem</a:t>
            </a:r>
          </a:p>
          <a:p>
            <a:pPr algn="l"/>
            <a:r>
              <a:rPr lang="de-DE" sz="1200"/>
              <a:t>RXNORM	Chewing Gum, dose form</a:t>
            </a:r>
          </a:p>
          <a:p>
            <a:pPr algn="l"/>
            <a:r>
              <a:rPr lang="de-DE" sz="1200"/>
              <a:t>RXNORM	Xylocaine-MPF-Epinephrine</a:t>
            </a:r>
          </a:p>
          <a:p>
            <a:pPr algn="l"/>
            <a:r>
              <a:rPr lang="de-DE" sz="1200"/>
              <a:t>RXNORM	Robitussin-DM</a:t>
            </a:r>
          </a:p>
          <a:p>
            <a:pPr algn="l"/>
            <a:r>
              <a:rPr lang="de-DE" sz="1200"/>
              <a:t>RXNORM	proxymetacaine</a:t>
            </a:r>
          </a:p>
          <a:p>
            <a:pPr algn="l"/>
            <a:r>
              <a:rPr lang="de-DE" sz="1200"/>
              <a:t>RXNORM	Petroleum distillate</a:t>
            </a:r>
          </a:p>
          <a:p>
            <a:pPr algn="l"/>
            <a:r>
              <a:rPr lang="de-DE" sz="1200"/>
              <a:t>RXNORM	Miradon</a:t>
            </a:r>
          </a:p>
          <a:p>
            <a:pPr algn="l"/>
            <a:r>
              <a:rPr lang="de-DE" sz="1200"/>
              <a:t>RXNORM	Ciproflaxacin</a:t>
            </a:r>
          </a:p>
          <a:p>
            <a:pPr algn="l"/>
            <a:r>
              <a:rPr lang="de-DE" sz="1200"/>
              <a:t>RXNORM	PerioChip</a:t>
            </a:r>
          </a:p>
          <a:p>
            <a:pPr algn="l"/>
            <a:r>
              <a:rPr lang="de-DE" sz="1200"/>
              <a:t>RXNORM	Oral Strip</a:t>
            </a:r>
          </a:p>
          <a:p>
            <a:pPr algn="l"/>
            <a:r>
              <a:rPr lang="de-DE" sz="1200"/>
              <a:t>RXNORM	Rectal Ointment</a:t>
            </a:r>
          </a:p>
          <a:p>
            <a:pPr algn="l"/>
            <a:r>
              <a:rPr lang="de-DE" sz="1200"/>
              <a:t>RXNORM	Octocaine with Epinephrine</a:t>
            </a:r>
          </a:p>
          <a:p>
            <a:pPr algn="l"/>
            <a:r>
              <a:rPr lang="de-DE" sz="1200"/>
              <a:t>RXNORM	Hydro Pro D</a:t>
            </a:r>
          </a:p>
          <a:p>
            <a:pPr algn="l"/>
            <a:r>
              <a:rPr lang="de-DE" sz="1200"/>
              <a:t>RXNORM	Dynacirc</a:t>
            </a:r>
          </a:p>
          <a:p>
            <a:pPr algn="l"/>
            <a:r>
              <a:rPr lang="de-DE" sz="1200"/>
              <a:t>RXNORM	Hydrophene DH</a:t>
            </a:r>
          </a:p>
          <a:p>
            <a:pPr algn="l"/>
            <a:r>
              <a:rPr lang="de-DE" sz="1200"/>
              <a:t>RXNORM	Paloxin</a:t>
            </a:r>
          </a:p>
          <a:p>
            <a:pPr algn="l"/>
            <a:r>
              <a:rPr lang="de-DE" sz="1200"/>
              <a:t>RXNORM	Levsin/SL Tablets</a:t>
            </a:r>
          </a:p>
          <a:p>
            <a:pPr algn="l"/>
            <a:r>
              <a:rPr lang="de-DE" sz="1200"/>
              <a:t>RXNORM	Glutarol</a:t>
            </a:r>
          </a:p>
          <a:p>
            <a:pPr algn="l"/>
            <a:r>
              <a:rPr lang="de-DE" sz="1200"/>
              <a:t>RXNORM	Benzaclin</a:t>
            </a:r>
          </a:p>
          <a:p>
            <a:pPr algn="l"/>
            <a:r>
              <a:rPr lang="de-DE" sz="1200"/>
              <a:t>RXNORM	Diethylstilbestrol</a:t>
            </a:r>
          </a:p>
          <a:p>
            <a:pPr algn="l"/>
            <a:r>
              <a:rPr lang="de-DE" sz="1200"/>
              <a:t>RXNORM	AMINOSALICYLATE</a:t>
            </a:r>
          </a:p>
          <a:p>
            <a:pPr algn="l"/>
            <a:r>
              <a:rPr lang="de-DE" sz="1200"/>
              <a:t>RXNORM	CEFACLOR MISCELL POWDER (GM)</a:t>
            </a:r>
          </a:p>
          <a:p>
            <a:pPr algn="l"/>
            <a:r>
              <a:rPr lang="de-DE" sz="1200"/>
              <a:t>RXNORM	Chlorpromazine HCl Powder</a:t>
            </a:r>
          </a:p>
          <a:p>
            <a:pPr algn="l"/>
            <a:r>
              <a:rPr lang="de-DE" sz="1200"/>
              <a:t>RXNORM	L-All 12</a:t>
            </a:r>
          </a:p>
          <a:p>
            <a:pPr algn="l"/>
            <a:r>
              <a:rPr lang="de-DE" sz="1200"/>
              <a:t>RXNORM	Therapy Bayer</a:t>
            </a:r>
          </a:p>
          <a:p>
            <a:pPr algn="l"/>
            <a:r>
              <a:rPr lang="de-DE" sz="1200"/>
              <a:t>RXNORM	Bellamine S</a:t>
            </a:r>
          </a:p>
          <a:p>
            <a:pPr algn="l"/>
            <a:r>
              <a:rPr lang="de-DE" sz="1200"/>
              <a:t>RXNORM	Lavacol</a:t>
            </a:r>
          </a:p>
          <a:p>
            <a:pPr algn="l"/>
            <a:r>
              <a:rPr lang="de-DE" sz="1200"/>
              <a:t>RXNORM	Auro Ear</a:t>
            </a:r>
            <a:endParaRPr lang="en-US" sz="120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Multum MediSource Lexicon</a:t>
            </a:r>
          </a:p>
        </p:txBody>
      </p:sp>
      <p:sp>
        <p:nvSpPr>
          <p:cNvPr id="87043" name="Rechteck 6"/>
          <p:cNvSpPr>
            <a:spLocks noChangeArrowheads="1"/>
          </p:cNvSpPr>
          <p:nvPr/>
        </p:nvSpPr>
        <p:spPr bwMode="auto">
          <a:xfrm>
            <a:off x="0" y="1268413"/>
            <a:ext cx="9144000" cy="581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endParaRPr lang="de-DE" sz="1200"/>
          </a:p>
          <a:p>
            <a:pPr algn="l"/>
            <a:r>
              <a:rPr lang="de-DE" sz="1200"/>
              <a:t>MMSL	Vitamins</a:t>
            </a:r>
          </a:p>
          <a:p>
            <a:pPr algn="l"/>
            <a:r>
              <a:rPr lang="de-DE" sz="1200"/>
              <a:t>MMSL	Gen-Cyclobenzaprine</a:t>
            </a:r>
          </a:p>
          <a:p>
            <a:pPr algn="l"/>
            <a:r>
              <a:rPr lang="de-DE" sz="1200"/>
              <a:t>MMSL	Uni-Tussin DM</a:t>
            </a:r>
          </a:p>
          <a:p>
            <a:pPr algn="l"/>
            <a:r>
              <a:rPr lang="de-DE" sz="1200"/>
              <a:t>MMSL	Afrin Pump Mist</a:t>
            </a:r>
          </a:p>
          <a:p>
            <a:pPr algn="l"/>
            <a:r>
              <a:rPr lang="de-DE" sz="1200"/>
              <a:t>MMSL	Meperidine+promethazine</a:t>
            </a:r>
          </a:p>
          <a:p>
            <a:pPr algn="l"/>
            <a:r>
              <a:rPr lang="de-DE" sz="1200"/>
              <a:t>MMSL	Lipidil Supra</a:t>
            </a:r>
          </a:p>
          <a:p>
            <a:pPr algn="l"/>
            <a:r>
              <a:rPr lang="de-DE" sz="1200"/>
              <a:t>MMSL	Icy Hot PM</a:t>
            </a:r>
          </a:p>
          <a:p>
            <a:pPr algn="l"/>
            <a:r>
              <a:rPr lang="de-DE" sz="1200"/>
              <a:t>MMSL	Rocuronium</a:t>
            </a:r>
          </a:p>
          <a:p>
            <a:pPr algn="l"/>
            <a:r>
              <a:rPr lang="de-DE" sz="1200"/>
              <a:t>MMSL	Gormel</a:t>
            </a:r>
          </a:p>
          <a:p>
            <a:pPr algn="l"/>
            <a:r>
              <a:rPr lang="de-DE" sz="1200"/>
              <a:t>MMSL	DHT brand of dihydrotachyesterol</a:t>
            </a:r>
          </a:p>
          <a:p>
            <a:pPr algn="l"/>
            <a:r>
              <a:rPr lang="de-DE" sz="1200"/>
              <a:t>MMSL	Schuessler's Acne Remedy</a:t>
            </a:r>
          </a:p>
          <a:p>
            <a:pPr algn="l"/>
            <a:r>
              <a:rPr lang="de-DE" sz="1200"/>
              <a:t>MMSL	AlphaBath</a:t>
            </a:r>
          </a:p>
          <a:p>
            <a:pPr algn="l"/>
            <a:r>
              <a:rPr lang="de-DE" sz="1200"/>
              <a:t>MMSL	Dymadon P</a:t>
            </a:r>
          </a:p>
          <a:p>
            <a:pPr algn="l"/>
            <a:r>
              <a:rPr lang="de-DE" sz="1200"/>
              <a:t>MMSL	Rynesa 12S</a:t>
            </a:r>
          </a:p>
          <a:p>
            <a:pPr algn="l"/>
            <a:r>
              <a:rPr lang="de-DE" sz="1200"/>
              <a:t>MMSL	Mersol</a:t>
            </a:r>
          </a:p>
          <a:p>
            <a:pPr algn="l"/>
            <a:r>
              <a:rPr lang="de-DE" sz="1200"/>
              <a:t>MMSL	doxycycline topical</a:t>
            </a:r>
          </a:p>
          <a:p>
            <a:pPr algn="l"/>
            <a:r>
              <a:rPr lang="de-DE" sz="1200"/>
              <a:t>MMSL	Calcium Sulfate, Anhydrous</a:t>
            </a:r>
          </a:p>
          <a:p>
            <a:pPr algn="l"/>
            <a:r>
              <a:rPr lang="de-DE" sz="1200"/>
              <a:t>MMSL	PSE Allergy</a:t>
            </a:r>
          </a:p>
          <a:p>
            <a:pPr algn="l"/>
            <a:r>
              <a:rPr lang="de-DE" sz="1200"/>
              <a:t>MMSL	Z-Cof DM</a:t>
            </a:r>
          </a:p>
          <a:p>
            <a:pPr algn="l"/>
            <a:r>
              <a:rPr lang="de-DE" sz="1200"/>
              <a:t>MMSL	Ramses Personal</a:t>
            </a:r>
          </a:p>
          <a:p>
            <a:pPr algn="l"/>
            <a:r>
              <a:rPr lang="de-DE" sz="1200"/>
              <a:t>MMSL	Tri-Hist Pediatric</a:t>
            </a:r>
          </a:p>
          <a:p>
            <a:pPr algn="l"/>
            <a:r>
              <a:rPr lang="de-DE" sz="1200"/>
              <a:t>MMSL	Cortisone Acetate Micronized, compounding powder</a:t>
            </a:r>
          </a:p>
          <a:p>
            <a:pPr algn="l"/>
            <a:r>
              <a:rPr lang="de-DE" sz="1200"/>
              <a:t>MMSL	Micrainin</a:t>
            </a:r>
          </a:p>
          <a:p>
            <a:pPr algn="l"/>
            <a:r>
              <a:rPr lang="de-DE" sz="1200"/>
              <a:t>MMSL	Ceron Drops</a:t>
            </a:r>
          </a:p>
          <a:p>
            <a:pPr algn="l"/>
            <a:r>
              <a:rPr lang="de-DE" sz="1200"/>
              <a:t>MMSL	Vasotec</a:t>
            </a:r>
          </a:p>
          <a:p>
            <a:pPr algn="l"/>
            <a:r>
              <a:rPr lang="de-DE" sz="1200"/>
              <a:t>MMSL	epinephrine compounding powder</a:t>
            </a:r>
          </a:p>
          <a:p>
            <a:pPr algn="l"/>
            <a:r>
              <a:rPr lang="de-DE" sz="1200"/>
              <a:t>MMSL	Benoquin</a:t>
            </a:r>
          </a:p>
          <a:p>
            <a:pPr algn="l"/>
            <a:r>
              <a:rPr lang="de-DE" sz="1200"/>
              <a:t>MMSL	Spastrin</a:t>
            </a:r>
          </a:p>
          <a:p>
            <a:pPr algn="l"/>
            <a:r>
              <a:rPr lang="de-DE" sz="1200"/>
              <a:t>MMSL	Tramal SR</a:t>
            </a:r>
          </a:p>
          <a:p>
            <a:pPr algn="l"/>
            <a:r>
              <a:rPr lang="de-DE" sz="1200"/>
              <a:t>MMSL	Antiseptic Skin Cleanser</a:t>
            </a:r>
            <a:endParaRPr lang="en-US" sz="120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Purpose of this talk</a:t>
            </a:r>
          </a:p>
        </p:txBody>
      </p:sp>
      <p:sp>
        <p:nvSpPr>
          <p:cNvPr id="14339" name="Inhaltsplatzhalter 2"/>
          <p:cNvSpPr>
            <a:spLocks noGrp="1"/>
          </p:cNvSpPr>
          <p:nvPr>
            <p:ph idx="1"/>
          </p:nvPr>
        </p:nvSpPr>
        <p:spPr>
          <a:xfrm>
            <a:off x="498475" y="1714500"/>
            <a:ext cx="8205788" cy="4576763"/>
          </a:xfrm>
        </p:spPr>
        <p:txBody>
          <a:bodyPr/>
          <a:lstStyle/>
          <a:p>
            <a:pPr>
              <a:lnSpc>
                <a:spcPts val="4000"/>
              </a:lnSpc>
            </a:pPr>
            <a:r>
              <a:rPr lang="en-US" dirty="0" smtClean="0"/>
              <a:t>To give an overview of sources of chemicals in biomedical terminologies based on the UMLS</a:t>
            </a:r>
          </a:p>
          <a:p>
            <a:pPr>
              <a:lnSpc>
                <a:spcPts val="4000"/>
              </a:lnSpc>
            </a:pPr>
            <a:r>
              <a:rPr lang="en-US" dirty="0" smtClean="0"/>
              <a:t>To estimate their coverage related to </a:t>
            </a:r>
            <a:r>
              <a:rPr lang="en-US" dirty="0" err="1" smtClean="0"/>
              <a:t>ChEBI</a:t>
            </a:r>
            <a:endParaRPr lang="en-US" dirty="0" smtClean="0"/>
          </a:p>
          <a:p>
            <a:pPr>
              <a:lnSpc>
                <a:spcPts val="4000"/>
              </a:lnSpc>
            </a:pPr>
            <a:r>
              <a:rPr lang="en-US" dirty="0" smtClean="0"/>
              <a:t>To analyze the ontological representation in the sources</a:t>
            </a:r>
          </a:p>
          <a:p>
            <a:pPr>
              <a:lnSpc>
                <a:spcPts val="4000"/>
              </a:lnSpc>
            </a:pPr>
            <a:r>
              <a:rPr lang="en-US" dirty="0" smtClean="0"/>
              <a:t>To discuss cross mapping with </a:t>
            </a:r>
            <a:r>
              <a:rPr lang="en-US" dirty="0" err="1" smtClean="0"/>
              <a:t>ChEBI</a:t>
            </a:r>
            <a:endParaRPr lang="en-US" dirty="0" smtClean="0"/>
          </a:p>
          <a:p>
            <a:pPr>
              <a:lnSpc>
                <a:spcPts val="4000"/>
              </a:lnSpc>
            </a:pP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Alternative Billing Concepts</a:t>
            </a:r>
          </a:p>
        </p:txBody>
      </p:sp>
      <p:sp>
        <p:nvSpPr>
          <p:cNvPr id="80899" name="Rechteck 6"/>
          <p:cNvSpPr>
            <a:spLocks noChangeArrowheads="1"/>
          </p:cNvSpPr>
          <p:nvPr/>
        </p:nvSpPr>
        <p:spPr bwMode="auto">
          <a:xfrm>
            <a:off x="0" y="1268413"/>
            <a:ext cx="9144000" cy="618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1200"/>
              <a:t>ALT	Matthiola graeca / giliflower</a:t>
            </a:r>
          </a:p>
          <a:p>
            <a:pPr algn="l"/>
            <a:r>
              <a:rPr lang="en-US" sz="1200"/>
              <a:t>ALT	Adoxa moschatellina / common moschatel</a:t>
            </a:r>
          </a:p>
          <a:p>
            <a:pPr algn="l"/>
            <a:r>
              <a:rPr lang="en-US" sz="1200"/>
              <a:t>ALT	Cinnamomum camphora, camphor, Homeopathic preparation</a:t>
            </a:r>
          </a:p>
          <a:p>
            <a:pPr algn="l"/>
            <a:r>
              <a:rPr lang="en-US" sz="1200"/>
              <a:t>ALT	Croton eleuteria / cascarilla / amber kabug / sweet bark</a:t>
            </a:r>
          </a:p>
          <a:p>
            <a:pPr algn="l"/>
            <a:r>
              <a:rPr lang="en-US" sz="1200"/>
              <a:t>ALT	Pediculus capitis, Homeopathic preparation</a:t>
            </a:r>
          </a:p>
          <a:p>
            <a:pPr algn="l"/>
            <a:r>
              <a:rPr lang="en-US" sz="1200"/>
              <a:t>ALT	Zea italica, corn silk, Homeopathic preparations</a:t>
            </a:r>
          </a:p>
          <a:p>
            <a:pPr algn="l"/>
            <a:r>
              <a:rPr lang="en-US" sz="1200"/>
              <a:t>ALT	Hippozaeninum / glanders nosode</a:t>
            </a:r>
          </a:p>
          <a:p>
            <a:pPr algn="l"/>
            <a:r>
              <a:rPr lang="en-US" sz="1200"/>
              <a:t>ALT	Cobalt</a:t>
            </a:r>
          </a:p>
          <a:p>
            <a:pPr algn="l"/>
            <a:r>
              <a:rPr lang="en-US" sz="1200"/>
              <a:t>ALT	Salvia officinalis, homeopathic preparation</a:t>
            </a:r>
          </a:p>
          <a:p>
            <a:pPr algn="l"/>
            <a:r>
              <a:rPr lang="en-US" sz="1200"/>
              <a:t>ALT	Arbutus andrachne preparation</a:t>
            </a:r>
          </a:p>
          <a:p>
            <a:pPr algn="l"/>
            <a:r>
              <a:rPr lang="en-US" sz="1200"/>
              <a:t>ALT	Andira araroba / chrysarobinum / chrysophan / goa powder</a:t>
            </a:r>
          </a:p>
          <a:p>
            <a:pPr algn="l"/>
            <a:r>
              <a:rPr lang="en-US" sz="1200"/>
              <a:t>ALT	Sedum acre / small houseleek</a:t>
            </a:r>
          </a:p>
          <a:p>
            <a:pPr algn="l"/>
            <a:r>
              <a:rPr lang="en-US" sz="1200"/>
              <a:t>ALT	Urinum humanum / human urine</a:t>
            </a:r>
          </a:p>
          <a:p>
            <a:pPr algn="l"/>
            <a:r>
              <a:rPr lang="en-US" sz="1200"/>
              <a:t>ALT	Aurum muriaticum natronatum / double chloride of gold and sodium / sodium chloroaurate</a:t>
            </a:r>
          </a:p>
          <a:p>
            <a:pPr algn="l"/>
            <a:r>
              <a:rPr lang="en-US" sz="1200"/>
              <a:t>ALT	Cistus canadensis preparation</a:t>
            </a:r>
          </a:p>
          <a:p>
            <a:pPr algn="l"/>
            <a:r>
              <a:rPr lang="en-US" sz="1200"/>
              <a:t>ALT	Xanthorrhea arborea preparation</a:t>
            </a:r>
          </a:p>
          <a:p>
            <a:pPr algn="l"/>
            <a:r>
              <a:rPr lang="en-US" sz="1200"/>
              <a:t>ALT	Cornus florida preparation</a:t>
            </a:r>
          </a:p>
          <a:p>
            <a:pPr algn="l"/>
            <a:r>
              <a:rPr lang="en-US" sz="1200"/>
              <a:t>ALT	Aquilegia vulgaris preparation</a:t>
            </a:r>
          </a:p>
          <a:p>
            <a:pPr algn="l"/>
            <a:r>
              <a:rPr lang="en-US" sz="1200"/>
              <a:t>ALT	Ergotinum, homeopathic preparation</a:t>
            </a:r>
          </a:p>
          <a:p>
            <a:pPr algn="l"/>
            <a:r>
              <a:rPr lang="en-US" sz="1200"/>
              <a:t>ALT	Mimulus lewisii / rose colored musk</a:t>
            </a:r>
          </a:p>
          <a:p>
            <a:pPr algn="l"/>
            <a:r>
              <a:rPr lang="en-US" sz="1200"/>
              <a:t>ALT	Lac vaccinum coagulatum / milk curds</a:t>
            </a:r>
          </a:p>
          <a:p>
            <a:pPr algn="l"/>
            <a:r>
              <a:rPr lang="en-US" sz="1200"/>
              <a:t>ALT	Robinia pseudoacacia / yellow locust</a:t>
            </a:r>
          </a:p>
          <a:p>
            <a:pPr algn="l"/>
            <a:r>
              <a:rPr lang="en-US" sz="1200"/>
              <a:t>ALT	Solidago virgaurea, homeopathic preparation</a:t>
            </a:r>
          </a:p>
          <a:p>
            <a:pPr algn="l"/>
            <a:r>
              <a:rPr lang="en-US" sz="1200"/>
              <a:t>ALT	Cholesterinum / cholesterine</a:t>
            </a:r>
          </a:p>
          <a:p>
            <a:pPr algn="l"/>
            <a:r>
              <a:rPr lang="en-US" sz="1200"/>
              <a:t>ALT	Benzinum dinitricum, benzinum, benzol, coal naphtha, Homeopathic preparation</a:t>
            </a:r>
          </a:p>
          <a:p>
            <a:pPr algn="l"/>
            <a:r>
              <a:rPr lang="en-US" sz="1200"/>
              <a:t>ALT	Derris pinnata / pongram</a:t>
            </a:r>
          </a:p>
          <a:p>
            <a:pPr algn="l"/>
            <a:r>
              <a:rPr lang="en-US" sz="1200"/>
              <a:t>ALT	Calcarea renalis, Homeopathic preparations</a:t>
            </a:r>
          </a:p>
          <a:p>
            <a:pPr algn="l"/>
            <a:r>
              <a:rPr lang="en-US" sz="1200"/>
              <a:t>ALT	Centella asiatica, homeopathic preparation</a:t>
            </a:r>
          </a:p>
          <a:p>
            <a:pPr algn="l"/>
            <a:r>
              <a:rPr lang="en-US" sz="1200"/>
              <a:t>ALT	Culex musca, Homeopathic preparation</a:t>
            </a:r>
          </a:p>
          <a:p>
            <a:pPr algn="l"/>
            <a:r>
              <a:rPr lang="en-US" sz="1200"/>
              <a:t>ALT	Python regia (homeopathic remedy)</a:t>
            </a:r>
          </a:p>
          <a:p>
            <a:pPr algn="l"/>
            <a:r>
              <a:rPr lang="en-US" sz="1200"/>
              <a:t>ALT	Darlingtonia californica / California pitcher plant</a:t>
            </a:r>
          </a:p>
          <a:p>
            <a:pPr algn="l"/>
            <a:r>
              <a:rPr lang="en-US" sz="1200"/>
              <a:t>ALT	Five flower formula / rescue remedy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2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138" y="1268760"/>
            <a:ext cx="8975725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itel 5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11275"/>
          </a:xfrm>
        </p:spPr>
        <p:txBody>
          <a:bodyPr/>
          <a:lstStyle/>
          <a:p>
            <a:r>
              <a:rPr lang="de-DE" dirty="0" smtClean="0"/>
              <a:t>Chemicals in UMLS </a:t>
            </a:r>
            <a:r>
              <a:rPr lang="de-DE" dirty="0" err="1" smtClean="0"/>
              <a:t>source</a:t>
            </a:r>
            <a:r>
              <a:rPr lang="de-DE" dirty="0" smtClean="0"/>
              <a:t> </a:t>
            </a:r>
            <a:r>
              <a:rPr lang="de-DE" dirty="0" err="1" smtClean="0"/>
              <a:t>vocabularies</a:t>
            </a:r>
            <a:endParaRPr lang="de-DE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Hidden references to chemicals</a:t>
            </a:r>
          </a:p>
        </p:txBody>
      </p:sp>
      <p:sp>
        <p:nvSpPr>
          <p:cNvPr id="24579" name="Rechteck 4"/>
          <p:cNvSpPr>
            <a:spLocks noChangeArrowheads="1"/>
          </p:cNvSpPr>
          <p:nvPr/>
        </p:nvSpPr>
        <p:spPr bwMode="auto">
          <a:xfrm>
            <a:off x="179388" y="1622425"/>
            <a:ext cx="8713787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400" dirty="0">
                <a:latin typeface="Courier New" pitchFamily="49" charset="0"/>
                <a:cs typeface="Courier New" pitchFamily="49" charset="0"/>
              </a:rPr>
              <a:t>Accidental poisoning by other opiates NOS</a:t>
            </a:r>
          </a:p>
          <a:p>
            <a:pPr algn="l"/>
            <a:r>
              <a:rPr lang="en-US" sz="1400" dirty="0">
                <a:latin typeface="Courier New" pitchFamily="49" charset="0"/>
                <a:cs typeface="Courier New" pitchFamily="49" charset="0"/>
              </a:rPr>
              <a:t>Accidental poisoning by codeine</a:t>
            </a:r>
          </a:p>
          <a:p>
            <a:pPr algn="l"/>
            <a:r>
              <a:rPr lang="en-US" sz="1400" dirty="0">
                <a:latin typeface="Courier New" pitchFamily="49" charset="0"/>
                <a:cs typeface="Courier New" pitchFamily="49" charset="0"/>
              </a:rPr>
              <a:t>Accidental poisoning by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pethidine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400" dirty="0">
                <a:latin typeface="Courier New" pitchFamily="49" charset="0"/>
                <a:cs typeface="Courier New" pitchFamily="49" charset="0"/>
              </a:rPr>
              <a:t>Accidental poisoning by morphine</a:t>
            </a:r>
          </a:p>
          <a:p>
            <a:pPr algn="l"/>
            <a:r>
              <a:rPr lang="en-US" sz="1400" dirty="0">
                <a:latin typeface="Courier New" pitchFamily="49" charset="0"/>
                <a:cs typeface="Courier New" pitchFamily="49" charset="0"/>
              </a:rPr>
              <a:t>Accidental poisoning by opium</a:t>
            </a:r>
          </a:p>
          <a:p>
            <a:pPr algn="l"/>
            <a:r>
              <a:rPr lang="en-US" sz="1400" dirty="0">
                <a:latin typeface="Courier New" pitchFamily="49" charset="0"/>
                <a:cs typeface="Courier New" pitchFamily="49" charset="0"/>
              </a:rPr>
              <a:t>Accidental poisoning by aromatic analgesics NOS</a:t>
            </a:r>
          </a:p>
          <a:p>
            <a:pPr algn="l"/>
            <a:r>
              <a:rPr lang="en-US" sz="1400" dirty="0">
                <a:latin typeface="Courier New" pitchFamily="49" charset="0"/>
                <a:cs typeface="Courier New" pitchFamily="49" charset="0"/>
              </a:rPr>
              <a:t>Accidental poisoning by aromatic analgesics NEC</a:t>
            </a:r>
          </a:p>
          <a:p>
            <a:pPr algn="l"/>
            <a:r>
              <a:rPr lang="en-US" sz="1400" dirty="0">
                <a:latin typeface="Courier New" pitchFamily="49" charset="0"/>
                <a:cs typeface="Courier New" pitchFamily="49" charset="0"/>
              </a:rPr>
              <a:t>Accidental poisoning by acetanilide</a:t>
            </a:r>
          </a:p>
          <a:p>
            <a:pPr algn="l"/>
            <a:r>
              <a:rPr lang="en-US" sz="1400" dirty="0">
                <a:latin typeface="Courier New" pitchFamily="49" charset="0"/>
                <a:cs typeface="Courier New" pitchFamily="49" charset="0"/>
              </a:rPr>
              <a:t>Accidental poisoning by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phenacetin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400" dirty="0">
                <a:latin typeface="Courier New" pitchFamily="49" charset="0"/>
                <a:cs typeface="Courier New" pitchFamily="49" charset="0"/>
              </a:rPr>
              <a:t>Accidental poisoning by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aminophenazone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400" dirty="0">
                <a:latin typeface="Courier New" pitchFamily="49" charset="0"/>
                <a:cs typeface="Courier New" pitchFamily="49" charset="0"/>
              </a:rPr>
              <a:t>Accidental poisoning by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antirheumatics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NOS</a:t>
            </a:r>
          </a:p>
          <a:p>
            <a:pPr algn="l"/>
            <a:r>
              <a:rPr lang="en-US" sz="1400" dirty="0">
                <a:latin typeface="Courier New" pitchFamily="49" charset="0"/>
                <a:cs typeface="Courier New" pitchFamily="49" charset="0"/>
              </a:rPr>
              <a:t>Accidental poisoning by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pentazocine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400" dirty="0">
                <a:latin typeface="Courier New" pitchFamily="49" charset="0"/>
                <a:cs typeface="Courier New" pitchFamily="49" charset="0"/>
              </a:rPr>
              <a:t>Accidental poisoning by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pentobarbitone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400" dirty="0">
                <a:latin typeface="Courier New" pitchFamily="49" charset="0"/>
                <a:cs typeface="Courier New" pitchFamily="49" charset="0"/>
              </a:rPr>
              <a:t>Accidental poisoning by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quinalbarbitone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400" dirty="0">
                <a:latin typeface="Courier New" pitchFamily="49" charset="0"/>
                <a:cs typeface="Courier New" pitchFamily="49" charset="0"/>
              </a:rPr>
              <a:t>Accidental poisoning by bromides</a:t>
            </a:r>
          </a:p>
          <a:p>
            <a:pPr algn="l"/>
            <a:r>
              <a:rPr lang="en-US" sz="1400" dirty="0">
                <a:latin typeface="Courier New" pitchFamily="49" charset="0"/>
                <a:cs typeface="Courier New" pitchFamily="49" charset="0"/>
              </a:rPr>
              <a:t>Accidental poisoning by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cabromal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derivatives</a:t>
            </a:r>
          </a:p>
          <a:p>
            <a:pPr algn="l"/>
            <a:r>
              <a:rPr lang="en-US" sz="1400" dirty="0">
                <a:latin typeface="Courier New" pitchFamily="49" charset="0"/>
                <a:cs typeface="Courier New" pitchFamily="49" charset="0"/>
              </a:rPr>
              <a:t>Accidental poisoning by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carbamic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esters</a:t>
            </a:r>
          </a:p>
          <a:p>
            <a:pPr algn="l"/>
            <a:r>
              <a:rPr lang="en-US" sz="1400" dirty="0">
                <a:latin typeface="Courier New" pitchFamily="49" charset="0"/>
                <a:cs typeface="Courier New" pitchFamily="49" charset="0"/>
              </a:rPr>
              <a:t>Accidental poisoning by chlorpromazine</a:t>
            </a:r>
          </a:p>
          <a:p>
            <a:pPr algn="l"/>
            <a:r>
              <a:rPr lang="en-US" sz="1400" dirty="0">
                <a:latin typeface="Courier New" pitchFamily="49" charset="0"/>
                <a:cs typeface="Courier New" pitchFamily="49" charset="0"/>
              </a:rPr>
              <a:t>Accidental poisoning by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fluphenazine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400" dirty="0">
                <a:latin typeface="Courier New" pitchFamily="49" charset="0"/>
                <a:cs typeface="Courier New" pitchFamily="49" charset="0"/>
              </a:rPr>
              <a:t>Accidental poisoning by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prochlorperazine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400" dirty="0">
                <a:latin typeface="Courier New" pitchFamily="49" charset="0"/>
                <a:cs typeface="Courier New" pitchFamily="49" charset="0"/>
              </a:rPr>
              <a:t>Accidental poisoning by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promazine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400" dirty="0">
                <a:latin typeface="Courier New" pitchFamily="49" charset="0"/>
                <a:cs typeface="Courier New" pitchFamily="49" charset="0"/>
              </a:rPr>
              <a:t>Accidental poisoning by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spiperone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400" dirty="0">
                <a:latin typeface="Courier New" pitchFamily="49" charset="0"/>
                <a:cs typeface="Courier New" pitchFamily="49" charset="0"/>
              </a:rPr>
              <a:t>Accidental poisoning by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chlordiazepoxide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580" name="Textfeld 5"/>
          <p:cNvSpPr txBox="1">
            <a:spLocks noChangeArrowheads="1"/>
          </p:cNvSpPr>
          <p:nvPr/>
        </p:nvSpPr>
        <p:spPr bwMode="auto">
          <a:xfrm>
            <a:off x="190500" y="1484313"/>
            <a:ext cx="2063750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Example: ICD9-CM</a:t>
            </a:r>
          </a:p>
        </p:txBody>
      </p:sp>
      <p:sp>
        <p:nvSpPr>
          <p:cNvPr id="24581" name="Textfeld 6"/>
          <p:cNvSpPr txBox="1">
            <a:spLocks noChangeArrowheads="1"/>
          </p:cNvSpPr>
          <p:nvPr/>
        </p:nvSpPr>
        <p:spPr bwMode="auto">
          <a:xfrm>
            <a:off x="5781675" y="2565400"/>
            <a:ext cx="2919413" cy="244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Example:</a:t>
            </a:r>
          </a:p>
          <a:p>
            <a:pPr algn="l"/>
            <a:r>
              <a:rPr lang="en-US"/>
              <a:t>*intox* or “*poison* or </a:t>
            </a:r>
            <a:br>
              <a:rPr lang="en-US"/>
            </a:br>
            <a:r>
              <a:rPr lang="en-US"/>
              <a:t>*allerg* returns 10800 </a:t>
            </a:r>
            <a:br>
              <a:rPr lang="en-US"/>
            </a:br>
            <a:r>
              <a:rPr lang="en-US"/>
              <a:t>non-chemical concepts</a:t>
            </a:r>
          </a:p>
          <a:p>
            <a:pPr algn="l"/>
            <a:endParaRPr lang="en-US"/>
          </a:p>
          <a:p>
            <a:pPr algn="l"/>
            <a:r>
              <a:rPr lang="en-US"/>
              <a:t>roughly half of them refer to </a:t>
            </a:r>
            <a:br>
              <a:rPr lang="en-US"/>
            </a:br>
            <a:r>
              <a:rPr lang="en-US"/>
              <a:t>chemicals</a:t>
            </a:r>
          </a:p>
          <a:p>
            <a:pPr algn="l"/>
            <a:endParaRPr lang="en-US"/>
          </a:p>
          <a:p>
            <a:pPr algn="l"/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Explicit reference to chemicals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0988" y="1720552"/>
            <a:ext cx="8582025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Chemicals in </a:t>
            </a:r>
            <a:r>
              <a:rPr lang="en-US" dirty="0" smtClean="0"/>
              <a:t>UMLS: Summary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MeSH (85% Substance terms) is the most important source for chemicals</a:t>
            </a:r>
          </a:p>
          <a:p>
            <a:r>
              <a:rPr lang="en-US" dirty="0" smtClean="0"/>
              <a:t>Health care related sources include also natural products, drugs, lab procedures</a:t>
            </a:r>
          </a:p>
          <a:p>
            <a:r>
              <a:rPr lang="en-US" dirty="0" smtClean="0"/>
              <a:t>Pharmacy related sources include pharmaceutical preparations and products</a:t>
            </a:r>
          </a:p>
          <a:p>
            <a:r>
              <a:rPr lang="en-US" dirty="0" smtClean="0"/>
              <a:t>Many sources are rather heterogeneous (UMLS typing not always consistent</a:t>
            </a:r>
            <a:r>
              <a:rPr lang="en-US" dirty="0" smtClean="0"/>
              <a:t>)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implizit</a:t>
            </a:r>
            <a:r>
              <a:rPr lang="en-US" dirty="0" smtClean="0"/>
              <a:t>) </a:t>
            </a:r>
            <a:r>
              <a:rPr lang="en-US" dirty="0" smtClean="0"/>
              <a:t>reference to chemicals in most clinical terminologies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11275"/>
          </a:xfrm>
        </p:spPr>
        <p:txBody>
          <a:bodyPr/>
          <a:lstStyle/>
          <a:p>
            <a:r>
              <a:rPr lang="en-US" dirty="0" smtClean="0"/>
              <a:t>Ontology aspects of UMLS chemistry sources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Ontology aspects of UMLS chemistry sources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UMLS only includes Concept – Relation – Concept triplets</a:t>
            </a:r>
          </a:p>
          <a:p>
            <a:r>
              <a:rPr lang="en-US" sz="2400" dirty="0" smtClean="0"/>
              <a:t>Only very few UMLS sources are “ontology-like”, i.e. they have some formal semantics, e.g. SNOMED CT or </a:t>
            </a:r>
            <a:r>
              <a:rPr lang="de-DE" sz="2400" dirty="0" smtClean="0"/>
              <a:t> </a:t>
            </a:r>
            <a:br>
              <a:rPr lang="de-DE" sz="2400" dirty="0" smtClean="0"/>
            </a:br>
            <a:r>
              <a:rPr lang="de-DE" sz="2400" dirty="0" smtClean="0"/>
              <a:t>NDF-RT</a:t>
            </a:r>
            <a:endParaRPr lang="en-US" sz="2400" dirty="0" smtClean="0"/>
          </a:p>
          <a:p>
            <a:r>
              <a:rPr lang="en-US" sz="2400" dirty="0" smtClean="0"/>
              <a:t>UMLS distinguishes thesaurus-style broader/narrower hierarchy-building relations from more precise ones (“relation attributes”)</a:t>
            </a:r>
          </a:p>
          <a:p>
            <a:r>
              <a:rPr lang="en-US" sz="2400" dirty="0" smtClean="0"/>
              <a:t>Only part of the latter describe the entities to be represented themselves (e.g. part-of, has-active ingredient), other ones describe the representational units and the attached terms (“mapped-to”, “has-translation”)</a:t>
            </a:r>
            <a:endParaRPr lang="de-DE" sz="2400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Ontological relations involving chemicals (608,315)</a:t>
            </a:r>
          </a:p>
        </p:txBody>
      </p:sp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340768"/>
            <a:ext cx="4397375" cy="535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Inhaltsplatzhalter 2"/>
          <p:cNvSpPr>
            <a:spLocks noGrp="1"/>
          </p:cNvSpPr>
          <p:nvPr>
            <p:ph idx="1"/>
          </p:nvPr>
        </p:nvSpPr>
        <p:spPr>
          <a:xfrm>
            <a:off x="5220072" y="1988840"/>
            <a:ext cx="3672408" cy="4320480"/>
          </a:xfrm>
          <a:solidFill>
            <a:schemeClr val="bg1"/>
          </a:solidFill>
        </p:spPr>
        <p:txBody>
          <a:bodyPr/>
          <a:lstStyle/>
          <a:p>
            <a:pPr>
              <a:buNone/>
            </a:pPr>
            <a:endParaRPr lang="en-US" sz="18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18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18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18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1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800" dirty="0" smtClean="0"/>
              <a:t>Chemical – </a:t>
            </a:r>
            <a:r>
              <a:rPr lang="en-US" sz="1800" dirty="0" err="1" smtClean="0"/>
              <a:t>Rel</a:t>
            </a:r>
            <a:r>
              <a:rPr lang="en-US" sz="1800" dirty="0" smtClean="0"/>
              <a:t> – Non-Chemical</a:t>
            </a:r>
          </a:p>
          <a:p>
            <a:pPr>
              <a:buNone/>
            </a:pPr>
            <a:r>
              <a:rPr lang="en-US" sz="1800" dirty="0" smtClean="0"/>
              <a:t> </a:t>
            </a:r>
          </a:p>
          <a:p>
            <a:pPr>
              <a:buNone/>
            </a:pPr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 </a:t>
            </a:r>
          </a:p>
          <a:p>
            <a:endParaRPr lang="en-US" sz="18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Ontological relations between chemicals (173,502)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628800"/>
            <a:ext cx="4144963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Inhaltsplatzhalter 2"/>
          <p:cNvSpPr>
            <a:spLocks noGrp="1"/>
          </p:cNvSpPr>
          <p:nvPr>
            <p:ph idx="1"/>
          </p:nvPr>
        </p:nvSpPr>
        <p:spPr>
          <a:xfrm>
            <a:off x="5220072" y="1988840"/>
            <a:ext cx="3672408" cy="4320480"/>
          </a:xfrm>
          <a:solidFill>
            <a:schemeClr val="bg1"/>
          </a:solidFill>
        </p:spPr>
        <p:txBody>
          <a:bodyPr/>
          <a:lstStyle/>
          <a:p>
            <a:pPr>
              <a:buNone/>
            </a:pPr>
            <a:endParaRPr lang="en-US" sz="18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18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18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18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1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800" dirty="0" smtClean="0"/>
              <a:t>Chemical – </a:t>
            </a:r>
            <a:r>
              <a:rPr lang="en-US" sz="1800" dirty="0" err="1" smtClean="0"/>
              <a:t>Rel</a:t>
            </a:r>
            <a:r>
              <a:rPr lang="en-US" sz="1800" dirty="0" smtClean="0"/>
              <a:t> – Chemical</a:t>
            </a:r>
          </a:p>
          <a:p>
            <a:pPr>
              <a:buNone/>
            </a:pPr>
            <a:r>
              <a:rPr lang="en-US" sz="1800" dirty="0" smtClean="0"/>
              <a:t> </a:t>
            </a:r>
          </a:p>
          <a:p>
            <a:pPr>
              <a:buNone/>
            </a:pPr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 </a:t>
            </a:r>
          </a:p>
          <a:p>
            <a:endParaRPr lang="en-US" sz="18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relations in UMLS 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Broad spectrum and high number of relations between chemicals and non-chemicals. Of interest for relating chemical with other concepts of biomedical interest.</a:t>
            </a:r>
          </a:p>
          <a:p>
            <a:r>
              <a:rPr lang="en-US" sz="2400" dirty="0" smtClean="0"/>
              <a:t>Rather poor in terms of inter-chemical relations, often due to Semantic type </a:t>
            </a:r>
            <a:r>
              <a:rPr lang="en-US" sz="2400" dirty="0" err="1" smtClean="0"/>
              <a:t>misassignments</a:t>
            </a:r>
            <a:endParaRPr lang="en-US" sz="2400" dirty="0" smtClean="0"/>
          </a:p>
        </p:txBody>
      </p:sp>
      <p:sp>
        <p:nvSpPr>
          <p:cNvPr id="5" name="Rechteck 4"/>
          <p:cNvSpPr/>
          <p:nvPr/>
        </p:nvSpPr>
        <p:spPr>
          <a:xfrm>
            <a:off x="107504" y="4149080"/>
            <a:ext cx="90364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200" dirty="0" smtClean="0"/>
              <a:t>SNOMED CT:   </a:t>
            </a:r>
            <a:r>
              <a:rPr lang="en-US" sz="1200" dirty="0" err="1" smtClean="0"/>
              <a:t>quinupristin</a:t>
            </a:r>
            <a:r>
              <a:rPr lang="en-US" sz="1200" dirty="0" smtClean="0"/>
              <a:t>-</a:t>
            </a:r>
            <a:r>
              <a:rPr lang="en-US" sz="1200" dirty="0" err="1" smtClean="0"/>
              <a:t>dalfopristin</a:t>
            </a:r>
            <a:r>
              <a:rPr lang="en-US" sz="1200" dirty="0" smtClean="0"/>
              <a:t>		</a:t>
            </a:r>
            <a:r>
              <a:rPr lang="en-US" sz="1200" dirty="0" err="1" smtClean="0"/>
              <a:t>has_active_ingredient</a:t>
            </a:r>
            <a:r>
              <a:rPr lang="en-US" sz="1200" dirty="0" smtClean="0"/>
              <a:t>	</a:t>
            </a:r>
            <a:r>
              <a:rPr lang="en-US" sz="1200" dirty="0" smtClean="0"/>
              <a:t>              </a:t>
            </a:r>
            <a:r>
              <a:rPr lang="en-US" sz="1200" dirty="0" err="1" smtClean="0"/>
              <a:t>dalfopristin</a:t>
            </a:r>
            <a:endParaRPr lang="en-US" sz="1200" dirty="0" smtClean="0"/>
          </a:p>
          <a:p>
            <a:pPr algn="l"/>
            <a:r>
              <a:rPr lang="en-US" sz="1200" dirty="0" smtClean="0"/>
              <a:t>NDFFT:	   </a:t>
            </a:r>
            <a:r>
              <a:rPr lang="en-US" sz="1200" dirty="0" err="1" smtClean="0"/>
              <a:t>Raloxifene</a:t>
            </a:r>
            <a:r>
              <a:rPr lang="en-US" sz="1200" dirty="0" smtClean="0"/>
              <a:t> </a:t>
            </a:r>
            <a:r>
              <a:rPr lang="en-US" sz="1200" dirty="0" smtClean="0"/>
              <a:t>Hydrochloride		</a:t>
            </a:r>
            <a:r>
              <a:rPr lang="en-US" sz="1200" dirty="0" err="1" smtClean="0"/>
              <a:t>has_mechanism_of_action</a:t>
            </a:r>
            <a:r>
              <a:rPr lang="en-US" sz="1200" dirty="0" smtClean="0"/>
              <a:t>	</a:t>
            </a:r>
            <a:r>
              <a:rPr lang="en-US" sz="1200" dirty="0" smtClean="0"/>
              <a:t>              Selective </a:t>
            </a:r>
            <a:r>
              <a:rPr lang="en-US" sz="1200" dirty="0" smtClean="0"/>
              <a:t>Estrogen Receptor Modulators</a:t>
            </a:r>
          </a:p>
          <a:p>
            <a:pPr algn="l"/>
            <a:r>
              <a:rPr lang="en-US" sz="1200" dirty="0" smtClean="0"/>
              <a:t>CRISP:	   </a:t>
            </a:r>
            <a:r>
              <a:rPr lang="en-US" sz="1200" dirty="0" err="1" smtClean="0"/>
              <a:t>Reserpine</a:t>
            </a:r>
            <a:r>
              <a:rPr lang="en-US" sz="1200" dirty="0" smtClean="0"/>
              <a:t>			</a:t>
            </a:r>
            <a:r>
              <a:rPr lang="en-US" sz="1200" dirty="0" err="1" smtClean="0"/>
              <a:t>used_for</a:t>
            </a:r>
            <a:r>
              <a:rPr lang="en-US" sz="1200" dirty="0" smtClean="0"/>
              <a:t>		</a:t>
            </a:r>
            <a:r>
              <a:rPr lang="en-US" sz="1200" dirty="0" smtClean="0"/>
              <a:t>              </a:t>
            </a:r>
            <a:r>
              <a:rPr lang="en-US" sz="1200" dirty="0" err="1" smtClean="0"/>
              <a:t>reserpate</a:t>
            </a:r>
            <a:r>
              <a:rPr lang="en-US" sz="1200" dirty="0" smtClean="0"/>
              <a:t> </a:t>
            </a:r>
            <a:r>
              <a:rPr lang="en-US" sz="1200" dirty="0" smtClean="0"/>
              <a:t>derivative</a:t>
            </a:r>
          </a:p>
          <a:p>
            <a:pPr algn="l"/>
            <a:r>
              <a:rPr lang="en-US" sz="1200" dirty="0" smtClean="0"/>
              <a:t>NCI:	   </a:t>
            </a:r>
            <a:r>
              <a:rPr lang="en-US" sz="1200" dirty="0" err="1" smtClean="0"/>
              <a:t>Rimantadine</a:t>
            </a:r>
            <a:r>
              <a:rPr lang="en-US" sz="1200" dirty="0" smtClean="0"/>
              <a:t> </a:t>
            </a:r>
            <a:r>
              <a:rPr lang="en-US" sz="1200" dirty="0" smtClean="0"/>
              <a:t>Hydrochloride	</a:t>
            </a:r>
            <a:r>
              <a:rPr lang="en-US" sz="1200" dirty="0" err="1" smtClean="0"/>
              <a:t>has_free_acid_or_base_form</a:t>
            </a:r>
            <a:r>
              <a:rPr lang="en-US" sz="1200" dirty="0" smtClean="0"/>
              <a:t>           </a:t>
            </a:r>
            <a:r>
              <a:rPr lang="en-US" sz="1200" dirty="0" err="1" smtClean="0"/>
              <a:t>Rimantadine</a:t>
            </a:r>
            <a:endParaRPr lang="en-US" sz="12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UMLS</a:t>
            </a: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MeSH in PubChem</a:t>
            </a:r>
            <a:endParaRPr lang="en-US" dirty="0"/>
          </a:p>
        </p:txBody>
      </p:sp>
      <p:pic>
        <p:nvPicPr>
          <p:cNvPr id="22630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3" y="1496144"/>
            <a:ext cx="8829675" cy="50292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/>
            <a:tailEnd/>
          </a:ln>
        </p:spPr>
      </p:pic>
      <p:sp>
        <p:nvSpPr>
          <p:cNvPr id="4" name="Inhaltsplatzhalter 2"/>
          <p:cNvSpPr>
            <a:spLocks noGrp="1"/>
          </p:cNvSpPr>
          <p:nvPr>
            <p:ph idx="1"/>
          </p:nvPr>
        </p:nvSpPr>
        <p:spPr>
          <a:xfrm>
            <a:off x="5364088" y="2492896"/>
            <a:ext cx="3672408" cy="3456384"/>
          </a:xfrm>
          <a:solidFill>
            <a:schemeClr val="bg1"/>
          </a:solidFill>
        </p:spPr>
        <p:txBody>
          <a:bodyPr/>
          <a:lstStyle/>
          <a:p>
            <a:pPr>
              <a:buNone/>
            </a:pPr>
            <a:endParaRPr lang="en-US" sz="18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18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18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18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1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800" dirty="0" smtClean="0"/>
              <a:t>     Properties as parents in </a:t>
            </a:r>
            <a:br>
              <a:rPr lang="en-US" sz="1800" dirty="0" smtClean="0"/>
            </a:br>
            <a:r>
              <a:rPr lang="en-US" sz="1800" dirty="0" smtClean="0"/>
              <a:t>informal hierarchy 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 </a:t>
            </a:r>
          </a:p>
          <a:p>
            <a:pPr>
              <a:buNone/>
            </a:pPr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 </a:t>
            </a:r>
          </a:p>
          <a:p>
            <a:endParaRPr lang="en-US" sz="18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Mapping / Tagging</a:t>
            </a: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UMLS </a:t>
            </a:r>
            <a:r>
              <a:rPr lang="en-US" dirty="0" err="1" smtClean="0"/>
              <a:t>MetaMap</a:t>
            </a:r>
            <a:r>
              <a:rPr lang="en-US" dirty="0" smtClean="0"/>
              <a:t> / Medical Text Indexer</a:t>
            </a:r>
            <a:endParaRPr lang="en-US" dirty="0"/>
          </a:p>
        </p:txBody>
      </p:sp>
      <p:sp>
        <p:nvSpPr>
          <p:cNvPr id="5" name="Rechteck 4"/>
          <p:cNvSpPr/>
          <p:nvPr/>
        </p:nvSpPr>
        <p:spPr>
          <a:xfrm>
            <a:off x="3707904" y="2595676"/>
            <a:ext cx="756084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200" dirty="0" smtClean="0"/>
              <a:t>   567 </a:t>
            </a:r>
            <a:r>
              <a:rPr lang="en-US" sz="1200" dirty="0" err="1" smtClean="0"/>
              <a:t>Morphinans</a:t>
            </a:r>
            <a:r>
              <a:rPr lang="en-US" sz="1200" dirty="0" smtClean="0"/>
              <a:t> [Organic Chemical]</a:t>
            </a:r>
          </a:p>
          <a:p>
            <a:pPr algn="l"/>
            <a:r>
              <a:rPr lang="en-US" sz="1200" dirty="0" smtClean="0"/>
              <a:t>   577 </a:t>
            </a:r>
            <a:r>
              <a:rPr lang="en-US" sz="1200" dirty="0" err="1" smtClean="0"/>
              <a:t>Seconal</a:t>
            </a:r>
            <a:r>
              <a:rPr lang="en-US" sz="1200" dirty="0" smtClean="0"/>
              <a:t> [Organic </a:t>
            </a:r>
            <a:r>
              <a:rPr lang="en-US" sz="1200" dirty="0" err="1" smtClean="0"/>
              <a:t>Chemical,Pharmacologic</a:t>
            </a:r>
            <a:r>
              <a:rPr lang="en-US" sz="1200" dirty="0" smtClean="0"/>
              <a:t> Substance]</a:t>
            </a:r>
          </a:p>
          <a:p>
            <a:pPr algn="l"/>
            <a:r>
              <a:rPr lang="en-US" sz="1200" dirty="0" smtClean="0"/>
              <a:t>   604 </a:t>
            </a:r>
            <a:r>
              <a:rPr lang="en-US" sz="1200" dirty="0" err="1" smtClean="0"/>
              <a:t>Talwin</a:t>
            </a:r>
            <a:r>
              <a:rPr lang="en-US" sz="1200" dirty="0" smtClean="0"/>
              <a:t> [Organic </a:t>
            </a:r>
            <a:r>
              <a:rPr lang="en-US" sz="1200" dirty="0" err="1" smtClean="0"/>
              <a:t>Chemical,Pharmacologic</a:t>
            </a:r>
            <a:r>
              <a:rPr lang="en-US" sz="1200" dirty="0" smtClean="0"/>
              <a:t> Substance]</a:t>
            </a:r>
          </a:p>
          <a:p>
            <a:pPr algn="l"/>
            <a:r>
              <a:rPr lang="en-US" sz="1200" dirty="0" smtClean="0"/>
              <a:t>   627 </a:t>
            </a:r>
            <a:r>
              <a:rPr lang="en-US" sz="1200" dirty="0" err="1" smtClean="0"/>
              <a:t>Acetanilides</a:t>
            </a:r>
            <a:r>
              <a:rPr lang="en-US" sz="1200" dirty="0" smtClean="0"/>
              <a:t> [Organic </a:t>
            </a:r>
            <a:r>
              <a:rPr lang="en-US" sz="1200" dirty="0" err="1" smtClean="0"/>
              <a:t>Chemical,Pharmacologic</a:t>
            </a:r>
            <a:r>
              <a:rPr lang="en-US" sz="1200" dirty="0" smtClean="0"/>
              <a:t> Substance]</a:t>
            </a:r>
          </a:p>
          <a:p>
            <a:pPr algn="l"/>
            <a:r>
              <a:rPr lang="en-US" sz="1200" dirty="0" smtClean="0"/>
              <a:t>   637 Aromatic (AROMATICS) [Organic </a:t>
            </a:r>
            <a:r>
              <a:rPr lang="en-US" sz="1200" dirty="0" err="1" smtClean="0"/>
              <a:t>Chemical,Pharmacologic</a:t>
            </a:r>
            <a:r>
              <a:rPr lang="en-US" sz="1200" dirty="0" smtClean="0"/>
              <a:t> Substance]</a:t>
            </a:r>
          </a:p>
          <a:p>
            <a:pPr algn="l"/>
            <a:r>
              <a:rPr lang="en-US" sz="1200" dirty="0" smtClean="0"/>
              <a:t>   645 Esters [Organic Chemical]</a:t>
            </a:r>
          </a:p>
          <a:p>
            <a:pPr algn="l"/>
            <a:r>
              <a:rPr lang="en-US" sz="1200" dirty="0" smtClean="0"/>
              <a:t>   645 derivatives [Chemical Viewed Structurally]</a:t>
            </a:r>
          </a:p>
          <a:p>
            <a:pPr algn="l"/>
            <a:r>
              <a:rPr lang="en-US" sz="1200" dirty="0" smtClean="0"/>
              <a:t>   660 </a:t>
            </a:r>
            <a:r>
              <a:rPr lang="en-US" sz="1200" dirty="0" err="1" smtClean="0"/>
              <a:t>Acetanilid</a:t>
            </a:r>
            <a:r>
              <a:rPr lang="en-US" sz="1200" dirty="0" smtClean="0"/>
              <a:t> (acetanilide) [Organic </a:t>
            </a:r>
            <a:r>
              <a:rPr lang="en-US" sz="1200" dirty="0" err="1" smtClean="0"/>
              <a:t>Chemical,Pharmacologic</a:t>
            </a:r>
            <a:r>
              <a:rPr lang="en-US" sz="1200" dirty="0" smtClean="0"/>
              <a:t> Substance]</a:t>
            </a:r>
          </a:p>
          <a:p>
            <a:pPr algn="l"/>
            <a:r>
              <a:rPr lang="en-US" sz="1200" dirty="0" smtClean="0"/>
              <a:t>   660 </a:t>
            </a:r>
            <a:r>
              <a:rPr lang="en-US" sz="1200" dirty="0" err="1" smtClean="0"/>
              <a:t>Amidophenazon</a:t>
            </a:r>
            <a:r>
              <a:rPr lang="en-US" sz="1200" dirty="0" smtClean="0"/>
              <a:t> (</a:t>
            </a:r>
            <a:r>
              <a:rPr lang="en-US" sz="1200" dirty="0" err="1" smtClean="0"/>
              <a:t>Aminopyrine</a:t>
            </a:r>
            <a:r>
              <a:rPr lang="en-US" sz="1200" dirty="0" smtClean="0"/>
              <a:t>) [Organic </a:t>
            </a:r>
            <a:r>
              <a:rPr lang="en-US" sz="1200" dirty="0" err="1" smtClean="0"/>
              <a:t>Chemical,Pharmacologic</a:t>
            </a:r>
            <a:r>
              <a:rPr lang="en-US" sz="1200" dirty="0" smtClean="0"/>
              <a:t> Substance]</a:t>
            </a:r>
          </a:p>
          <a:p>
            <a:pPr algn="l"/>
            <a:r>
              <a:rPr lang="en-US" sz="1200" dirty="0" smtClean="0"/>
              <a:t>   660 Bromides [Inorganic Chemical]</a:t>
            </a:r>
          </a:p>
          <a:p>
            <a:pPr algn="l"/>
            <a:r>
              <a:rPr lang="en-US" sz="1200" dirty="0" smtClean="0"/>
              <a:t>   660 Chlorpromazine [Organic </a:t>
            </a:r>
            <a:r>
              <a:rPr lang="en-US" sz="1200" dirty="0" err="1" smtClean="0"/>
              <a:t>Chemical,Pharmacologic</a:t>
            </a:r>
            <a:r>
              <a:rPr lang="en-US" sz="1200" dirty="0" smtClean="0"/>
              <a:t> Substance]</a:t>
            </a:r>
          </a:p>
          <a:p>
            <a:pPr algn="l"/>
            <a:r>
              <a:rPr lang="en-US" sz="1200" dirty="0" smtClean="0"/>
              <a:t>   660 Codeine [Organic </a:t>
            </a:r>
            <a:r>
              <a:rPr lang="en-US" sz="1200" dirty="0" err="1" smtClean="0"/>
              <a:t>Chemical,Pharmacologic</a:t>
            </a:r>
            <a:r>
              <a:rPr lang="en-US" sz="1200" dirty="0" smtClean="0"/>
              <a:t> Substance]</a:t>
            </a:r>
          </a:p>
          <a:p>
            <a:pPr algn="l"/>
            <a:r>
              <a:rPr lang="en-US" sz="1200" dirty="0" smtClean="0"/>
              <a:t>   660 Morphine [Organic </a:t>
            </a:r>
            <a:r>
              <a:rPr lang="en-US" sz="1200" dirty="0" err="1" smtClean="0"/>
              <a:t>Chemical,Pharmacologic</a:t>
            </a:r>
            <a:r>
              <a:rPr lang="en-US" sz="1200" dirty="0" smtClean="0"/>
              <a:t> Substance]</a:t>
            </a:r>
          </a:p>
          <a:p>
            <a:pPr algn="l"/>
            <a:r>
              <a:rPr lang="en-US" sz="1200" dirty="0" smtClean="0"/>
              <a:t>   660 Opium [Organic </a:t>
            </a:r>
            <a:r>
              <a:rPr lang="en-US" sz="1200" dirty="0" err="1" smtClean="0"/>
              <a:t>Chemical,Pharmacologic</a:t>
            </a:r>
            <a:r>
              <a:rPr lang="en-US" sz="1200" dirty="0" smtClean="0"/>
              <a:t> Substance]</a:t>
            </a:r>
          </a:p>
          <a:p>
            <a:pPr algn="l"/>
            <a:r>
              <a:rPr lang="en-US" sz="1200" dirty="0" smtClean="0"/>
              <a:t>   660 </a:t>
            </a:r>
            <a:r>
              <a:rPr lang="en-US" sz="1200" dirty="0" err="1" smtClean="0"/>
              <a:t>Pentazocine</a:t>
            </a:r>
            <a:r>
              <a:rPr lang="en-US" sz="1200" dirty="0" smtClean="0"/>
              <a:t> [Organic </a:t>
            </a:r>
            <a:r>
              <a:rPr lang="en-US" sz="1200" dirty="0" err="1" smtClean="0"/>
              <a:t>Chemical,Pharmacologic</a:t>
            </a:r>
            <a:r>
              <a:rPr lang="en-US" sz="1200" dirty="0" smtClean="0"/>
              <a:t> Substance]</a:t>
            </a:r>
          </a:p>
          <a:p>
            <a:pPr algn="l"/>
            <a:r>
              <a:rPr lang="en-US" sz="1200" dirty="0" smtClean="0"/>
              <a:t>   660 </a:t>
            </a:r>
            <a:r>
              <a:rPr lang="en-US" sz="1200" dirty="0" err="1" smtClean="0"/>
              <a:t>Pentobarbitone</a:t>
            </a:r>
            <a:r>
              <a:rPr lang="en-US" sz="1200" dirty="0" smtClean="0"/>
              <a:t> (Pentobarbital) [Organic </a:t>
            </a:r>
            <a:r>
              <a:rPr lang="en-US" sz="1200" dirty="0" err="1" smtClean="0"/>
              <a:t>Chemical,Pharmacologic</a:t>
            </a:r>
            <a:r>
              <a:rPr lang="en-US" sz="1200" dirty="0" smtClean="0"/>
              <a:t> Substance]</a:t>
            </a:r>
          </a:p>
          <a:p>
            <a:pPr algn="l"/>
            <a:r>
              <a:rPr lang="en-US" sz="1200" dirty="0" smtClean="0"/>
              <a:t>   660 </a:t>
            </a:r>
            <a:r>
              <a:rPr lang="en-US" sz="1200" dirty="0" err="1" smtClean="0"/>
              <a:t>Pethidine</a:t>
            </a:r>
            <a:r>
              <a:rPr lang="en-US" sz="1200" dirty="0" smtClean="0"/>
              <a:t> (</a:t>
            </a:r>
            <a:r>
              <a:rPr lang="en-US" sz="1200" dirty="0" err="1" smtClean="0"/>
              <a:t>Meperidine</a:t>
            </a:r>
            <a:r>
              <a:rPr lang="en-US" sz="1200" dirty="0" smtClean="0"/>
              <a:t>) [Organic </a:t>
            </a:r>
            <a:r>
              <a:rPr lang="en-US" sz="1200" dirty="0" err="1" smtClean="0"/>
              <a:t>Chemical,Pharmacologic</a:t>
            </a:r>
            <a:r>
              <a:rPr lang="en-US" sz="1200" dirty="0" smtClean="0"/>
              <a:t> Substance]</a:t>
            </a:r>
          </a:p>
          <a:p>
            <a:pPr algn="l"/>
            <a:r>
              <a:rPr lang="en-US" sz="1200" dirty="0" smtClean="0"/>
              <a:t>   660 </a:t>
            </a:r>
            <a:r>
              <a:rPr lang="en-US" sz="1200" dirty="0" err="1" smtClean="0"/>
              <a:t>Phenacetin</a:t>
            </a:r>
            <a:r>
              <a:rPr lang="en-US" sz="1200" dirty="0" smtClean="0"/>
              <a:t> [Organic </a:t>
            </a:r>
            <a:r>
              <a:rPr lang="en-US" sz="1200" dirty="0" err="1" smtClean="0"/>
              <a:t>Chemical,Pharmacologic</a:t>
            </a:r>
            <a:r>
              <a:rPr lang="en-US" sz="1200" dirty="0" smtClean="0"/>
              <a:t> Substance]</a:t>
            </a:r>
          </a:p>
          <a:p>
            <a:pPr algn="l"/>
            <a:r>
              <a:rPr lang="en-US" sz="1200" dirty="0" smtClean="0"/>
              <a:t>   660 </a:t>
            </a:r>
            <a:r>
              <a:rPr lang="en-US" sz="1200" dirty="0" err="1" smtClean="0"/>
              <a:t>Quinalbarbitone</a:t>
            </a:r>
            <a:r>
              <a:rPr lang="en-US" sz="1200" dirty="0" smtClean="0"/>
              <a:t> (</a:t>
            </a:r>
            <a:r>
              <a:rPr lang="en-US" sz="1200" dirty="0" err="1" smtClean="0"/>
              <a:t>Secobarbital</a:t>
            </a:r>
            <a:r>
              <a:rPr lang="en-US" sz="1200" dirty="0" smtClean="0"/>
              <a:t>) [Organic </a:t>
            </a:r>
            <a:r>
              <a:rPr lang="en-US" sz="1200" dirty="0" err="1" smtClean="0"/>
              <a:t>Chemical,Pharmacologic</a:t>
            </a:r>
            <a:r>
              <a:rPr lang="en-US" sz="1200" dirty="0" smtClean="0"/>
              <a:t> Substance]</a:t>
            </a:r>
          </a:p>
          <a:p>
            <a:pPr algn="l"/>
            <a:r>
              <a:rPr lang="en-US" sz="1200" dirty="0" smtClean="0"/>
              <a:t>  1000 </a:t>
            </a:r>
            <a:r>
              <a:rPr lang="en-US" sz="1200" dirty="0" err="1" smtClean="0"/>
              <a:t>Fluphenazine</a:t>
            </a:r>
            <a:r>
              <a:rPr lang="en-US" sz="1200" dirty="0" smtClean="0"/>
              <a:t> [Organic </a:t>
            </a:r>
            <a:r>
              <a:rPr lang="en-US" sz="1200" dirty="0" err="1" smtClean="0"/>
              <a:t>Chemical,Pharmacologic</a:t>
            </a:r>
            <a:r>
              <a:rPr lang="en-US" sz="1200" dirty="0" smtClean="0"/>
              <a:t> Substance]</a:t>
            </a:r>
            <a:endParaRPr lang="en-US" sz="1200" dirty="0"/>
          </a:p>
        </p:txBody>
      </p:sp>
      <p:sp>
        <p:nvSpPr>
          <p:cNvPr id="8" name="Rechteck 7"/>
          <p:cNvSpPr/>
          <p:nvPr/>
        </p:nvSpPr>
        <p:spPr>
          <a:xfrm>
            <a:off x="0" y="1556792"/>
            <a:ext cx="4572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1200" dirty="0" err="1" smtClean="0"/>
              <a:t>MetaMap</a:t>
            </a:r>
            <a:r>
              <a:rPr lang="en-US" sz="1200" dirty="0" smtClean="0"/>
              <a:t> Version Used:  metamap09</a:t>
            </a:r>
          </a:p>
          <a:p>
            <a:pPr algn="l"/>
            <a:r>
              <a:rPr lang="en-US" sz="1200" dirty="0" err="1" smtClean="0"/>
              <a:t>MetaMap</a:t>
            </a:r>
            <a:r>
              <a:rPr lang="en-US" sz="1200" dirty="0" smtClean="0"/>
              <a:t> Options:  -A+</a:t>
            </a:r>
          </a:p>
          <a:p>
            <a:pPr algn="l"/>
            <a:r>
              <a:rPr lang="en-US" sz="1200" dirty="0" smtClean="0"/>
              <a:t>Lexicon Used:  2009</a:t>
            </a:r>
          </a:p>
          <a:p>
            <a:pPr algn="l"/>
            <a:r>
              <a:rPr lang="en-US" sz="1200" dirty="0" smtClean="0"/>
              <a:t>Knowledge Source Used:  09</a:t>
            </a:r>
          </a:p>
          <a:p>
            <a:pPr algn="l"/>
            <a:endParaRPr lang="en-US" sz="1200" dirty="0" smtClean="0"/>
          </a:p>
          <a:p>
            <a:pPr algn="l"/>
            <a:r>
              <a:rPr lang="en-US" sz="1200" dirty="0" smtClean="0"/>
              <a:t>Input Text:</a:t>
            </a:r>
          </a:p>
          <a:p>
            <a:pPr algn="l"/>
            <a:endParaRPr lang="en-US" sz="1200" dirty="0" smtClean="0"/>
          </a:p>
          <a:p>
            <a:pPr algn="l"/>
            <a:r>
              <a:rPr lang="en-US" sz="1200" dirty="0" smtClean="0"/>
              <a:t>Accidental poisoning by codeine</a:t>
            </a:r>
          </a:p>
          <a:p>
            <a:pPr algn="l"/>
            <a:r>
              <a:rPr lang="en-US" sz="1200" dirty="0" smtClean="0"/>
              <a:t>Accidental poisoning by </a:t>
            </a:r>
            <a:r>
              <a:rPr lang="en-US" sz="1200" dirty="0" err="1" smtClean="0"/>
              <a:t>pethidine</a:t>
            </a:r>
            <a:endParaRPr lang="en-US" sz="1200" dirty="0" smtClean="0"/>
          </a:p>
          <a:p>
            <a:pPr algn="l"/>
            <a:r>
              <a:rPr lang="en-US" sz="1200" dirty="0" smtClean="0"/>
              <a:t>Accidental poisoning by morphine</a:t>
            </a:r>
          </a:p>
          <a:p>
            <a:pPr algn="l"/>
            <a:r>
              <a:rPr lang="en-US" sz="1200" dirty="0" smtClean="0"/>
              <a:t>Accidental poisoning by opium</a:t>
            </a:r>
          </a:p>
          <a:p>
            <a:pPr algn="l"/>
            <a:r>
              <a:rPr lang="en-US" sz="1200" dirty="0" smtClean="0"/>
              <a:t>Accidental poisoning by aromatic analgesics NOS</a:t>
            </a:r>
          </a:p>
          <a:p>
            <a:pPr algn="l"/>
            <a:r>
              <a:rPr lang="en-US" sz="1200" dirty="0" smtClean="0"/>
              <a:t>Accidental poisoning by aromatic analgesics NEC</a:t>
            </a:r>
          </a:p>
          <a:p>
            <a:pPr algn="l"/>
            <a:r>
              <a:rPr lang="en-US" sz="1200" dirty="0" smtClean="0"/>
              <a:t>Accidental poisoning by acetanilide</a:t>
            </a:r>
          </a:p>
          <a:p>
            <a:pPr algn="l"/>
            <a:r>
              <a:rPr lang="en-US" sz="1200" dirty="0" smtClean="0"/>
              <a:t>Accidental poisoning by </a:t>
            </a:r>
            <a:r>
              <a:rPr lang="en-US" sz="1200" dirty="0" err="1" smtClean="0"/>
              <a:t>phenacetin</a:t>
            </a:r>
            <a:endParaRPr lang="en-US" sz="1200" dirty="0" smtClean="0"/>
          </a:p>
          <a:p>
            <a:pPr algn="l"/>
            <a:r>
              <a:rPr lang="en-US" sz="1200" dirty="0" smtClean="0"/>
              <a:t>Accidental poisoning by </a:t>
            </a:r>
            <a:r>
              <a:rPr lang="en-US" sz="1200" dirty="0" err="1" smtClean="0"/>
              <a:t>aminophenazone</a:t>
            </a:r>
            <a:endParaRPr lang="en-US" sz="1200" dirty="0" smtClean="0"/>
          </a:p>
          <a:p>
            <a:pPr algn="l"/>
            <a:r>
              <a:rPr lang="en-US" sz="1200" dirty="0" smtClean="0"/>
              <a:t>Accidental poisoning by </a:t>
            </a:r>
            <a:r>
              <a:rPr lang="en-US" sz="1200" dirty="0" err="1" smtClean="0"/>
              <a:t>antirheumatics</a:t>
            </a:r>
            <a:r>
              <a:rPr lang="en-US" sz="1200" dirty="0" smtClean="0"/>
              <a:t> NOS</a:t>
            </a:r>
          </a:p>
          <a:p>
            <a:pPr algn="l"/>
            <a:r>
              <a:rPr lang="en-US" sz="1200" dirty="0" smtClean="0"/>
              <a:t>Accidental poisoning by </a:t>
            </a:r>
            <a:r>
              <a:rPr lang="en-US" sz="1200" dirty="0" err="1" smtClean="0"/>
              <a:t>pentazocine</a:t>
            </a:r>
            <a:endParaRPr lang="en-US" sz="1200" dirty="0" smtClean="0"/>
          </a:p>
          <a:p>
            <a:pPr algn="l"/>
            <a:r>
              <a:rPr lang="en-US" sz="1200" dirty="0" smtClean="0"/>
              <a:t>Accidental poisoning by </a:t>
            </a:r>
            <a:r>
              <a:rPr lang="en-US" sz="1200" dirty="0" err="1" smtClean="0"/>
              <a:t>pentobarbitone</a:t>
            </a:r>
            <a:endParaRPr lang="en-US" sz="1200" dirty="0" smtClean="0"/>
          </a:p>
          <a:p>
            <a:pPr algn="l"/>
            <a:r>
              <a:rPr lang="en-US" sz="1200" dirty="0" smtClean="0"/>
              <a:t>Accidental poisoning by </a:t>
            </a:r>
            <a:r>
              <a:rPr lang="en-US" sz="1200" dirty="0" err="1" smtClean="0"/>
              <a:t>quinalbarbitone</a:t>
            </a:r>
            <a:endParaRPr lang="en-US" sz="1200" dirty="0" smtClean="0"/>
          </a:p>
          <a:p>
            <a:pPr algn="l"/>
            <a:r>
              <a:rPr lang="en-US" sz="1200" dirty="0" smtClean="0"/>
              <a:t>Accidental poisoning by bromides</a:t>
            </a:r>
          </a:p>
          <a:p>
            <a:pPr algn="l"/>
            <a:r>
              <a:rPr lang="en-US" sz="1200" dirty="0" smtClean="0"/>
              <a:t>Accidental poisoning by </a:t>
            </a:r>
            <a:r>
              <a:rPr lang="en-US" sz="1200" dirty="0" err="1" smtClean="0"/>
              <a:t>cabromal</a:t>
            </a:r>
            <a:r>
              <a:rPr lang="en-US" sz="1200" dirty="0" smtClean="0"/>
              <a:t> derivatives</a:t>
            </a:r>
          </a:p>
          <a:p>
            <a:pPr algn="l"/>
            <a:r>
              <a:rPr lang="en-US" sz="1200" dirty="0" smtClean="0"/>
              <a:t>Accidental poisoning by </a:t>
            </a:r>
            <a:r>
              <a:rPr lang="en-US" sz="1200" dirty="0" err="1" smtClean="0"/>
              <a:t>carbamic</a:t>
            </a:r>
            <a:r>
              <a:rPr lang="en-US" sz="1200" dirty="0" smtClean="0"/>
              <a:t> esters</a:t>
            </a:r>
          </a:p>
          <a:p>
            <a:pPr algn="l"/>
            <a:r>
              <a:rPr lang="en-US" sz="1200" dirty="0" smtClean="0"/>
              <a:t>Accidental poisoning by chlorpromazine</a:t>
            </a:r>
          </a:p>
          <a:p>
            <a:pPr algn="l"/>
            <a:r>
              <a:rPr lang="en-US" sz="1200" dirty="0" smtClean="0"/>
              <a:t>Accidental poisoning by </a:t>
            </a:r>
            <a:r>
              <a:rPr lang="en-US" sz="1200" dirty="0" err="1" smtClean="0"/>
              <a:t>fluphenazine</a:t>
            </a:r>
            <a:endParaRPr lang="en-US" sz="1200" dirty="0" smtClean="0"/>
          </a:p>
          <a:p>
            <a:pPr algn="l"/>
            <a:endParaRPr lang="en-US" sz="12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Whatizit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340768"/>
            <a:ext cx="5320537" cy="4197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2132856"/>
            <a:ext cx="3528413" cy="2859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Biomedical Terminologies contain chemical concepts, drugs or concepts referring to them </a:t>
            </a:r>
          </a:p>
          <a:p>
            <a:r>
              <a:rPr lang="en-US" dirty="0" smtClean="0"/>
              <a:t>MeSH has the highest coverage</a:t>
            </a:r>
          </a:p>
          <a:p>
            <a:r>
              <a:rPr lang="en-US" dirty="0" smtClean="0"/>
              <a:t>Fairly good coverage of semantic relations linking chemicals to non-chemicals</a:t>
            </a:r>
          </a:p>
          <a:p>
            <a:r>
              <a:rPr lang="en-US" dirty="0" smtClean="0"/>
              <a:t>No significant source for semantic relations between chemicals</a:t>
            </a:r>
          </a:p>
          <a:p>
            <a:r>
              <a:rPr lang="en-US" dirty="0" smtClean="0"/>
              <a:t>Mappings </a:t>
            </a:r>
            <a:r>
              <a:rPr lang="en-US" dirty="0" err="1" smtClean="0"/>
              <a:t>ChEBI</a:t>
            </a:r>
            <a:r>
              <a:rPr lang="en-US" dirty="0" smtClean="0"/>
              <a:t> – UMLS: </a:t>
            </a:r>
          </a:p>
          <a:p>
            <a:pPr lvl="1"/>
            <a:r>
              <a:rPr lang="en-US" dirty="0" smtClean="0"/>
              <a:t>to MeSH via PubChem, but only higher level MeSH terms</a:t>
            </a:r>
          </a:p>
          <a:p>
            <a:pPr lvl="1"/>
            <a:r>
              <a:rPr lang="en-US" dirty="0" smtClean="0"/>
              <a:t>NLP tools (</a:t>
            </a:r>
            <a:r>
              <a:rPr lang="en-US" dirty="0" err="1" smtClean="0"/>
              <a:t>MetaMap</a:t>
            </a:r>
            <a:r>
              <a:rPr lang="en-US" dirty="0" smtClean="0"/>
              <a:t>, Medical Text Indexer, </a:t>
            </a:r>
            <a:r>
              <a:rPr lang="en-US" dirty="0" err="1" smtClean="0"/>
              <a:t>WhatIzIt</a:t>
            </a:r>
            <a:r>
              <a:rPr lang="en-US" dirty="0" smtClean="0"/>
              <a:t>) not yet optimized for Chemical names. </a:t>
            </a: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Veterans Health Administration National Drug File</a:t>
            </a:r>
          </a:p>
        </p:txBody>
      </p:sp>
      <p:sp>
        <p:nvSpPr>
          <p:cNvPr id="91139" name="Rechteck 6"/>
          <p:cNvSpPr>
            <a:spLocks noChangeArrowheads="1"/>
          </p:cNvSpPr>
          <p:nvPr/>
        </p:nvSpPr>
        <p:spPr bwMode="auto">
          <a:xfrm>
            <a:off x="0" y="1268413"/>
            <a:ext cx="9144000" cy="526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de-DE" sz="1200"/>
              <a:t> </a:t>
            </a:r>
          </a:p>
          <a:p>
            <a:pPr algn="l"/>
            <a:r>
              <a:rPr lang="de-DE" sz="1200"/>
              <a:t>VANDF	WHEAT DEXTRIN</a:t>
            </a:r>
          </a:p>
          <a:p>
            <a:pPr algn="l"/>
            <a:r>
              <a:rPr lang="de-DE" sz="1200"/>
              <a:t>VANDF	ALOE/BENZOCAINE/LANOLIN/MENTHOL</a:t>
            </a:r>
          </a:p>
          <a:p>
            <a:pPr algn="l"/>
            <a:r>
              <a:rPr lang="de-DE" sz="1200"/>
              <a:t>VANDF	benazepril</a:t>
            </a:r>
          </a:p>
          <a:p>
            <a:pPr algn="l"/>
            <a:r>
              <a:rPr lang="de-DE" sz="1200"/>
              <a:t>VANDF	COLOR,ARTIFICIAL</a:t>
            </a:r>
          </a:p>
          <a:p>
            <a:pPr algn="l"/>
            <a:r>
              <a:rPr lang="de-DE" sz="1200"/>
              <a:t>VANDF	Acacia Extract</a:t>
            </a:r>
          </a:p>
          <a:p>
            <a:pPr algn="l"/>
            <a:r>
              <a:rPr lang="de-DE" sz="1200"/>
              <a:t>VANDF	Secobarbital sodium</a:t>
            </a:r>
          </a:p>
          <a:p>
            <a:pPr algn="l"/>
            <a:r>
              <a:rPr lang="de-DE" sz="1200"/>
              <a:t>VANDF	Cilastatin Sodium</a:t>
            </a:r>
          </a:p>
          <a:p>
            <a:pPr algn="l"/>
            <a:r>
              <a:rPr lang="de-DE" sz="1200"/>
              <a:t>VANDF	POLYTHIAZIDE/PRAZOSIN</a:t>
            </a:r>
          </a:p>
          <a:p>
            <a:pPr algn="l"/>
            <a:r>
              <a:rPr lang="de-DE" sz="1200"/>
              <a:t>VANDF	CARDIOVASCULAR AGENTS,OTHER</a:t>
            </a:r>
          </a:p>
          <a:p>
            <a:pPr algn="l"/>
            <a:r>
              <a:rPr lang="de-DE" sz="1200"/>
              <a:t>VANDF	Doxazosin</a:t>
            </a:r>
          </a:p>
          <a:p>
            <a:pPr algn="l"/>
            <a:r>
              <a:rPr lang="de-DE" sz="1200"/>
              <a:t>VANDF	Phenylephrine + promethazine + codeine</a:t>
            </a:r>
          </a:p>
          <a:p>
            <a:pPr algn="l"/>
            <a:r>
              <a:rPr lang="de-DE" sz="1200"/>
              <a:t>VANDF	SODIUM XYLENESULFONATE</a:t>
            </a:r>
          </a:p>
          <a:p>
            <a:pPr algn="l"/>
            <a:r>
              <a:rPr lang="de-DE" sz="1200"/>
              <a:t>VANDF	Potassium</a:t>
            </a:r>
          </a:p>
          <a:p>
            <a:pPr algn="l"/>
            <a:r>
              <a:rPr lang="de-DE" sz="1200"/>
              <a:t>VANDF	ALLERGENIC EXTRACT, PENICILLIUM NOTATUM</a:t>
            </a:r>
          </a:p>
          <a:p>
            <a:pPr algn="l"/>
            <a:r>
              <a:rPr lang="de-DE" sz="1200"/>
              <a:t>VANDF	LOXILAN</a:t>
            </a:r>
          </a:p>
          <a:p>
            <a:pPr algn="l"/>
            <a:r>
              <a:rPr lang="de-DE" sz="1200"/>
              <a:t>VANDF	Fosfomycin</a:t>
            </a:r>
          </a:p>
          <a:p>
            <a:pPr algn="l"/>
            <a:r>
              <a:rPr lang="de-DE" sz="1200"/>
              <a:t>VANDF	CEPHALOSPORIN 2ND GENERATION</a:t>
            </a:r>
          </a:p>
          <a:p>
            <a:pPr algn="l"/>
            <a:r>
              <a:rPr lang="de-DE" sz="1200"/>
              <a:t>VANDF	ALLERGENIC EXTRACT, TREE, MAPLE MIX</a:t>
            </a:r>
          </a:p>
          <a:p>
            <a:pPr algn="l"/>
            <a:r>
              <a:rPr lang="de-DE" sz="1200"/>
              <a:t>VANDF	CALCIUM IODATE</a:t>
            </a:r>
          </a:p>
          <a:p>
            <a:pPr algn="l"/>
            <a:r>
              <a:rPr lang="de-DE" sz="1200"/>
              <a:t>VANDF	Antiemetics</a:t>
            </a:r>
          </a:p>
          <a:p>
            <a:pPr algn="l"/>
            <a:r>
              <a:rPr lang="de-DE" sz="1200"/>
              <a:t>VANDF	DYE EVANS BLUE</a:t>
            </a:r>
          </a:p>
          <a:p>
            <a:pPr algn="l"/>
            <a:r>
              <a:rPr lang="de-DE" sz="1200"/>
              <a:t>VANDF	ACETAMINOPHEN/DEXTROMETHORPHAN/GUAIFENESIN/PSEUDOEPHEDRINE</a:t>
            </a:r>
          </a:p>
          <a:p>
            <a:pPr algn="l"/>
            <a:r>
              <a:rPr lang="de-DE" sz="1200"/>
              <a:t>VANDF	ALLERGENIC EXTRACT, JUNE POLLEN</a:t>
            </a:r>
          </a:p>
          <a:p>
            <a:pPr algn="l"/>
            <a:r>
              <a:rPr lang="de-DE" sz="1200"/>
              <a:t>VANDF	DUODERM HYDROGEL C#1879-87</a:t>
            </a:r>
          </a:p>
          <a:p>
            <a:pPr algn="l"/>
            <a:r>
              <a:rPr lang="de-DE" sz="1200"/>
              <a:t>VANDF	Equine diphtheria antitoxin</a:t>
            </a:r>
          </a:p>
          <a:p>
            <a:pPr algn="l"/>
            <a:r>
              <a:rPr lang="de-DE" sz="1200"/>
              <a:t>VANDF	Loxipine Succinate</a:t>
            </a:r>
          </a:p>
          <a:p>
            <a:pPr algn="l"/>
            <a:r>
              <a:rPr lang="de-DE" sz="1200"/>
              <a:t>VANDF	WOOL WAX ALCOHOL</a:t>
            </a:r>
            <a:endParaRPr lang="en-US" sz="120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CRISP Thesaurus</a:t>
            </a:r>
          </a:p>
        </p:txBody>
      </p:sp>
      <p:sp>
        <p:nvSpPr>
          <p:cNvPr id="92163" name="Rechteck 6"/>
          <p:cNvSpPr>
            <a:spLocks noChangeArrowheads="1"/>
          </p:cNvSpPr>
          <p:nvPr/>
        </p:nvSpPr>
        <p:spPr bwMode="auto">
          <a:xfrm>
            <a:off x="0" y="1268413"/>
            <a:ext cx="914400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de-DE" sz="1200"/>
              <a:t>SAB	CUIStr</a:t>
            </a:r>
          </a:p>
          <a:p>
            <a:pPr algn="l"/>
            <a:r>
              <a:rPr lang="de-DE" sz="1200"/>
              <a:t>CSP	Tetrabenazine</a:t>
            </a:r>
          </a:p>
          <a:p>
            <a:pPr algn="l"/>
            <a:r>
              <a:rPr lang="de-DE" sz="1200"/>
              <a:t>CSP	gamma-Aminobutyrate</a:t>
            </a:r>
          </a:p>
          <a:p>
            <a:pPr algn="l"/>
            <a:r>
              <a:rPr lang="de-DE" sz="1200"/>
              <a:t>CSP	methoxyindole</a:t>
            </a:r>
          </a:p>
          <a:p>
            <a:pPr algn="l"/>
            <a:r>
              <a:rPr lang="de-DE" sz="1200"/>
              <a:t>CSP	Yellow Fever Vaccine</a:t>
            </a:r>
          </a:p>
          <a:p>
            <a:pPr algn="l"/>
            <a:r>
              <a:rPr lang="de-DE" sz="1200"/>
              <a:t>CSP	Clomiphene</a:t>
            </a:r>
          </a:p>
          <a:p>
            <a:pPr algn="l"/>
            <a:r>
              <a:rPr lang="de-DE" sz="1200"/>
              <a:t>CSP	Chenodeoxycholate</a:t>
            </a:r>
          </a:p>
          <a:p>
            <a:pPr algn="l"/>
            <a:r>
              <a:rPr lang="de-DE" sz="1200"/>
              <a:t>CSP	Crack Cocaine</a:t>
            </a:r>
          </a:p>
          <a:p>
            <a:pPr algn="l"/>
            <a:r>
              <a:rPr lang="de-DE" sz="1200"/>
              <a:t>CSP	H antigen, bacterial</a:t>
            </a:r>
          </a:p>
          <a:p>
            <a:pPr algn="l"/>
            <a:r>
              <a:rPr lang="de-DE" sz="1200"/>
              <a:t>CSP	Salts</a:t>
            </a:r>
          </a:p>
          <a:p>
            <a:pPr algn="l"/>
            <a:r>
              <a:rPr lang="de-DE" sz="1200"/>
              <a:t>CSP	Methimazole</a:t>
            </a:r>
          </a:p>
          <a:p>
            <a:pPr algn="l"/>
            <a:r>
              <a:rPr lang="de-DE" sz="1200"/>
              <a:t>CSP	erythroidine</a:t>
            </a:r>
          </a:p>
          <a:p>
            <a:pPr algn="l"/>
            <a:r>
              <a:rPr lang="de-DE" sz="1200"/>
              <a:t>CSP	halobiphenyl/halotriphenyl compound</a:t>
            </a:r>
          </a:p>
          <a:p>
            <a:pPr algn="l"/>
            <a:r>
              <a:rPr lang="de-DE" sz="1200"/>
              <a:t>CSP	Selenoprotein P</a:t>
            </a:r>
          </a:p>
          <a:p>
            <a:pPr algn="l"/>
            <a:r>
              <a:rPr lang="de-DE" sz="1200"/>
              <a:t>CSP	cyclohexane carboxylate</a:t>
            </a:r>
          </a:p>
          <a:p>
            <a:pPr algn="l"/>
            <a:r>
              <a:rPr lang="de-DE" sz="1200"/>
              <a:t>CSP	Lomustine</a:t>
            </a:r>
          </a:p>
          <a:p>
            <a:pPr algn="l"/>
            <a:r>
              <a:rPr lang="de-DE" sz="1200"/>
              <a:t>CSP	Shiga Toxins</a:t>
            </a:r>
          </a:p>
          <a:p>
            <a:pPr algn="l"/>
            <a:r>
              <a:rPr lang="de-DE" sz="1200"/>
              <a:t>CSP	Prodrugs</a:t>
            </a:r>
          </a:p>
          <a:p>
            <a:pPr algn="l"/>
            <a:r>
              <a:rPr lang="de-DE" sz="1200"/>
              <a:t>CSP	Diuretics</a:t>
            </a:r>
          </a:p>
          <a:p>
            <a:pPr algn="l"/>
            <a:r>
              <a:rPr lang="de-DE" sz="1200"/>
              <a:t>CSP	Leukotrienes E</a:t>
            </a:r>
          </a:p>
          <a:p>
            <a:pPr algn="l"/>
            <a:r>
              <a:rPr lang="de-DE" sz="1200"/>
              <a:t>CSP	Proteolipids</a:t>
            </a:r>
          </a:p>
          <a:p>
            <a:pPr algn="l"/>
            <a:r>
              <a:rPr lang="de-DE" sz="1200"/>
              <a:t>CSP	Thymidine Monophosphate</a:t>
            </a:r>
          </a:p>
          <a:p>
            <a:pPr algn="l"/>
            <a:r>
              <a:rPr lang="de-DE" sz="1200"/>
              <a:t>CSP	aspidospermine</a:t>
            </a:r>
          </a:p>
          <a:p>
            <a:pPr algn="l"/>
            <a:r>
              <a:rPr lang="de-DE" sz="1200"/>
              <a:t>CSP	halocarbon compound</a:t>
            </a:r>
          </a:p>
          <a:p>
            <a:pPr algn="l"/>
            <a:r>
              <a:rPr lang="de-DE" sz="1200"/>
              <a:t>CSP	Mitomycin</a:t>
            </a:r>
          </a:p>
          <a:p>
            <a:pPr algn="l"/>
            <a:r>
              <a:rPr lang="de-DE" sz="1200"/>
              <a:t>CSP	Abortifacient Agents</a:t>
            </a:r>
          </a:p>
          <a:p>
            <a:pPr algn="l"/>
            <a:r>
              <a:rPr lang="de-DE" sz="1200"/>
              <a:t>CSP	Morning After Pill</a:t>
            </a:r>
          </a:p>
          <a:p>
            <a:pPr algn="l"/>
            <a:r>
              <a:rPr lang="de-DE" sz="1200"/>
              <a:t>CSP	Cyclophosphamide</a:t>
            </a:r>
          </a:p>
          <a:p>
            <a:pPr algn="l"/>
            <a:r>
              <a:rPr lang="de-DE" sz="1200"/>
              <a:t>CSP	Poisons</a:t>
            </a:r>
          </a:p>
          <a:p>
            <a:pPr algn="l"/>
            <a:r>
              <a:rPr lang="de-DE" sz="1200"/>
              <a:t>CSP	virus envelope</a:t>
            </a:r>
            <a:endParaRPr lang="en-US" sz="120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NCI Thesaurus</a:t>
            </a:r>
          </a:p>
        </p:txBody>
      </p:sp>
      <p:sp>
        <p:nvSpPr>
          <p:cNvPr id="93187" name="Rechteck 6"/>
          <p:cNvSpPr>
            <a:spLocks noChangeArrowheads="1"/>
          </p:cNvSpPr>
          <p:nvPr/>
        </p:nvSpPr>
        <p:spPr bwMode="auto">
          <a:xfrm>
            <a:off x="0" y="1268413"/>
            <a:ext cx="914400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de-DE" sz="1200"/>
              <a:t>  </a:t>
            </a:r>
          </a:p>
          <a:p>
            <a:pPr algn="l"/>
            <a:r>
              <a:rPr lang="de-DE" sz="1200"/>
              <a:t>NCI	Zaditor</a:t>
            </a:r>
          </a:p>
          <a:p>
            <a:pPr algn="l"/>
            <a:r>
              <a:rPr lang="de-DE" sz="1200"/>
              <a:t>NCI	hydrocortisone acetate</a:t>
            </a:r>
          </a:p>
          <a:p>
            <a:pPr algn="l"/>
            <a:r>
              <a:rPr lang="de-DE" sz="1200"/>
              <a:t>NCI	KOS-953</a:t>
            </a:r>
          </a:p>
          <a:p>
            <a:pPr algn="l"/>
            <a:r>
              <a:rPr lang="de-DE" sz="1200"/>
              <a:t>NCI	Neoral</a:t>
            </a:r>
          </a:p>
          <a:p>
            <a:pPr algn="l"/>
            <a:r>
              <a:rPr lang="de-DE" sz="1200"/>
              <a:t>NCI	Isotretinoin</a:t>
            </a:r>
          </a:p>
          <a:p>
            <a:pPr algn="l"/>
            <a:r>
              <a:rPr lang="de-DE" sz="1200"/>
              <a:t>NCI	Spigelia Fluidextract</a:t>
            </a:r>
          </a:p>
          <a:p>
            <a:pPr algn="l"/>
            <a:r>
              <a:rPr lang="de-DE" sz="1200"/>
              <a:t>NCI	palmitoleic acid</a:t>
            </a:r>
          </a:p>
          <a:p>
            <a:pPr algn="l"/>
            <a:r>
              <a:rPr lang="de-DE" sz="1200"/>
              <a:t>NCI	Absorbine</a:t>
            </a:r>
          </a:p>
          <a:p>
            <a:pPr algn="l"/>
            <a:r>
              <a:rPr lang="de-DE" sz="1200"/>
              <a:t>NCI	Monoclonal Antibody N901-bR</a:t>
            </a:r>
          </a:p>
          <a:p>
            <a:pPr algn="l"/>
            <a:r>
              <a:rPr lang="de-DE" sz="1200"/>
              <a:t>NCI	Coreg Butoxamine HCl</a:t>
            </a:r>
          </a:p>
          <a:p>
            <a:pPr algn="l"/>
            <a:r>
              <a:rPr lang="de-DE" sz="1200"/>
              <a:t>NCI	Citofolin</a:t>
            </a:r>
          </a:p>
          <a:p>
            <a:pPr algn="l"/>
            <a:r>
              <a:rPr lang="de-DE" sz="1200"/>
              <a:t>NCI	Amoxil</a:t>
            </a:r>
          </a:p>
          <a:p>
            <a:pPr algn="l"/>
            <a:r>
              <a:rPr lang="de-DE" sz="1200"/>
              <a:t>NCI	Procyclidine hydrochloride</a:t>
            </a:r>
          </a:p>
          <a:p>
            <a:pPr algn="l"/>
            <a:r>
              <a:rPr lang="de-DE" sz="1200"/>
              <a:t>NCI	Methylene Chloride</a:t>
            </a:r>
          </a:p>
          <a:p>
            <a:pPr algn="l"/>
            <a:r>
              <a:rPr lang="de-DE" sz="1200"/>
              <a:t>NCI	SC 48334</a:t>
            </a:r>
          </a:p>
          <a:p>
            <a:pPr algn="l"/>
            <a:r>
              <a:rPr lang="de-DE" sz="1200"/>
              <a:t>NCI	Egtazic Acid</a:t>
            </a:r>
          </a:p>
          <a:p>
            <a:pPr algn="l"/>
            <a:r>
              <a:rPr lang="de-DE" sz="1200"/>
              <a:t>NCI	Valproate</a:t>
            </a:r>
          </a:p>
          <a:p>
            <a:pPr algn="l"/>
            <a:r>
              <a:rPr lang="de-DE" sz="1200"/>
              <a:t>NCI	CD3-Epsilon-Associated Protein</a:t>
            </a:r>
          </a:p>
          <a:p>
            <a:pPr algn="l"/>
            <a:r>
              <a:rPr lang="de-DE" sz="1200"/>
              <a:t>NCI	Differentiation Inducer</a:t>
            </a:r>
          </a:p>
          <a:p>
            <a:pPr algn="l"/>
            <a:r>
              <a:rPr lang="de-DE" sz="1200"/>
              <a:t>NCI	Clonoxifen</a:t>
            </a:r>
          </a:p>
          <a:p>
            <a:pPr algn="l"/>
            <a:r>
              <a:rPr lang="de-DE" sz="1200"/>
              <a:t>NCI	Myristic Acid</a:t>
            </a:r>
          </a:p>
          <a:p>
            <a:pPr algn="l"/>
            <a:r>
              <a:rPr lang="de-DE" sz="1200"/>
              <a:t>NCI	piroxantrone</a:t>
            </a:r>
          </a:p>
          <a:p>
            <a:pPr algn="l"/>
            <a:r>
              <a:rPr lang="de-DE" sz="1200"/>
              <a:t>NCI	Methoxamine</a:t>
            </a:r>
          </a:p>
          <a:p>
            <a:pPr algn="l"/>
            <a:r>
              <a:rPr lang="de-DE" sz="1200"/>
              <a:t>NCI	Dynacirc</a:t>
            </a:r>
          </a:p>
          <a:p>
            <a:pPr algn="l"/>
            <a:r>
              <a:rPr lang="de-DE" sz="1200"/>
              <a:t>NCI	Hexa-Germ</a:t>
            </a:r>
          </a:p>
          <a:p>
            <a:pPr algn="l"/>
            <a:r>
              <a:rPr lang="de-DE" sz="1200"/>
              <a:t>NCI	Trihexyphenidyl Hydrochloride</a:t>
            </a:r>
          </a:p>
          <a:p>
            <a:pPr algn="l"/>
            <a:r>
              <a:rPr lang="de-DE" sz="1200"/>
              <a:t>NCI	Iodamide</a:t>
            </a:r>
          </a:p>
          <a:p>
            <a:pPr algn="l"/>
            <a:r>
              <a:rPr lang="de-DE" sz="1200"/>
              <a:t>NCI	CD11b Antigens</a:t>
            </a:r>
          </a:p>
          <a:p>
            <a:pPr algn="l"/>
            <a:r>
              <a:rPr lang="de-DE" sz="1200"/>
              <a:t>NCI	Abbokinase</a:t>
            </a:r>
            <a:endParaRPr lang="en-US" sz="120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Clinical Terms V3</a:t>
            </a:r>
          </a:p>
        </p:txBody>
      </p:sp>
      <p:sp>
        <p:nvSpPr>
          <p:cNvPr id="89091" name="Rechteck 6"/>
          <p:cNvSpPr>
            <a:spLocks noChangeArrowheads="1"/>
          </p:cNvSpPr>
          <p:nvPr/>
        </p:nvSpPr>
        <p:spPr bwMode="auto">
          <a:xfrm>
            <a:off x="0" y="1268413"/>
            <a:ext cx="9144000" cy="618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endParaRPr lang="de-DE" sz="1200"/>
          </a:p>
          <a:p>
            <a:pPr algn="l"/>
            <a:r>
              <a:rPr lang="de-DE" sz="1200"/>
              <a:t>RCD	Compound salicylic acid powder</a:t>
            </a:r>
          </a:p>
          <a:p>
            <a:pPr algn="l"/>
            <a:r>
              <a:rPr lang="de-DE" sz="1200"/>
              <a:t>RCD	Expulin</a:t>
            </a:r>
          </a:p>
          <a:p>
            <a:pPr algn="l"/>
            <a:r>
              <a:rPr lang="de-DE" sz="1200"/>
              <a:t>RCD	Chlorinated phenol disinfectant</a:t>
            </a:r>
          </a:p>
          <a:p>
            <a:pPr algn="l"/>
            <a:r>
              <a:rPr lang="de-DE" sz="1200"/>
              <a:t>RCD	amyl nitrate</a:t>
            </a:r>
          </a:p>
          <a:p>
            <a:pPr algn="l"/>
            <a:r>
              <a:rPr lang="de-DE" sz="1200"/>
              <a:t>RCD	Vioform Hydrocortisone</a:t>
            </a:r>
          </a:p>
          <a:p>
            <a:pPr algn="l"/>
            <a:r>
              <a:rPr lang="de-DE" sz="1200"/>
              <a:t>RCD	Alcuronium</a:t>
            </a:r>
          </a:p>
          <a:p>
            <a:pPr algn="l"/>
            <a:r>
              <a:rPr lang="de-DE" sz="1200"/>
              <a:t>RCD	methyl isocyanate</a:t>
            </a:r>
          </a:p>
          <a:p>
            <a:pPr algn="l"/>
            <a:r>
              <a:rPr lang="de-DE" sz="1200"/>
              <a:t>RCD	Lopid</a:t>
            </a:r>
          </a:p>
          <a:p>
            <a:pPr algn="l"/>
            <a:r>
              <a:rPr lang="de-DE" sz="1200"/>
              <a:t>RCD	Neupogen</a:t>
            </a:r>
          </a:p>
          <a:p>
            <a:pPr algn="l"/>
            <a:r>
              <a:rPr lang="de-DE" sz="1200"/>
              <a:t>RCD	Shannon stoma adhesive plaster</a:t>
            </a:r>
          </a:p>
          <a:p>
            <a:pPr algn="l"/>
            <a:r>
              <a:rPr lang="de-DE" sz="1200"/>
              <a:t>RCD	Eolarix vaccine</a:t>
            </a:r>
          </a:p>
          <a:p>
            <a:pPr algn="l"/>
            <a:r>
              <a:rPr lang="de-DE" sz="1200"/>
              <a:t>RCD	X-porphyrin</a:t>
            </a:r>
          </a:p>
          <a:p>
            <a:pPr algn="l"/>
            <a:r>
              <a:rPr lang="de-DE" sz="1200"/>
              <a:t>RCD	Deltastab</a:t>
            </a:r>
          </a:p>
          <a:p>
            <a:pPr algn="l"/>
            <a:r>
              <a:rPr lang="de-DE" sz="1200"/>
              <a:t>RCD	Geref 50</a:t>
            </a:r>
          </a:p>
          <a:p>
            <a:pPr algn="l"/>
            <a:r>
              <a:rPr lang="de-DE" sz="1200"/>
              <a:t>RCD	C-Peptide</a:t>
            </a:r>
          </a:p>
          <a:p>
            <a:pPr algn="l"/>
            <a:r>
              <a:rPr lang="de-DE" sz="1200"/>
              <a:t>RCD	Abidec</a:t>
            </a:r>
          </a:p>
          <a:p>
            <a:pPr algn="l"/>
            <a:r>
              <a:rPr lang="de-DE" sz="1200"/>
              <a:t>RCD	soldering flux</a:t>
            </a:r>
          </a:p>
          <a:p>
            <a:pPr algn="l"/>
            <a:r>
              <a:rPr lang="de-DE" sz="1200"/>
              <a:t>RCD	Buspirone</a:t>
            </a:r>
          </a:p>
          <a:p>
            <a:pPr algn="l"/>
            <a:r>
              <a:rPr lang="de-DE" sz="1200"/>
              <a:t>RCD	cabergoline</a:t>
            </a:r>
          </a:p>
          <a:p>
            <a:pPr algn="l"/>
            <a:r>
              <a:rPr lang="de-DE" sz="1200"/>
              <a:t>RCD	Dental etching agent</a:t>
            </a:r>
          </a:p>
          <a:p>
            <a:pPr algn="l"/>
            <a:r>
              <a:rPr lang="de-DE" sz="1200"/>
              <a:t>RCD	E104</a:t>
            </a:r>
          </a:p>
          <a:p>
            <a:pPr algn="l"/>
            <a:r>
              <a:rPr lang="de-DE" sz="1200"/>
              <a:t>RCD	Adenoscan</a:t>
            </a:r>
          </a:p>
          <a:p>
            <a:pPr algn="l"/>
            <a:r>
              <a:rPr lang="de-DE" sz="1200"/>
              <a:t>RCD	Fefol-Vit Spansule</a:t>
            </a:r>
          </a:p>
          <a:p>
            <a:pPr algn="l"/>
            <a:r>
              <a:rPr lang="de-DE" sz="1200"/>
              <a:t>RCD	Budesonide</a:t>
            </a:r>
          </a:p>
          <a:p>
            <a:pPr algn="l"/>
            <a:r>
              <a:rPr lang="de-DE" sz="1200"/>
              <a:t>RCD	deteclo</a:t>
            </a:r>
          </a:p>
          <a:p>
            <a:pPr algn="l"/>
            <a:r>
              <a:rPr lang="de-DE" sz="1200"/>
              <a:t>RCD	Rigid gas permeable contact lens preparations</a:t>
            </a:r>
          </a:p>
          <a:p>
            <a:pPr algn="l"/>
            <a:r>
              <a:rPr lang="de-DE" sz="1200"/>
              <a:t>RCD	Cannabis substance</a:t>
            </a:r>
          </a:p>
          <a:p>
            <a:pPr algn="l"/>
            <a:r>
              <a:rPr lang="de-DE" sz="1200"/>
              <a:t>RCD	lypressin</a:t>
            </a:r>
          </a:p>
          <a:p>
            <a:pPr algn="l"/>
            <a:r>
              <a:rPr lang="de-DE" sz="1200"/>
              <a:t>RCD	Progynova</a:t>
            </a:r>
          </a:p>
          <a:p>
            <a:pPr algn="l"/>
            <a:r>
              <a:rPr lang="de-DE" sz="1200"/>
              <a:t>RCD	Endorphins</a:t>
            </a:r>
          </a:p>
          <a:p>
            <a:pPr algn="l"/>
            <a:r>
              <a:rPr lang="de-DE" sz="1200"/>
              <a:t>RCD	Sulparex</a:t>
            </a:r>
            <a:endParaRPr lang="en-US" sz="120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Metathesaurus</a:t>
            </a:r>
          </a:p>
        </p:txBody>
      </p:sp>
      <p:sp>
        <p:nvSpPr>
          <p:cNvPr id="90115" name="Rechteck 6"/>
          <p:cNvSpPr>
            <a:spLocks noChangeArrowheads="1"/>
          </p:cNvSpPr>
          <p:nvPr/>
        </p:nvSpPr>
        <p:spPr bwMode="auto">
          <a:xfrm>
            <a:off x="0" y="1268413"/>
            <a:ext cx="914400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de-DE" sz="1200" dirty="0"/>
              <a:t>SAB	</a:t>
            </a:r>
            <a:r>
              <a:rPr lang="de-DE" sz="1200" dirty="0" err="1"/>
              <a:t>CUIStr</a:t>
            </a:r>
            <a:endParaRPr lang="de-DE" sz="1200" dirty="0"/>
          </a:p>
          <a:p>
            <a:pPr algn="l"/>
            <a:r>
              <a:rPr lang="de-DE" sz="1200" dirty="0"/>
              <a:t>MTH	</a:t>
            </a:r>
            <a:r>
              <a:rPr lang="de-DE" sz="1200" dirty="0" err="1"/>
              <a:t>Nile</a:t>
            </a:r>
            <a:r>
              <a:rPr lang="de-DE" sz="1200" dirty="0"/>
              <a:t> Blue</a:t>
            </a:r>
          </a:p>
          <a:p>
            <a:pPr algn="l"/>
            <a:r>
              <a:rPr lang="de-DE" sz="1200" dirty="0"/>
              <a:t>MTH	</a:t>
            </a:r>
            <a:r>
              <a:rPr lang="de-DE" sz="1200" dirty="0" err="1"/>
              <a:t>Manganum</a:t>
            </a:r>
            <a:r>
              <a:rPr lang="de-DE" sz="1200" dirty="0"/>
              <a:t> </a:t>
            </a:r>
            <a:r>
              <a:rPr lang="de-DE" sz="1200" dirty="0" err="1"/>
              <a:t>sulphuricum</a:t>
            </a:r>
            <a:r>
              <a:rPr lang="de-DE" sz="1200" dirty="0"/>
              <a:t>, </a:t>
            </a:r>
            <a:r>
              <a:rPr lang="de-DE" sz="1200" dirty="0" err="1"/>
              <a:t>homeopathic</a:t>
            </a:r>
            <a:r>
              <a:rPr lang="de-DE" sz="1200" dirty="0"/>
              <a:t> </a:t>
            </a:r>
            <a:r>
              <a:rPr lang="de-DE" sz="1200" dirty="0" err="1"/>
              <a:t>preparation</a:t>
            </a:r>
            <a:endParaRPr lang="de-DE" sz="1200" dirty="0"/>
          </a:p>
          <a:p>
            <a:pPr algn="l"/>
            <a:r>
              <a:rPr lang="de-DE" sz="1200" dirty="0"/>
              <a:t>MTH	</a:t>
            </a:r>
            <a:r>
              <a:rPr lang="de-DE" sz="1200" dirty="0" err="1"/>
              <a:t>Dichlorodiphenyldichloroethane</a:t>
            </a:r>
            <a:endParaRPr lang="de-DE" sz="1200" dirty="0"/>
          </a:p>
          <a:p>
            <a:pPr algn="l"/>
            <a:r>
              <a:rPr lang="de-DE" sz="1200" dirty="0"/>
              <a:t>MTH	WT2 </a:t>
            </a:r>
            <a:r>
              <a:rPr lang="de-DE" sz="1200" dirty="0" err="1"/>
              <a:t>protein</a:t>
            </a:r>
            <a:endParaRPr lang="de-DE" sz="1200" dirty="0"/>
          </a:p>
          <a:p>
            <a:pPr algn="l"/>
            <a:r>
              <a:rPr lang="de-DE" sz="1200" dirty="0"/>
              <a:t>MTH	</a:t>
            </a:r>
            <a:r>
              <a:rPr lang="de-DE" sz="1200" dirty="0" err="1"/>
              <a:t>Neuraminic</a:t>
            </a:r>
            <a:r>
              <a:rPr lang="de-DE" sz="1200" dirty="0"/>
              <a:t> </a:t>
            </a:r>
            <a:r>
              <a:rPr lang="de-DE" sz="1200" dirty="0" err="1"/>
              <a:t>acid</a:t>
            </a:r>
            <a:endParaRPr lang="de-DE" sz="1200" dirty="0"/>
          </a:p>
          <a:p>
            <a:pPr algn="l"/>
            <a:r>
              <a:rPr lang="de-DE" sz="1200" dirty="0"/>
              <a:t>MTH	</a:t>
            </a:r>
            <a:r>
              <a:rPr lang="de-DE" sz="1200" dirty="0" err="1"/>
              <a:t>Hemoglobin</a:t>
            </a:r>
            <a:r>
              <a:rPr lang="de-DE" sz="1200" dirty="0"/>
              <a:t> </a:t>
            </a:r>
            <a:r>
              <a:rPr lang="de-DE" sz="1200" dirty="0" err="1"/>
              <a:t>Parchman</a:t>
            </a:r>
            <a:endParaRPr lang="de-DE" sz="1200" dirty="0"/>
          </a:p>
          <a:p>
            <a:pPr algn="l"/>
            <a:r>
              <a:rPr lang="de-DE" sz="1200" dirty="0"/>
              <a:t>MTH	Evi-1 </a:t>
            </a:r>
            <a:r>
              <a:rPr lang="de-DE" sz="1200" dirty="0" err="1"/>
              <a:t>protein</a:t>
            </a:r>
            <a:endParaRPr lang="de-DE" sz="1200" dirty="0"/>
          </a:p>
          <a:p>
            <a:pPr algn="l"/>
            <a:r>
              <a:rPr lang="de-DE" sz="1200" dirty="0"/>
              <a:t>MTH	</a:t>
            </a:r>
            <a:r>
              <a:rPr lang="de-DE" sz="1200" dirty="0" err="1"/>
              <a:t>Aesculus</a:t>
            </a:r>
            <a:r>
              <a:rPr lang="de-DE" sz="1200" dirty="0"/>
              <a:t> </a:t>
            </a:r>
            <a:r>
              <a:rPr lang="de-DE" sz="1200" dirty="0" err="1"/>
              <a:t>hippocastanum</a:t>
            </a:r>
            <a:r>
              <a:rPr lang="de-DE" sz="1200" dirty="0"/>
              <a:t>, </a:t>
            </a:r>
            <a:r>
              <a:rPr lang="de-DE" sz="1200" dirty="0" err="1"/>
              <a:t>homeopathic</a:t>
            </a:r>
            <a:r>
              <a:rPr lang="de-DE" sz="1200" dirty="0"/>
              <a:t> </a:t>
            </a:r>
            <a:r>
              <a:rPr lang="de-DE" sz="1200" dirty="0" err="1"/>
              <a:t>preparation</a:t>
            </a:r>
            <a:endParaRPr lang="de-DE" sz="1200" dirty="0"/>
          </a:p>
          <a:p>
            <a:pPr algn="l"/>
            <a:r>
              <a:rPr lang="de-DE" sz="1200" dirty="0"/>
              <a:t>MTH	</a:t>
            </a:r>
            <a:r>
              <a:rPr lang="de-DE" sz="1200" dirty="0" err="1"/>
              <a:t>sulfur</a:t>
            </a:r>
            <a:r>
              <a:rPr lang="de-DE" sz="1200" dirty="0"/>
              <a:t> </a:t>
            </a:r>
            <a:r>
              <a:rPr lang="de-DE" sz="1200" dirty="0" err="1"/>
              <a:t>oxide</a:t>
            </a:r>
            <a:endParaRPr lang="de-DE" sz="1200" dirty="0"/>
          </a:p>
          <a:p>
            <a:pPr algn="l"/>
            <a:r>
              <a:rPr lang="de-DE" sz="1200" dirty="0"/>
              <a:t>MTH	</a:t>
            </a:r>
            <a:r>
              <a:rPr lang="de-DE" sz="1200" dirty="0" err="1"/>
              <a:t>Fiboran</a:t>
            </a:r>
            <a:endParaRPr lang="de-DE" sz="1200" dirty="0"/>
          </a:p>
          <a:p>
            <a:pPr algn="l"/>
            <a:r>
              <a:rPr lang="de-DE" sz="1200" dirty="0"/>
              <a:t>MTH	</a:t>
            </a:r>
            <a:r>
              <a:rPr lang="de-DE" sz="1200" dirty="0" err="1"/>
              <a:t>Synaptotagmin</a:t>
            </a:r>
            <a:r>
              <a:rPr lang="de-DE" sz="1200" dirty="0"/>
              <a:t> XII</a:t>
            </a:r>
          </a:p>
          <a:p>
            <a:pPr algn="l"/>
            <a:r>
              <a:rPr lang="de-DE" sz="1200" dirty="0"/>
              <a:t>MTH	</a:t>
            </a:r>
            <a:r>
              <a:rPr lang="de-DE" sz="1200" dirty="0" err="1"/>
              <a:t>chondrocyte</a:t>
            </a:r>
            <a:r>
              <a:rPr lang="de-DE" sz="1200" dirty="0"/>
              <a:t> </a:t>
            </a:r>
            <a:r>
              <a:rPr lang="de-DE" sz="1200" dirty="0" err="1"/>
              <a:t>expressed</a:t>
            </a:r>
            <a:r>
              <a:rPr lang="de-DE" sz="1200" dirty="0"/>
              <a:t> protein-68</a:t>
            </a:r>
          </a:p>
          <a:p>
            <a:pPr algn="l"/>
            <a:r>
              <a:rPr lang="de-DE" sz="1200" dirty="0"/>
              <a:t>MTH	</a:t>
            </a:r>
            <a:r>
              <a:rPr lang="de-DE" sz="1200" dirty="0" err="1"/>
              <a:t>Tantalum</a:t>
            </a:r>
            <a:endParaRPr lang="de-DE" sz="1200" dirty="0"/>
          </a:p>
          <a:p>
            <a:pPr algn="l"/>
            <a:r>
              <a:rPr lang="de-DE" sz="1200" dirty="0"/>
              <a:t>MTH	</a:t>
            </a:r>
            <a:r>
              <a:rPr lang="de-DE" sz="1200" dirty="0" err="1"/>
              <a:t>Prothrombin</a:t>
            </a:r>
            <a:endParaRPr lang="de-DE" sz="1200" dirty="0"/>
          </a:p>
          <a:p>
            <a:pPr algn="l"/>
            <a:r>
              <a:rPr lang="de-DE" sz="1200" dirty="0"/>
              <a:t>MTH	Albumin </a:t>
            </a:r>
            <a:r>
              <a:rPr lang="de-DE" sz="1200" dirty="0" smtClean="0"/>
              <a:t>|; </a:t>
            </a:r>
            <a:r>
              <a:rPr lang="de-DE" sz="1200" dirty="0" err="1"/>
              <a:t>dialysis</a:t>
            </a:r>
            <a:r>
              <a:rPr lang="de-DE" sz="1200" dirty="0"/>
              <a:t> fluid peritoneal</a:t>
            </a:r>
          </a:p>
          <a:p>
            <a:pPr algn="l"/>
            <a:r>
              <a:rPr lang="de-DE" sz="1200" dirty="0"/>
              <a:t>MTH	</a:t>
            </a:r>
            <a:r>
              <a:rPr lang="de-DE" sz="1200" dirty="0" err="1"/>
              <a:t>Tylos</a:t>
            </a:r>
            <a:r>
              <a:rPr lang="de-DE" sz="1200" dirty="0"/>
              <a:t> </a:t>
            </a:r>
            <a:r>
              <a:rPr lang="de-DE" sz="1200" dirty="0" err="1"/>
              <a:t>Preparation</a:t>
            </a:r>
            <a:endParaRPr lang="de-DE" sz="1200" dirty="0"/>
          </a:p>
          <a:p>
            <a:pPr algn="l"/>
            <a:r>
              <a:rPr lang="de-DE" sz="1200" dirty="0"/>
              <a:t>MTH	</a:t>
            </a:r>
            <a:r>
              <a:rPr lang="de-DE" sz="1200" dirty="0" err="1"/>
              <a:t>Helicobacter</a:t>
            </a:r>
            <a:r>
              <a:rPr lang="de-DE" sz="1200" dirty="0"/>
              <a:t> </a:t>
            </a:r>
            <a:r>
              <a:rPr lang="de-DE" sz="1200" dirty="0" err="1"/>
              <a:t>pylori</a:t>
            </a:r>
            <a:r>
              <a:rPr lang="de-DE" sz="1200" dirty="0"/>
              <a:t> </a:t>
            </a:r>
            <a:r>
              <a:rPr lang="de-DE" sz="1200" dirty="0" err="1"/>
              <a:t>antibody</a:t>
            </a:r>
            <a:endParaRPr lang="de-DE" sz="1200" dirty="0"/>
          </a:p>
          <a:p>
            <a:pPr algn="l"/>
            <a:r>
              <a:rPr lang="de-DE" sz="1200" dirty="0"/>
              <a:t>MTH	</a:t>
            </a:r>
            <a:r>
              <a:rPr lang="de-DE" sz="1200" dirty="0" err="1"/>
              <a:t>Coccus</a:t>
            </a:r>
            <a:r>
              <a:rPr lang="de-DE" sz="1200" dirty="0"/>
              <a:t> </a:t>
            </a:r>
            <a:r>
              <a:rPr lang="de-DE" sz="1200" dirty="0" err="1"/>
              <a:t>cacti</a:t>
            </a:r>
            <a:r>
              <a:rPr lang="de-DE" sz="1200" dirty="0"/>
              <a:t>, </a:t>
            </a:r>
            <a:r>
              <a:rPr lang="de-DE" sz="1200" dirty="0" err="1"/>
              <a:t>Homeopathic</a:t>
            </a:r>
            <a:r>
              <a:rPr lang="de-DE" sz="1200" dirty="0"/>
              <a:t> </a:t>
            </a:r>
            <a:r>
              <a:rPr lang="de-DE" sz="1200" dirty="0" err="1"/>
              <a:t>preparation</a:t>
            </a:r>
            <a:endParaRPr lang="de-DE" sz="1200" dirty="0"/>
          </a:p>
          <a:p>
            <a:pPr algn="l"/>
            <a:r>
              <a:rPr lang="de-DE" sz="1200" dirty="0"/>
              <a:t>MTH	Equisetum </a:t>
            </a:r>
            <a:r>
              <a:rPr lang="de-DE" sz="1200" dirty="0" err="1"/>
              <a:t>hyemale</a:t>
            </a:r>
            <a:r>
              <a:rPr lang="de-DE" sz="1200" dirty="0"/>
              <a:t>, </a:t>
            </a:r>
            <a:r>
              <a:rPr lang="de-DE" sz="1200" dirty="0" err="1"/>
              <a:t>Homeopathic</a:t>
            </a:r>
            <a:r>
              <a:rPr lang="de-DE" sz="1200" dirty="0"/>
              <a:t> </a:t>
            </a:r>
            <a:r>
              <a:rPr lang="de-DE" sz="1200" dirty="0" err="1"/>
              <a:t>preparation</a:t>
            </a:r>
            <a:endParaRPr lang="de-DE" sz="1200" dirty="0"/>
          </a:p>
          <a:p>
            <a:pPr algn="l"/>
            <a:r>
              <a:rPr lang="de-DE" sz="1200" dirty="0"/>
              <a:t>MTH	ovocleidin-116</a:t>
            </a:r>
          </a:p>
          <a:p>
            <a:pPr algn="l"/>
            <a:r>
              <a:rPr lang="de-DE" sz="1200" dirty="0"/>
              <a:t>MTH	</a:t>
            </a:r>
            <a:r>
              <a:rPr lang="de-DE" sz="1200" dirty="0" err="1"/>
              <a:t>Bupleurum</a:t>
            </a:r>
            <a:r>
              <a:rPr lang="de-DE" sz="1200" dirty="0"/>
              <a:t> </a:t>
            </a:r>
            <a:r>
              <a:rPr lang="de-DE" sz="1200" dirty="0" err="1"/>
              <a:t>preparation</a:t>
            </a:r>
            <a:endParaRPr lang="de-DE" sz="1200" dirty="0"/>
          </a:p>
          <a:p>
            <a:pPr algn="l"/>
            <a:r>
              <a:rPr lang="de-DE" sz="1200" dirty="0"/>
              <a:t>MTH	</a:t>
            </a:r>
            <a:r>
              <a:rPr lang="de-DE" sz="1200" dirty="0" err="1"/>
              <a:t>Nux</a:t>
            </a:r>
            <a:r>
              <a:rPr lang="de-DE" sz="1200" dirty="0"/>
              <a:t> </a:t>
            </a:r>
            <a:r>
              <a:rPr lang="de-DE" sz="1200" dirty="0" err="1"/>
              <a:t>moschata</a:t>
            </a:r>
            <a:r>
              <a:rPr lang="de-DE" sz="1200" dirty="0"/>
              <a:t>, </a:t>
            </a:r>
            <a:r>
              <a:rPr lang="de-DE" sz="1200" dirty="0" err="1"/>
              <a:t>Homeopathic</a:t>
            </a:r>
            <a:r>
              <a:rPr lang="de-DE" sz="1200" dirty="0"/>
              <a:t> </a:t>
            </a:r>
            <a:r>
              <a:rPr lang="de-DE" sz="1200" dirty="0" err="1"/>
              <a:t>preparation</a:t>
            </a:r>
            <a:endParaRPr lang="de-DE" sz="1200" dirty="0"/>
          </a:p>
          <a:p>
            <a:pPr algn="l"/>
            <a:r>
              <a:rPr lang="de-DE" sz="1200" dirty="0"/>
              <a:t>MTH	</a:t>
            </a:r>
            <a:r>
              <a:rPr lang="de-DE" sz="1200" dirty="0" err="1"/>
              <a:t>Ear</a:t>
            </a:r>
            <a:r>
              <a:rPr lang="de-DE" sz="1200" dirty="0"/>
              <a:t> Drops </a:t>
            </a:r>
            <a:r>
              <a:rPr lang="de-DE" sz="1200" dirty="0" err="1"/>
              <a:t>brand</a:t>
            </a:r>
            <a:r>
              <a:rPr lang="de-DE" sz="1200" dirty="0"/>
              <a:t> </a:t>
            </a:r>
            <a:r>
              <a:rPr lang="de-DE" sz="1200" dirty="0" err="1"/>
              <a:t>of</a:t>
            </a:r>
            <a:r>
              <a:rPr lang="de-DE" sz="1200" dirty="0"/>
              <a:t> </a:t>
            </a:r>
            <a:r>
              <a:rPr lang="de-DE" sz="1200" dirty="0" err="1"/>
              <a:t>carbamide</a:t>
            </a:r>
            <a:r>
              <a:rPr lang="de-DE" sz="1200" dirty="0"/>
              <a:t> </a:t>
            </a:r>
            <a:r>
              <a:rPr lang="de-DE" sz="1200" dirty="0" err="1"/>
              <a:t>peroxide</a:t>
            </a:r>
            <a:endParaRPr lang="de-DE" sz="1200" dirty="0"/>
          </a:p>
          <a:p>
            <a:pPr algn="l"/>
            <a:r>
              <a:rPr lang="de-DE" sz="1200" dirty="0"/>
              <a:t>MTH	SLC5A5 </a:t>
            </a:r>
            <a:r>
              <a:rPr lang="de-DE" sz="1200" dirty="0" err="1"/>
              <a:t>protein</a:t>
            </a:r>
            <a:r>
              <a:rPr lang="de-DE" sz="1200" dirty="0"/>
              <a:t>, human</a:t>
            </a:r>
          </a:p>
          <a:p>
            <a:pPr algn="l"/>
            <a:r>
              <a:rPr lang="de-DE" sz="1200" dirty="0"/>
              <a:t>MTH	Keratin-1</a:t>
            </a:r>
          </a:p>
          <a:p>
            <a:pPr algn="l"/>
            <a:r>
              <a:rPr lang="de-DE" sz="1200" dirty="0"/>
              <a:t>MTH	PERILLA </a:t>
            </a:r>
            <a:r>
              <a:rPr lang="de-DE" sz="1200" dirty="0" err="1"/>
              <a:t>preparation</a:t>
            </a:r>
            <a:endParaRPr lang="de-DE" sz="1200" dirty="0"/>
          </a:p>
          <a:p>
            <a:pPr algn="l"/>
            <a:r>
              <a:rPr lang="de-DE" sz="1200" dirty="0"/>
              <a:t>MTH	</a:t>
            </a:r>
            <a:r>
              <a:rPr lang="de-DE" sz="1200" dirty="0" err="1"/>
              <a:t>Prostaglandins</a:t>
            </a:r>
            <a:r>
              <a:rPr lang="de-DE" sz="1200" dirty="0"/>
              <a:t> I</a:t>
            </a:r>
          </a:p>
          <a:p>
            <a:pPr algn="l"/>
            <a:r>
              <a:rPr lang="de-DE" sz="1200" dirty="0"/>
              <a:t>MTH	</a:t>
            </a:r>
            <a:r>
              <a:rPr lang="de-DE" sz="1200" dirty="0" err="1"/>
              <a:t>Phalaris</a:t>
            </a:r>
            <a:r>
              <a:rPr lang="de-DE" sz="1200" dirty="0"/>
              <a:t> </a:t>
            </a:r>
            <a:r>
              <a:rPr lang="de-DE" sz="1200" dirty="0" err="1"/>
              <a:t>arundinacea</a:t>
            </a:r>
            <a:r>
              <a:rPr lang="de-DE" sz="1200" dirty="0"/>
              <a:t> </a:t>
            </a:r>
            <a:r>
              <a:rPr lang="de-DE" sz="1200" dirty="0" err="1"/>
              <a:t>antigen</a:t>
            </a:r>
            <a:endParaRPr lang="de-DE" sz="1200" dirty="0"/>
          </a:p>
          <a:p>
            <a:pPr algn="l"/>
            <a:r>
              <a:rPr lang="de-DE" sz="1200" dirty="0"/>
              <a:t>MTH	</a:t>
            </a:r>
            <a:r>
              <a:rPr lang="de-DE" sz="1200" dirty="0" err="1"/>
              <a:t>Horse</a:t>
            </a:r>
            <a:r>
              <a:rPr lang="de-DE" sz="1200" dirty="0"/>
              <a:t> </a:t>
            </a:r>
            <a:r>
              <a:rPr lang="de-DE" sz="1200" dirty="0" err="1"/>
              <a:t>Chestnut</a:t>
            </a:r>
            <a:r>
              <a:rPr lang="de-DE" sz="1200" dirty="0"/>
              <a:t> </a:t>
            </a:r>
            <a:r>
              <a:rPr lang="de-DE" sz="1200" dirty="0" err="1"/>
              <a:t>Preparation</a:t>
            </a:r>
            <a:endParaRPr lang="en-US" sz="12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Unified Medical Language System (UMLS)  </a:t>
            </a:r>
          </a:p>
        </p:txBody>
      </p:sp>
      <p:sp>
        <p:nvSpPr>
          <p:cNvPr id="15363" name="Inhaltsplatzhalter 2"/>
          <p:cNvSpPr>
            <a:spLocks noGrp="1"/>
          </p:cNvSpPr>
          <p:nvPr>
            <p:ph idx="1"/>
          </p:nvPr>
        </p:nvSpPr>
        <p:spPr>
          <a:xfrm>
            <a:off x="498475" y="1714500"/>
            <a:ext cx="8205788" cy="4576763"/>
          </a:xfrm>
        </p:spPr>
        <p:txBody>
          <a:bodyPr/>
          <a:lstStyle/>
          <a:p>
            <a:pPr>
              <a:lnSpc>
                <a:spcPts val="4000"/>
              </a:lnSpc>
              <a:defRPr/>
            </a:pPr>
            <a:r>
              <a:rPr lang="en-US" dirty="0" smtClean="0"/>
              <a:t>Metathesaurus</a:t>
            </a:r>
          </a:p>
          <a:p>
            <a:pPr lvl="1">
              <a:lnSpc>
                <a:spcPts val="4000"/>
              </a:lnSpc>
              <a:defRPr/>
            </a:pPr>
            <a:r>
              <a:rPr lang="en-US" dirty="0" smtClean="0">
                <a:ea typeface="+mn-ea"/>
              </a:rPr>
              <a:t>Very large, multi-purpose and multi-lingual vocabulary database  (158 sources)</a:t>
            </a:r>
          </a:p>
          <a:p>
            <a:pPr lvl="1">
              <a:lnSpc>
                <a:spcPts val="4000"/>
              </a:lnSpc>
              <a:defRPr/>
            </a:pPr>
            <a:r>
              <a:rPr lang="en-US" dirty="0" smtClean="0">
                <a:ea typeface="+mn-ea"/>
              </a:rPr>
              <a:t>information about biomedical concepts (2M), their various names (8M), and relationships among them (41M)</a:t>
            </a:r>
            <a:r>
              <a:rPr lang="en-US" dirty="0" smtClean="0"/>
              <a:t> </a:t>
            </a:r>
          </a:p>
          <a:p>
            <a:pPr lvl="1">
              <a:lnSpc>
                <a:spcPts val="4000"/>
              </a:lnSpc>
              <a:defRPr/>
            </a:pPr>
            <a:r>
              <a:rPr lang="en-US" dirty="0" smtClean="0"/>
              <a:t>IP restrictions apply</a:t>
            </a:r>
          </a:p>
          <a:p>
            <a:pPr>
              <a:lnSpc>
                <a:spcPts val="4000"/>
              </a:lnSpc>
              <a:defRPr/>
            </a:pPr>
            <a:r>
              <a:rPr lang="en-US" dirty="0" smtClean="0"/>
              <a:t>Semantic Network</a:t>
            </a:r>
          </a:p>
          <a:p>
            <a:pPr lvl="1">
              <a:lnSpc>
                <a:spcPts val="4000"/>
              </a:lnSpc>
              <a:defRPr/>
            </a:pPr>
            <a:r>
              <a:rPr lang="en-US" dirty="0" smtClean="0"/>
              <a:t>Semantic Types, that provide a consistent categorization of all concepts represented in the UMLS Metathesaurus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Alcohol and Other Drug Thesaurus</a:t>
            </a:r>
          </a:p>
        </p:txBody>
      </p:sp>
      <p:sp>
        <p:nvSpPr>
          <p:cNvPr id="94211" name="Rechteck 6"/>
          <p:cNvSpPr>
            <a:spLocks noChangeArrowheads="1"/>
          </p:cNvSpPr>
          <p:nvPr/>
        </p:nvSpPr>
        <p:spPr bwMode="auto">
          <a:xfrm>
            <a:off x="0" y="1268413"/>
            <a:ext cx="914400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de-DE" sz="1200" dirty="0"/>
              <a:t>SAB	</a:t>
            </a:r>
            <a:r>
              <a:rPr lang="de-DE" sz="1200" dirty="0" err="1"/>
              <a:t>CUIStr</a:t>
            </a:r>
            <a:endParaRPr lang="de-DE" sz="1200" dirty="0"/>
          </a:p>
          <a:p>
            <a:pPr algn="l"/>
            <a:r>
              <a:rPr lang="de-DE" sz="1200" dirty="0"/>
              <a:t>AOD	</a:t>
            </a:r>
            <a:r>
              <a:rPr lang="de-DE" sz="1200" dirty="0" err="1"/>
              <a:t>Thrombin</a:t>
            </a:r>
            <a:endParaRPr lang="de-DE" sz="1200" dirty="0"/>
          </a:p>
          <a:p>
            <a:pPr algn="l"/>
            <a:r>
              <a:rPr lang="de-DE" sz="1200" dirty="0"/>
              <a:t>AOD	</a:t>
            </a:r>
            <a:r>
              <a:rPr lang="de-DE" sz="1200" dirty="0" err="1"/>
              <a:t>Progestins</a:t>
            </a:r>
            <a:endParaRPr lang="de-DE" sz="1200" dirty="0"/>
          </a:p>
          <a:p>
            <a:pPr algn="l"/>
            <a:r>
              <a:rPr lang="de-DE" sz="1200" dirty="0"/>
              <a:t>AOD	</a:t>
            </a:r>
            <a:r>
              <a:rPr lang="de-DE" sz="1200" dirty="0" err="1"/>
              <a:t>Organic</a:t>
            </a:r>
            <a:r>
              <a:rPr lang="de-DE" sz="1200" dirty="0"/>
              <a:t> Chemicals</a:t>
            </a:r>
          </a:p>
          <a:p>
            <a:pPr algn="l"/>
            <a:r>
              <a:rPr lang="de-DE" sz="1200" dirty="0"/>
              <a:t>AOD	</a:t>
            </a:r>
            <a:r>
              <a:rPr lang="de-DE" sz="1200" dirty="0" err="1"/>
              <a:t>Sulfonylurea</a:t>
            </a:r>
            <a:r>
              <a:rPr lang="de-DE" sz="1200" dirty="0"/>
              <a:t> </a:t>
            </a:r>
            <a:r>
              <a:rPr lang="de-DE" sz="1200" dirty="0" err="1"/>
              <a:t>Compounds</a:t>
            </a:r>
            <a:endParaRPr lang="de-DE" sz="1200" dirty="0"/>
          </a:p>
          <a:p>
            <a:pPr algn="l"/>
            <a:r>
              <a:rPr lang="de-DE" sz="1200" dirty="0"/>
              <a:t>AOD	</a:t>
            </a:r>
            <a:r>
              <a:rPr lang="de-DE" sz="1200" dirty="0" err="1"/>
              <a:t>Chlorpromazine</a:t>
            </a:r>
            <a:endParaRPr lang="de-DE" sz="1200" dirty="0"/>
          </a:p>
          <a:p>
            <a:pPr algn="l"/>
            <a:r>
              <a:rPr lang="de-DE" sz="1200" dirty="0"/>
              <a:t>AOD	Phenacetin</a:t>
            </a:r>
          </a:p>
          <a:p>
            <a:pPr algn="l"/>
            <a:r>
              <a:rPr lang="de-DE" sz="1200" dirty="0"/>
              <a:t>AOD	</a:t>
            </a:r>
            <a:r>
              <a:rPr lang="de-DE" sz="1200" dirty="0" err="1"/>
              <a:t>Metallothionein</a:t>
            </a:r>
            <a:endParaRPr lang="de-DE" sz="1200" dirty="0"/>
          </a:p>
          <a:p>
            <a:pPr algn="l"/>
            <a:r>
              <a:rPr lang="de-DE" sz="1200" dirty="0"/>
              <a:t>AOD	Anti-</a:t>
            </a:r>
            <a:r>
              <a:rPr lang="de-DE" sz="1200" dirty="0" err="1"/>
              <a:t>Infective</a:t>
            </a:r>
            <a:r>
              <a:rPr lang="de-DE" sz="1200" dirty="0"/>
              <a:t> </a:t>
            </a:r>
            <a:r>
              <a:rPr lang="de-DE" sz="1200" dirty="0" err="1"/>
              <a:t>Agents</a:t>
            </a:r>
            <a:r>
              <a:rPr lang="de-DE" sz="1200" dirty="0"/>
              <a:t>, </a:t>
            </a:r>
            <a:r>
              <a:rPr lang="de-DE" sz="1200" dirty="0" err="1"/>
              <a:t>Local</a:t>
            </a:r>
            <a:endParaRPr lang="de-DE" sz="1200" dirty="0"/>
          </a:p>
          <a:p>
            <a:pPr algn="l"/>
            <a:r>
              <a:rPr lang="de-DE" sz="1200" dirty="0"/>
              <a:t>AOD	R-38486</a:t>
            </a:r>
          </a:p>
          <a:p>
            <a:pPr algn="l"/>
            <a:r>
              <a:rPr lang="de-DE" sz="1200" dirty="0"/>
              <a:t>AOD	</a:t>
            </a:r>
            <a:r>
              <a:rPr lang="de-DE" sz="1200" dirty="0" err="1"/>
              <a:t>Apolipoproteins</a:t>
            </a:r>
            <a:r>
              <a:rPr lang="de-DE" sz="1200" dirty="0"/>
              <a:t> A</a:t>
            </a:r>
          </a:p>
          <a:p>
            <a:pPr algn="l"/>
            <a:r>
              <a:rPr lang="de-DE" sz="1200" dirty="0"/>
              <a:t>AOD	Beta-</a:t>
            </a:r>
            <a:r>
              <a:rPr lang="de-DE" sz="1200" dirty="0" err="1"/>
              <a:t>glucuronidase</a:t>
            </a:r>
            <a:endParaRPr lang="de-DE" sz="1200" dirty="0"/>
          </a:p>
          <a:p>
            <a:pPr algn="l"/>
            <a:r>
              <a:rPr lang="de-DE" sz="1200" dirty="0"/>
              <a:t>AOD	Cinchona Alkaloids</a:t>
            </a:r>
          </a:p>
          <a:p>
            <a:pPr algn="l"/>
            <a:r>
              <a:rPr lang="de-DE" sz="1200" dirty="0"/>
              <a:t>AOD	</a:t>
            </a:r>
            <a:r>
              <a:rPr lang="de-DE" sz="1200" dirty="0" err="1"/>
              <a:t>ethanol</a:t>
            </a:r>
            <a:r>
              <a:rPr lang="de-DE" sz="1200" dirty="0"/>
              <a:t> </a:t>
            </a:r>
            <a:r>
              <a:rPr lang="de-DE" sz="1200" dirty="0" err="1"/>
              <a:t>metabolite</a:t>
            </a:r>
            <a:endParaRPr lang="de-DE" sz="1200" dirty="0"/>
          </a:p>
          <a:p>
            <a:pPr algn="l"/>
            <a:r>
              <a:rPr lang="de-DE" sz="1200" dirty="0"/>
              <a:t>AOD	</a:t>
            </a:r>
            <a:r>
              <a:rPr lang="de-DE" sz="1200" dirty="0" err="1"/>
              <a:t>Acyclovir</a:t>
            </a:r>
            <a:endParaRPr lang="de-DE" sz="1200" dirty="0"/>
          </a:p>
          <a:p>
            <a:pPr algn="l"/>
            <a:r>
              <a:rPr lang="de-DE" sz="1200" dirty="0"/>
              <a:t>AOD	</a:t>
            </a:r>
            <a:r>
              <a:rPr lang="de-DE" sz="1200" dirty="0" err="1"/>
              <a:t>Phosphothreonine</a:t>
            </a:r>
            <a:endParaRPr lang="de-DE" sz="1200" dirty="0"/>
          </a:p>
          <a:p>
            <a:pPr algn="l"/>
            <a:r>
              <a:rPr lang="de-DE" sz="1200" dirty="0"/>
              <a:t>AOD	</a:t>
            </a:r>
            <a:r>
              <a:rPr lang="de-DE" sz="1200" dirty="0" err="1"/>
              <a:t>Sulfanilamide</a:t>
            </a:r>
            <a:endParaRPr lang="de-DE" sz="1200" dirty="0"/>
          </a:p>
          <a:p>
            <a:pPr algn="l"/>
            <a:r>
              <a:rPr lang="de-DE" sz="1200" dirty="0"/>
              <a:t>AOD	</a:t>
            </a:r>
            <a:r>
              <a:rPr lang="de-DE" sz="1200" dirty="0" err="1"/>
              <a:t>IgE</a:t>
            </a:r>
            <a:endParaRPr lang="de-DE" sz="1200" dirty="0"/>
          </a:p>
          <a:p>
            <a:pPr algn="l"/>
            <a:r>
              <a:rPr lang="de-DE" sz="1200" dirty="0"/>
              <a:t>AOD	</a:t>
            </a:r>
            <a:r>
              <a:rPr lang="de-DE" sz="1200" dirty="0" err="1"/>
              <a:t>Captopril</a:t>
            </a:r>
            <a:endParaRPr lang="de-DE" sz="1200" dirty="0"/>
          </a:p>
          <a:p>
            <a:pPr algn="l"/>
            <a:r>
              <a:rPr lang="de-DE" sz="1200" dirty="0"/>
              <a:t>AOD	</a:t>
            </a:r>
            <a:r>
              <a:rPr lang="de-DE" sz="1200" dirty="0" err="1"/>
              <a:t>compound</a:t>
            </a:r>
            <a:r>
              <a:rPr lang="de-DE" sz="1200" dirty="0"/>
              <a:t> </a:t>
            </a:r>
            <a:r>
              <a:rPr lang="de-DE" sz="1200" dirty="0" err="1"/>
              <a:t>with</a:t>
            </a:r>
            <a:r>
              <a:rPr lang="de-DE" sz="1200" dirty="0"/>
              <a:t> </a:t>
            </a:r>
            <a:r>
              <a:rPr lang="de-DE" sz="1200" dirty="0" err="1"/>
              <a:t>nitrogen-nitrogen</a:t>
            </a:r>
            <a:r>
              <a:rPr lang="de-DE" sz="1200" dirty="0"/>
              <a:t> </a:t>
            </a:r>
            <a:r>
              <a:rPr lang="de-DE" sz="1200" dirty="0" err="1"/>
              <a:t>bond</a:t>
            </a:r>
            <a:endParaRPr lang="de-DE" sz="1200" dirty="0"/>
          </a:p>
          <a:p>
            <a:pPr algn="l"/>
            <a:r>
              <a:rPr lang="de-DE" sz="1200" dirty="0"/>
              <a:t>AOD	</a:t>
            </a:r>
            <a:r>
              <a:rPr lang="de-DE" sz="1200" dirty="0" err="1"/>
              <a:t>excitatory</a:t>
            </a:r>
            <a:r>
              <a:rPr lang="de-DE" sz="1200" dirty="0"/>
              <a:t> </a:t>
            </a:r>
            <a:r>
              <a:rPr lang="de-DE" sz="1200" dirty="0" err="1"/>
              <a:t>neurotransmitters</a:t>
            </a:r>
            <a:endParaRPr lang="de-DE" sz="1200" dirty="0"/>
          </a:p>
          <a:p>
            <a:pPr algn="l"/>
            <a:r>
              <a:rPr lang="de-DE" sz="1200" dirty="0"/>
              <a:t>AOD	</a:t>
            </a:r>
            <a:r>
              <a:rPr lang="de-DE" sz="1200" dirty="0" err="1"/>
              <a:t>Ascheim-Zondek</a:t>
            </a:r>
            <a:r>
              <a:rPr lang="de-DE" sz="1200" dirty="0"/>
              <a:t> </a:t>
            </a:r>
            <a:r>
              <a:rPr lang="de-DE" sz="1200" dirty="0" err="1"/>
              <a:t>hormone</a:t>
            </a:r>
            <a:endParaRPr lang="de-DE" sz="1200" dirty="0"/>
          </a:p>
          <a:p>
            <a:pPr algn="l"/>
            <a:r>
              <a:rPr lang="de-DE" sz="1200" dirty="0"/>
              <a:t>AOD	</a:t>
            </a:r>
            <a:r>
              <a:rPr lang="de-DE" sz="1200" dirty="0" err="1"/>
              <a:t>Phenylthiohydantoin</a:t>
            </a:r>
            <a:endParaRPr lang="de-DE" sz="1200" dirty="0"/>
          </a:p>
          <a:p>
            <a:pPr algn="l"/>
            <a:r>
              <a:rPr lang="de-DE" sz="1200" dirty="0"/>
              <a:t>AOD	</a:t>
            </a:r>
            <a:r>
              <a:rPr lang="de-DE" sz="1200" dirty="0" err="1"/>
              <a:t>Anthramycin</a:t>
            </a:r>
            <a:endParaRPr lang="de-DE" sz="1200" dirty="0"/>
          </a:p>
          <a:p>
            <a:pPr algn="l"/>
            <a:r>
              <a:rPr lang="de-DE" sz="1200" dirty="0"/>
              <a:t>AOD	Polysaccharides, </a:t>
            </a:r>
            <a:r>
              <a:rPr lang="de-DE" sz="1200" dirty="0" err="1"/>
              <a:t>Bacterial</a:t>
            </a:r>
            <a:endParaRPr lang="de-DE" sz="1200" dirty="0"/>
          </a:p>
          <a:p>
            <a:pPr algn="l"/>
            <a:r>
              <a:rPr lang="de-DE" sz="1200" dirty="0"/>
              <a:t>AOD	</a:t>
            </a:r>
            <a:r>
              <a:rPr lang="de-DE" sz="1200" dirty="0" err="1"/>
              <a:t>Turpentine</a:t>
            </a:r>
            <a:endParaRPr lang="de-DE" sz="1200" dirty="0"/>
          </a:p>
          <a:p>
            <a:pPr algn="l"/>
            <a:r>
              <a:rPr lang="de-DE" sz="1200" dirty="0"/>
              <a:t>AOD	</a:t>
            </a:r>
            <a:r>
              <a:rPr lang="de-DE" sz="1200" dirty="0" err="1"/>
              <a:t>Aliphatic</a:t>
            </a:r>
            <a:r>
              <a:rPr lang="de-DE" sz="1200" dirty="0"/>
              <a:t> </a:t>
            </a:r>
            <a:r>
              <a:rPr lang="de-DE" sz="1200" dirty="0" err="1"/>
              <a:t>unsaturated</a:t>
            </a:r>
            <a:r>
              <a:rPr lang="de-DE" sz="1200" dirty="0"/>
              <a:t> </a:t>
            </a:r>
            <a:r>
              <a:rPr lang="de-DE" sz="1200" dirty="0" err="1"/>
              <a:t>hydrocarbon</a:t>
            </a:r>
            <a:endParaRPr lang="de-DE" sz="1200" dirty="0"/>
          </a:p>
          <a:p>
            <a:pPr algn="l"/>
            <a:r>
              <a:rPr lang="de-DE" sz="1200" dirty="0"/>
              <a:t>AOD	</a:t>
            </a:r>
            <a:r>
              <a:rPr lang="de-DE" sz="1200" dirty="0" err="1"/>
              <a:t>Hydromorphone</a:t>
            </a:r>
            <a:r>
              <a:rPr lang="de-DE" sz="1200" dirty="0"/>
              <a:t> Hydrochloride</a:t>
            </a:r>
          </a:p>
          <a:p>
            <a:pPr algn="l"/>
            <a:r>
              <a:rPr lang="de-DE" sz="1200" dirty="0"/>
              <a:t>AOD	</a:t>
            </a:r>
            <a:r>
              <a:rPr lang="de-DE" sz="1200" dirty="0" err="1"/>
              <a:t>Neomycin</a:t>
            </a:r>
            <a:endParaRPr lang="de-DE" sz="1200" dirty="0"/>
          </a:p>
          <a:p>
            <a:pPr algn="l"/>
            <a:r>
              <a:rPr lang="de-DE" sz="1200" dirty="0"/>
              <a:t>AOD	Vitamin K</a:t>
            </a:r>
            <a:endParaRPr lang="en-US" sz="12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Library of Congress Subject Headings</a:t>
            </a:r>
          </a:p>
        </p:txBody>
      </p:sp>
      <p:sp>
        <p:nvSpPr>
          <p:cNvPr id="95235" name="Rechteck 6"/>
          <p:cNvSpPr>
            <a:spLocks noChangeArrowheads="1"/>
          </p:cNvSpPr>
          <p:nvPr/>
        </p:nvSpPr>
        <p:spPr bwMode="auto">
          <a:xfrm>
            <a:off x="0" y="1268413"/>
            <a:ext cx="914400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de-DE" sz="1200"/>
              <a:t>SAB	CUIStr</a:t>
            </a:r>
          </a:p>
          <a:p>
            <a:pPr algn="l"/>
            <a:r>
              <a:rPr lang="de-DE" sz="1200"/>
              <a:t>LCH	Collodion</a:t>
            </a:r>
          </a:p>
          <a:p>
            <a:pPr algn="l"/>
            <a:r>
              <a:rPr lang="de-DE" sz="1200"/>
              <a:t>LCH	Auxins</a:t>
            </a:r>
          </a:p>
          <a:p>
            <a:pPr algn="l"/>
            <a:r>
              <a:rPr lang="de-DE" sz="1200"/>
              <a:t>LCH	Mannose</a:t>
            </a:r>
          </a:p>
          <a:p>
            <a:pPr algn="l"/>
            <a:r>
              <a:rPr lang="de-DE" sz="1200"/>
              <a:t>LCH	Vitamin U</a:t>
            </a:r>
          </a:p>
          <a:p>
            <a:pPr algn="l"/>
            <a:r>
              <a:rPr lang="de-DE" sz="1200"/>
              <a:t>LCH	Ethylene</a:t>
            </a:r>
          </a:p>
          <a:p>
            <a:pPr algn="l"/>
            <a:r>
              <a:rPr lang="de-DE" sz="1200"/>
              <a:t>LCH	Nicergoline</a:t>
            </a:r>
          </a:p>
          <a:p>
            <a:pPr algn="l"/>
            <a:r>
              <a:rPr lang="de-DE" sz="1200"/>
              <a:t>LCH	Platinum</a:t>
            </a:r>
          </a:p>
          <a:p>
            <a:pPr algn="l"/>
            <a:r>
              <a:rPr lang="de-DE" sz="1200"/>
              <a:t>LCH	Guanidine</a:t>
            </a:r>
          </a:p>
          <a:p>
            <a:pPr algn="l"/>
            <a:r>
              <a:rPr lang="de-DE" sz="1200"/>
              <a:t>LCH	Indophenol</a:t>
            </a:r>
          </a:p>
          <a:p>
            <a:pPr algn="l"/>
            <a:r>
              <a:rPr lang="de-DE" sz="1200"/>
              <a:t>LCH	Spironolactone</a:t>
            </a:r>
          </a:p>
          <a:p>
            <a:pPr algn="l"/>
            <a:r>
              <a:rPr lang="de-DE" sz="1200"/>
              <a:t>LCH	Glycolipids</a:t>
            </a:r>
          </a:p>
          <a:p>
            <a:pPr algn="l"/>
            <a:r>
              <a:rPr lang="de-DE" sz="1200"/>
              <a:t>LCH	Oxides</a:t>
            </a:r>
          </a:p>
          <a:p>
            <a:pPr algn="l"/>
            <a:r>
              <a:rPr lang="de-DE" sz="1200"/>
              <a:t>LCH	Amoxicillin</a:t>
            </a:r>
          </a:p>
          <a:p>
            <a:pPr algn="l"/>
            <a:r>
              <a:rPr lang="de-DE" sz="1200"/>
              <a:t>LCH	Drug vehicle</a:t>
            </a:r>
          </a:p>
          <a:p>
            <a:pPr algn="l"/>
            <a:r>
              <a:rPr lang="de-DE" sz="1200"/>
              <a:t>LCH	Tetrachlorodibenzodioxin</a:t>
            </a:r>
          </a:p>
          <a:p>
            <a:pPr algn="l"/>
            <a:r>
              <a:rPr lang="de-DE" sz="1200"/>
              <a:t>LCH	Endosulfan</a:t>
            </a:r>
          </a:p>
          <a:p>
            <a:pPr algn="l"/>
            <a:r>
              <a:rPr lang="de-DE" sz="1200"/>
              <a:t>LCH	Cyclacillin</a:t>
            </a:r>
          </a:p>
          <a:p>
            <a:pPr algn="l"/>
            <a:r>
              <a:rPr lang="de-DE" sz="1200"/>
              <a:t>LCH	Etoposide</a:t>
            </a:r>
          </a:p>
          <a:p>
            <a:pPr algn="l"/>
            <a:r>
              <a:rPr lang="de-DE" sz="1200"/>
              <a:t>LCH	Amidines</a:t>
            </a:r>
          </a:p>
          <a:p>
            <a:pPr algn="l"/>
            <a:r>
              <a:rPr lang="de-DE" sz="1200"/>
              <a:t>LCH	Veratrine</a:t>
            </a:r>
          </a:p>
          <a:p>
            <a:pPr algn="l"/>
            <a:r>
              <a:rPr lang="de-DE" sz="1200"/>
              <a:t>LCH	Charcoal</a:t>
            </a:r>
          </a:p>
          <a:p>
            <a:pPr algn="l"/>
            <a:r>
              <a:rPr lang="de-DE" sz="1200"/>
              <a:t>LCH	Saralasin</a:t>
            </a:r>
          </a:p>
          <a:p>
            <a:pPr algn="l"/>
            <a:r>
              <a:rPr lang="de-DE" sz="1200"/>
              <a:t>LCH	Aluminum Silicates</a:t>
            </a:r>
          </a:p>
          <a:p>
            <a:pPr algn="l"/>
            <a:r>
              <a:rPr lang="de-DE" sz="1200"/>
              <a:t>LCH	Aminobutyric Acid</a:t>
            </a:r>
          </a:p>
          <a:p>
            <a:pPr algn="l"/>
            <a:r>
              <a:rPr lang="de-DE" sz="1200"/>
              <a:t>LCH	Glutamine</a:t>
            </a:r>
          </a:p>
          <a:p>
            <a:pPr algn="l"/>
            <a:r>
              <a:rPr lang="de-DE" sz="1200"/>
              <a:t>LCH	Amino Alcohols</a:t>
            </a:r>
          </a:p>
          <a:p>
            <a:pPr algn="l"/>
            <a:r>
              <a:rPr lang="de-DE" sz="1200"/>
              <a:t>LCH	acetamide</a:t>
            </a:r>
          </a:p>
          <a:p>
            <a:pPr algn="l"/>
            <a:r>
              <a:rPr lang="de-DE" sz="1200"/>
              <a:t>LCH	Theophylline</a:t>
            </a:r>
          </a:p>
          <a:p>
            <a:pPr algn="l"/>
            <a:r>
              <a:rPr lang="de-DE" sz="1200"/>
              <a:t>LCH	Aerosols</a:t>
            </a:r>
            <a:endParaRPr lang="en-US" sz="120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 bwMode="auto">
          <a:xfrm>
            <a:off x="0" y="1340768"/>
            <a:ext cx="899592" cy="5112568"/>
          </a:xfrm>
          <a:prstGeom prst="rect">
            <a:avLst/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7572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387" name="Rechteck 4"/>
          <p:cNvSpPr>
            <a:spLocks noChangeArrowheads="1"/>
          </p:cNvSpPr>
          <p:nvPr/>
        </p:nvSpPr>
        <p:spPr bwMode="auto">
          <a:xfrm>
            <a:off x="0" y="188640"/>
            <a:ext cx="9144000" cy="692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1200" dirty="0">
                <a:latin typeface="Courier New" pitchFamily="49" charset="0"/>
                <a:cs typeface="Courier New" pitchFamily="49" charset="0"/>
              </a:rPr>
              <a:t>C0000275|GER|P|L1226318|PF|S1468264|2-Chloradenosin|3|</a:t>
            </a:r>
          </a:p>
          <a:p>
            <a:pPr algn="l"/>
            <a:r>
              <a:rPr lang="en-US" sz="1200" dirty="0">
                <a:latin typeface="Courier New" pitchFamily="49" charset="0"/>
                <a:cs typeface="Courier New" pitchFamily="49" charset="0"/>
              </a:rPr>
              <a:t>C0000275|GER|s|L8592208|PF|S10685969|CHLORADENOSIN 02|3|</a:t>
            </a:r>
          </a:p>
          <a:p>
            <a:pPr algn="l"/>
            <a:r>
              <a:rPr lang="en-US" sz="1200" dirty="0">
                <a:latin typeface="Courier New" pitchFamily="49" charset="0"/>
                <a:cs typeface="Courier New" pitchFamily="49" charset="0"/>
              </a:rPr>
              <a:t>C0000275|ITA|P|L2136500|PF|S2474722|2-Cloroadenosina|3|</a:t>
            </a:r>
          </a:p>
          <a:p>
            <a:pPr algn="l"/>
            <a:r>
              <a:rPr lang="en-US" sz="1200" dirty="0">
                <a:latin typeface="Courier New" pitchFamily="49" charset="0"/>
                <a:cs typeface="Courier New" pitchFamily="49" charset="0"/>
              </a:rPr>
              <a:t>C0000275|POR|P|L3290657|PF|S3818161|2-Cloroadenosina|3|</a:t>
            </a:r>
          </a:p>
          <a:p>
            <a:pPr algn="l"/>
            <a:r>
              <a:rPr lang="en-US" sz="1200" dirty="0">
                <a:latin typeface="Courier New" pitchFamily="49" charset="0"/>
                <a:cs typeface="Courier New" pitchFamily="49" charset="0"/>
              </a:rPr>
              <a:t>C0000275|SPA|P|L3379000|PF|S3906504|2-Cloroadenosina|3|</a:t>
            </a:r>
          </a:p>
          <a:p>
            <a:pPr algn="l"/>
            <a:r>
              <a:rPr lang="en-US" sz="1200" dirty="0">
                <a:latin typeface="Courier New" pitchFamily="49" charset="0"/>
                <a:cs typeface="Courier New" pitchFamily="49" charset="0"/>
              </a:rPr>
              <a:t>C0000275|SWE|P|L3419094|PF|S3946595|2-kloradenosin|3|</a:t>
            </a:r>
          </a:p>
          <a:p>
            <a:pPr algn="l"/>
            <a:r>
              <a:rPr lang="en-US" sz="1200" dirty="0">
                <a:latin typeface="Courier New" pitchFamily="49" charset="0"/>
                <a:cs typeface="Courier New" pitchFamily="49" charset="0"/>
              </a:rPr>
              <a:t>C0000287|CZE|P|L6770587|PF|S7862131|2-hydroxy-5-nitrobenzylbromid|3|</a:t>
            </a:r>
          </a:p>
          <a:p>
            <a:pPr algn="l"/>
            <a:r>
              <a:rPr lang="en-US" sz="1200" dirty="0">
                <a:latin typeface="Courier New" pitchFamily="49" charset="0"/>
                <a:cs typeface="Courier New" pitchFamily="49" charset="0"/>
              </a:rPr>
              <a:t>C0000287|ENG|P|L0000287|PF|S0008061|2-Hydroxy-5-nitrobenzyl Bromide|0|</a:t>
            </a:r>
          </a:p>
          <a:p>
            <a:pPr algn="l"/>
            <a:r>
              <a:rPr lang="en-US" sz="1200" dirty="0">
                <a:latin typeface="Courier New" pitchFamily="49" charset="0"/>
                <a:cs typeface="Courier New" pitchFamily="49" charset="0"/>
              </a:rPr>
              <a:t>C0000287|ENG|P|L0000287|VO|S0007885|2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Hydroxy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5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nitrobenzyl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Bromide|0|</a:t>
            </a:r>
          </a:p>
          <a:p>
            <a:pPr algn="l"/>
            <a:r>
              <a:rPr lang="en-US" sz="1200" dirty="0">
                <a:latin typeface="Courier New" pitchFamily="49" charset="0"/>
                <a:cs typeface="Courier New" pitchFamily="49" charset="0"/>
              </a:rPr>
              <a:t>C0000287|ENG|S|L0022780|PF|S0055692|Koshland's Reagent I|0|</a:t>
            </a:r>
          </a:p>
          <a:p>
            <a:pPr algn="l"/>
            <a:r>
              <a:rPr lang="en-US" sz="1200" dirty="0">
                <a:latin typeface="Courier New" pitchFamily="49" charset="0"/>
                <a:cs typeface="Courier New" pitchFamily="49" charset="0"/>
              </a:rPr>
              <a:t>C0000287|ENG|S|L0022780|VO|S0055691|Koshland Reagent I|0|</a:t>
            </a:r>
          </a:p>
          <a:p>
            <a:pPr algn="l"/>
            <a:r>
              <a:rPr lang="en-US" sz="1200" dirty="0">
                <a:latin typeface="Courier New" pitchFamily="49" charset="0"/>
                <a:cs typeface="Courier New" pitchFamily="49" charset="0"/>
              </a:rPr>
              <a:t>C0000287|ENG|S|L0022780|VO|S0055694|Koshlands Reagent I|0|</a:t>
            </a:r>
          </a:p>
          <a:p>
            <a:pPr algn="l"/>
            <a:r>
              <a:rPr lang="en-US" sz="1200" dirty="0">
                <a:latin typeface="Courier New" pitchFamily="49" charset="0"/>
                <a:cs typeface="Courier New" pitchFamily="49" charset="0"/>
              </a:rPr>
              <a:t>C0000287|ENG|S|L0022780|VW|S0080181|Reagent I, Koshland's|0|</a:t>
            </a:r>
          </a:p>
          <a:p>
            <a:pPr algn="l"/>
            <a:r>
              <a:rPr lang="en-US" sz="1200" dirty="0">
                <a:latin typeface="Courier New" pitchFamily="49" charset="0"/>
                <a:cs typeface="Courier New" pitchFamily="49" charset="0"/>
              </a:rPr>
              <a:t>C0000287|ENG|S|L0309506|PF|S0055693|Koshlands Reagent|0|</a:t>
            </a:r>
          </a:p>
          <a:p>
            <a:pPr algn="l"/>
            <a:r>
              <a:rPr lang="en-US" sz="1200" dirty="0">
                <a:latin typeface="Courier New" pitchFamily="49" charset="0"/>
                <a:cs typeface="Courier New" pitchFamily="49" charset="0"/>
              </a:rPr>
              <a:t>C0000287|ENG|S|L0309506|VO|S0055690|Koshland Reagent|0|</a:t>
            </a:r>
          </a:p>
          <a:p>
            <a:pPr algn="l"/>
            <a:r>
              <a:rPr lang="en-US" sz="1200" dirty="0">
                <a:latin typeface="Courier New" pitchFamily="49" charset="0"/>
                <a:cs typeface="Courier New" pitchFamily="49" charset="0"/>
              </a:rPr>
              <a:t>C0000287|ENG|S|L0309506|VO|S0080187|Reagent, Koshland|0|</a:t>
            </a:r>
          </a:p>
          <a:p>
            <a:pPr algn="l"/>
            <a:r>
              <a:rPr lang="en-US" sz="1200" dirty="0">
                <a:latin typeface="Courier New" pitchFamily="49" charset="0"/>
                <a:cs typeface="Courier New" pitchFamily="49" charset="0"/>
              </a:rPr>
              <a:t>C0000287|ENG|S|L0309506|VW|S0080188|Reagent, Koshlands|0|</a:t>
            </a:r>
          </a:p>
          <a:p>
            <a:pPr algn="l"/>
            <a:r>
              <a:rPr lang="en-US" sz="1200" dirty="0">
                <a:latin typeface="Courier New" pitchFamily="49" charset="0"/>
                <a:cs typeface="Courier New" pitchFamily="49" charset="0"/>
              </a:rPr>
              <a:t>C0000287|ENG|S|L0359802|PF|S0504134|Phenol, 2-(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bromomethyl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)-4-nitro-|0|</a:t>
            </a:r>
          </a:p>
          <a:p>
            <a:pPr algn="l"/>
            <a:r>
              <a:rPr lang="en-US" sz="1200" dirty="0">
                <a:latin typeface="Courier New" pitchFamily="49" charset="0"/>
                <a:cs typeface="Courier New" pitchFamily="49" charset="0"/>
              </a:rPr>
              <a:t>C0000287|ENG|S|L7671184|PF|S8865410|2-Hydroxy-5-nitrobenzyl Bromide [Chemical/Ingredient]|1|</a:t>
            </a:r>
          </a:p>
          <a:p>
            <a:pPr algn="l"/>
            <a:r>
              <a:rPr lang="en-US" sz="1200" dirty="0">
                <a:latin typeface="Courier New" pitchFamily="49" charset="0"/>
                <a:cs typeface="Courier New" pitchFamily="49" charset="0"/>
              </a:rPr>
              <a:t>C0000287|ENG|s|L6520804|PF|S7598104|KOSHLANDS REAGENT 01|0|</a:t>
            </a:r>
          </a:p>
          <a:p>
            <a:pPr algn="l"/>
            <a:r>
              <a:rPr lang="en-US" sz="1200" dirty="0">
                <a:latin typeface="Courier New" pitchFamily="49" charset="0"/>
                <a:cs typeface="Courier New" pitchFamily="49" charset="0"/>
              </a:rPr>
              <a:t>C0000287|ENG|s|L6524599|PF|S7596787|HYDROXYNITROBENZYL BROMIDE 02 05|0|</a:t>
            </a:r>
          </a:p>
          <a:p>
            <a:pPr algn="l"/>
            <a:r>
              <a:rPr lang="en-US" sz="1200" dirty="0">
                <a:latin typeface="Courier New" pitchFamily="49" charset="0"/>
                <a:cs typeface="Courier New" pitchFamily="49" charset="0"/>
              </a:rPr>
              <a:t>C0000287|FIN|P|L1507134|PF|S1803043|2-hydroksi-5-nitrobentsyylibromidi|3|</a:t>
            </a:r>
          </a:p>
          <a:p>
            <a:pPr algn="l"/>
            <a:r>
              <a:rPr lang="en-US" sz="1200" dirty="0">
                <a:latin typeface="Courier New" pitchFamily="49" charset="0"/>
                <a:cs typeface="Courier New" pitchFamily="49" charset="0"/>
              </a:rPr>
              <a:t>C0000287|FRE|P|L3249939|PF|S3777562|Bromure 2-hydroxy-5-nitrobenzyl|3|</a:t>
            </a:r>
          </a:p>
          <a:p>
            <a:pPr algn="l"/>
            <a:r>
              <a:rPr lang="en-US" sz="1200" dirty="0">
                <a:latin typeface="Courier New" pitchFamily="49" charset="0"/>
                <a:cs typeface="Courier New" pitchFamily="49" charset="0"/>
              </a:rPr>
              <a:t>C0000287|FRE|S|L3245113|PF|S3772614|2-hydroxy-5-nitrobenzyl, bromure|3|</a:t>
            </a:r>
          </a:p>
          <a:p>
            <a:pPr algn="l"/>
            <a:r>
              <a:rPr lang="en-US" sz="1200" dirty="0">
                <a:latin typeface="Courier New" pitchFamily="49" charset="0"/>
                <a:cs typeface="Courier New" pitchFamily="49" charset="0"/>
              </a:rPr>
              <a:t>C0000287|GER|P|L1226332|PF|S1468278|2-Hydroxy-5-Nitrobenzylbromid|3|</a:t>
            </a:r>
          </a:p>
          <a:p>
            <a:pPr algn="l"/>
            <a:r>
              <a:rPr lang="en-US" sz="1200" dirty="0">
                <a:latin typeface="Courier New" pitchFamily="49" charset="0"/>
                <a:cs typeface="Courier New" pitchFamily="49" charset="0"/>
              </a:rPr>
              <a:t>C0000287|GER|S|L1787712|PF|S2084853|Koshland-Reagens I|3|</a:t>
            </a:r>
          </a:p>
          <a:p>
            <a:pPr algn="l"/>
            <a:r>
              <a:rPr lang="en-US" sz="1200" dirty="0">
                <a:latin typeface="Courier New" pitchFamily="49" charset="0"/>
                <a:cs typeface="Courier New" pitchFamily="49" charset="0"/>
              </a:rPr>
              <a:t>C0000287|GER|s|L8590862|PF|S10687072|HYDROXYNITROBENZYLBROMID 02 05|3|</a:t>
            </a:r>
          </a:p>
          <a:p>
            <a:pPr algn="l"/>
            <a:r>
              <a:rPr lang="en-US" sz="1200" dirty="0">
                <a:latin typeface="Courier New" pitchFamily="49" charset="0"/>
                <a:cs typeface="Courier New" pitchFamily="49" charset="0"/>
              </a:rPr>
              <a:t>C0000287|GER|s|L8590903|PF|S10687407|KOSHLAND REAGENS 01|3|</a:t>
            </a:r>
          </a:p>
          <a:p>
            <a:pPr algn="l"/>
            <a:r>
              <a:rPr lang="en-US" sz="1200" dirty="0">
                <a:latin typeface="Courier New" pitchFamily="49" charset="0"/>
                <a:cs typeface="Courier New" pitchFamily="49" charset="0"/>
              </a:rPr>
              <a:t>C0000287|ITA|P|L2136502|PF|S2474724|2-Idrossi-5-nitrobenzil bromuro|3|</a:t>
            </a:r>
          </a:p>
          <a:p>
            <a:pPr algn="l"/>
            <a:r>
              <a:rPr lang="en-US" sz="1200" dirty="0">
                <a:latin typeface="Courier New" pitchFamily="49" charset="0"/>
                <a:cs typeface="Courier New" pitchFamily="49" charset="0"/>
              </a:rPr>
              <a:t>C0000287|POR|P|L3290666|PF|S3818171|2-Hidroxi-5-nitrobenzil Brometo|3|</a:t>
            </a:r>
          </a:p>
          <a:p>
            <a:pPr algn="l"/>
            <a:r>
              <a:rPr lang="en-US" sz="1200" dirty="0">
                <a:latin typeface="Courier New" pitchFamily="49" charset="0"/>
                <a:cs typeface="Courier New" pitchFamily="49" charset="0"/>
              </a:rPr>
              <a:t>C0000287|POR|S|L3324426|PF|S3852791|Reagente de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Koshland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I|3|</a:t>
            </a:r>
          </a:p>
          <a:p>
            <a:pPr algn="l"/>
            <a:r>
              <a:rPr lang="en-US" sz="1200" dirty="0">
                <a:latin typeface="Courier New" pitchFamily="49" charset="0"/>
                <a:cs typeface="Courier New" pitchFamily="49" charset="0"/>
              </a:rPr>
              <a:t>C0000287|SPA|P|L3379007|PF|S3906512|2-Hidroxi-5-nitrobencil Bromuro|3|</a:t>
            </a:r>
          </a:p>
          <a:p>
            <a:pPr algn="l"/>
            <a:r>
              <a:rPr lang="en-US" sz="1200" dirty="0">
                <a:latin typeface="Courier New" pitchFamily="49" charset="0"/>
                <a:cs typeface="Courier New" pitchFamily="49" charset="0"/>
              </a:rPr>
              <a:t>C0000287|SPA|S|L3410013|PF|S3937780|Reactivo de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Koshland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I|3|</a:t>
            </a:r>
          </a:p>
          <a:p>
            <a:pPr algn="l"/>
            <a:r>
              <a:rPr lang="en-US" sz="1200" dirty="0">
                <a:latin typeface="Courier New" pitchFamily="49" charset="0"/>
                <a:cs typeface="Courier New" pitchFamily="49" charset="0"/>
              </a:rPr>
              <a:t>C0000287|SWE|P|L3419091|PF|S3946592|2-hydroxi-5-nitrobensylbromid|3|</a:t>
            </a:r>
          </a:p>
          <a:p>
            <a:pPr algn="l"/>
            <a:r>
              <a:rPr lang="en-US" sz="1200" dirty="0">
                <a:latin typeface="Courier New" pitchFamily="49" charset="0"/>
                <a:cs typeface="Courier New" pitchFamily="49" charset="0"/>
              </a:rPr>
              <a:t>C0000289|CZE|P|L6766518|PF|S7862132|2-hydroxyfenethylamin|3|</a:t>
            </a:r>
          </a:p>
          <a:p>
            <a:pPr algn="l"/>
            <a:r>
              <a:rPr lang="en-US" sz="1200" dirty="0">
                <a:latin typeface="Courier New" pitchFamily="49" charset="0"/>
                <a:cs typeface="Courier New" pitchFamily="49" charset="0"/>
              </a:rPr>
              <a:t>C0000289|ENG|P|L0000289|PF|S0008063|2-Hydroxyphenethylamine|0|</a:t>
            </a:r>
          </a:p>
          <a:p>
            <a:pPr algn="l"/>
            <a:r>
              <a:rPr lang="en-US" sz="1200" dirty="0">
                <a:latin typeface="Courier New" pitchFamily="49" charset="0"/>
                <a:cs typeface="Courier New" pitchFamily="49" charset="0"/>
              </a:rPr>
              <a:t>C0000289|ENG|P|L0000289|VO|S0007886|2 Hydroxyphenethylamine|0|</a:t>
            </a:r>
          </a:p>
        </p:txBody>
      </p:sp>
      <p:sp>
        <p:nvSpPr>
          <p:cNvPr id="1638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UMLS terms and concepts  </a:t>
            </a:r>
          </a:p>
        </p:txBody>
      </p:sp>
      <p:sp>
        <p:nvSpPr>
          <p:cNvPr id="5" name="Rechteck 4"/>
          <p:cNvSpPr/>
          <p:nvPr/>
        </p:nvSpPr>
        <p:spPr bwMode="auto">
          <a:xfrm>
            <a:off x="0" y="6453336"/>
            <a:ext cx="9144000" cy="792088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7572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Geschweifte Klammer rechts 5"/>
          <p:cNvSpPr/>
          <p:nvPr/>
        </p:nvSpPr>
        <p:spPr bwMode="auto">
          <a:xfrm rot="5400000">
            <a:off x="2947764" y="3217540"/>
            <a:ext cx="692696" cy="6588224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7572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Inhaltsplatzhalter 2"/>
          <p:cNvSpPr>
            <a:spLocks noGrp="1"/>
          </p:cNvSpPr>
          <p:nvPr>
            <p:ph idx="1"/>
          </p:nvPr>
        </p:nvSpPr>
        <p:spPr>
          <a:xfrm>
            <a:off x="498475" y="6792838"/>
            <a:ext cx="8205788" cy="308570"/>
          </a:xfrm>
        </p:spPr>
        <p:txBody>
          <a:bodyPr/>
          <a:lstStyle/>
          <a:p>
            <a:pPr>
              <a:buNone/>
            </a:pPr>
            <a:r>
              <a:rPr lang="en-US" sz="1400" b="1" dirty="0" smtClean="0">
                <a:solidFill>
                  <a:srgbClr val="FF0000"/>
                </a:solidFill>
              </a:rPr>
              <a:t>Cross-source and language term mapping to CUIs done by NLM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 bwMode="auto">
          <a:xfrm>
            <a:off x="0" y="3717032"/>
            <a:ext cx="3923928" cy="216024"/>
          </a:xfrm>
          <a:prstGeom prst="rect">
            <a:avLst/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7572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1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UMLS relations</a:t>
            </a:r>
          </a:p>
        </p:txBody>
      </p:sp>
      <p:sp>
        <p:nvSpPr>
          <p:cNvPr id="17411" name="Rechteck 4"/>
          <p:cNvSpPr>
            <a:spLocks noChangeArrowheads="1"/>
          </p:cNvSpPr>
          <p:nvPr/>
        </p:nvSpPr>
        <p:spPr bwMode="auto">
          <a:xfrm>
            <a:off x="0" y="1328738"/>
            <a:ext cx="914400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1200">
                <a:latin typeface="Courier New" pitchFamily="49" charset="0"/>
                <a:cs typeface="Courier New" pitchFamily="49" charset="0"/>
              </a:rPr>
              <a:t>C0000726|CHD|C0041638||MSHSPA|MSHSPA||</a:t>
            </a:r>
          </a:p>
          <a:p>
            <a:pPr algn="l"/>
            <a:r>
              <a:rPr lang="en-US" sz="1200">
                <a:latin typeface="Courier New" pitchFamily="49" charset="0"/>
                <a:cs typeface="Courier New" pitchFamily="49" charset="0"/>
              </a:rPr>
              <a:t>C0000726|CHD|C0041638||MSHSWE|MSHSWE||</a:t>
            </a:r>
          </a:p>
          <a:p>
            <a:pPr algn="l"/>
            <a:r>
              <a:rPr lang="en-US" sz="1200">
                <a:latin typeface="Courier New" pitchFamily="49" charset="0"/>
                <a:cs typeface="Courier New" pitchFamily="49" charset="0"/>
              </a:rPr>
              <a:t>C0000726|CHD|C0041638||MSH|MSH||</a:t>
            </a:r>
          </a:p>
          <a:p>
            <a:pPr algn="l"/>
            <a:r>
              <a:rPr lang="en-US" sz="1200">
                <a:latin typeface="Courier New" pitchFamily="49" charset="0"/>
                <a:cs typeface="Courier New" pitchFamily="49" charset="0"/>
              </a:rPr>
              <a:t>C0000726|CHD|C0041638||SNMI|SNMI||</a:t>
            </a:r>
          </a:p>
          <a:p>
            <a:pPr algn="l"/>
            <a:r>
              <a:rPr lang="en-US" sz="1200">
                <a:latin typeface="Courier New" pitchFamily="49" charset="0"/>
                <a:cs typeface="Courier New" pitchFamily="49" charset="0"/>
              </a:rPr>
              <a:t>C0000726|CHD|C0151653||CST|CST||</a:t>
            </a:r>
          </a:p>
          <a:p>
            <a:pPr algn="l"/>
            <a:r>
              <a:rPr lang="en-US" sz="1200">
                <a:latin typeface="Courier New" pitchFamily="49" charset="0"/>
                <a:cs typeface="Courier New" pitchFamily="49" charset="0"/>
              </a:rPr>
              <a:t>C0000726|CHD|C0151705||CST|CST||</a:t>
            </a:r>
          </a:p>
          <a:p>
            <a:pPr algn="l"/>
            <a:r>
              <a:rPr lang="en-US" sz="1200">
                <a:latin typeface="Courier New" pitchFamily="49" charset="0"/>
                <a:cs typeface="Courier New" pitchFamily="49" charset="0"/>
              </a:rPr>
              <a:t>C0000726|CHD|C0225222|isa|SCTSPA|SCTSPA||</a:t>
            </a:r>
          </a:p>
          <a:p>
            <a:pPr algn="l"/>
            <a:r>
              <a:rPr lang="en-US" sz="1200">
                <a:latin typeface="Courier New" pitchFamily="49" charset="0"/>
                <a:cs typeface="Courier New" pitchFamily="49" charset="0"/>
              </a:rPr>
              <a:t>C0000726|CHD|C0225222|isa|SNOMEDCT|SNOMEDCT||</a:t>
            </a:r>
          </a:p>
          <a:p>
            <a:pPr algn="l"/>
            <a:r>
              <a:rPr lang="en-US" sz="1200">
                <a:latin typeface="Courier New" pitchFamily="49" charset="0"/>
                <a:cs typeface="Courier New" pitchFamily="49" charset="0"/>
              </a:rPr>
              <a:t>C0000726|CHD|C0225222||RCD|RCD||</a:t>
            </a:r>
          </a:p>
          <a:p>
            <a:pPr algn="l"/>
            <a:r>
              <a:rPr lang="en-US" sz="1200">
                <a:latin typeface="Courier New" pitchFamily="49" charset="0"/>
                <a:cs typeface="Courier New" pitchFamily="49" charset="0"/>
              </a:rPr>
              <a:t>C0000726|CHD|C0226727|isa|SCTSPA|SCTSPA||</a:t>
            </a:r>
          </a:p>
          <a:p>
            <a:pPr algn="l"/>
            <a:r>
              <a:rPr lang="en-US" sz="1200">
                <a:latin typeface="Courier New" pitchFamily="49" charset="0"/>
                <a:cs typeface="Courier New" pitchFamily="49" charset="0"/>
              </a:rPr>
              <a:t>C0000726|CHD|C0226727|isa|SNOMEDCT|SNOMEDCT||</a:t>
            </a:r>
          </a:p>
          <a:p>
            <a:pPr algn="l"/>
            <a:r>
              <a:rPr lang="en-US" sz="1200">
                <a:latin typeface="Courier New" pitchFamily="49" charset="0"/>
                <a:cs typeface="Courier New" pitchFamily="49" charset="0"/>
              </a:rPr>
              <a:t>C0000726|CHD|C0227345|isa|SCTSPA|SCTSPA||</a:t>
            </a:r>
          </a:p>
          <a:p>
            <a:pPr algn="l"/>
            <a:r>
              <a:rPr lang="en-US" sz="1200">
                <a:latin typeface="Courier New" pitchFamily="49" charset="0"/>
                <a:cs typeface="Courier New" pitchFamily="49" charset="0"/>
              </a:rPr>
              <a:t>C0000726|CHD|C0227345|isa|SNOMEDCT|SNOMEDCT||</a:t>
            </a:r>
          </a:p>
          <a:p>
            <a:pPr algn="l"/>
            <a:r>
              <a:rPr lang="en-US" sz="1200">
                <a:latin typeface="Courier New" pitchFamily="49" charset="0"/>
                <a:cs typeface="Courier New" pitchFamily="49" charset="0"/>
              </a:rPr>
              <a:t>C0000726|CHD|C0227613|part_of|UWDA|UWDA||</a:t>
            </a:r>
          </a:p>
          <a:p>
            <a:pPr algn="l"/>
            <a:r>
              <a:rPr lang="en-US" sz="1200">
                <a:latin typeface="Courier New" pitchFamily="49" charset="0"/>
                <a:cs typeface="Courier New" pitchFamily="49" charset="0"/>
              </a:rPr>
              <a:t>C0000726|CHD|C0227614|part_of|UWDA|UWDA||</a:t>
            </a:r>
          </a:p>
          <a:p>
            <a:pPr algn="l"/>
            <a:r>
              <a:rPr lang="en-US" sz="1200">
                <a:latin typeface="Courier New" pitchFamily="49" charset="0"/>
                <a:cs typeface="Courier New" pitchFamily="49" charset="0"/>
              </a:rPr>
              <a:t>C0000726|CHD|C0227667|part_of|UWDA|UWDA||</a:t>
            </a:r>
          </a:p>
          <a:p>
            <a:pPr algn="l"/>
            <a:r>
              <a:rPr lang="en-US" sz="1200">
                <a:latin typeface="Courier New" pitchFamily="49" charset="0"/>
                <a:cs typeface="Courier New" pitchFamily="49" charset="0"/>
              </a:rPr>
              <a:t>C0000726|CHD|C0227668|part_of|UWDA|UWDA||</a:t>
            </a:r>
          </a:p>
          <a:p>
            <a:pPr algn="l"/>
            <a:r>
              <a:rPr lang="en-US" sz="1200">
                <a:latin typeface="Courier New" pitchFamily="49" charset="0"/>
                <a:cs typeface="Courier New" pitchFamily="49" charset="0"/>
              </a:rPr>
              <a:t>C0000726|CHD|C0228904|isa|SCTSPA|SCTSPA||</a:t>
            </a:r>
          </a:p>
          <a:p>
            <a:pPr algn="l"/>
            <a:r>
              <a:rPr lang="en-US" sz="1200">
                <a:latin typeface="Courier New" pitchFamily="49" charset="0"/>
                <a:cs typeface="Courier New" pitchFamily="49" charset="0"/>
              </a:rPr>
              <a:t>C0000726|CHD|C0228904|isa|SNOMEDCT|SNOMEDCT||</a:t>
            </a:r>
          </a:p>
          <a:p>
            <a:pPr algn="l"/>
            <a:r>
              <a:rPr lang="en-US" sz="1200">
                <a:latin typeface="Courier New" pitchFamily="49" charset="0"/>
                <a:cs typeface="Courier New" pitchFamily="49" charset="0"/>
              </a:rPr>
              <a:t>C0000726|CHD|C0228905|isa|SCTSPA|SCTSPA||</a:t>
            </a:r>
          </a:p>
          <a:p>
            <a:pPr algn="l"/>
            <a:r>
              <a:rPr lang="en-US" sz="1200">
                <a:latin typeface="Courier New" pitchFamily="49" charset="0"/>
                <a:cs typeface="Courier New" pitchFamily="49" charset="0"/>
              </a:rPr>
              <a:t>C0000726|CHD|C0228905|isa|SNOMEDCT|SNOMEDCT||</a:t>
            </a:r>
          </a:p>
          <a:p>
            <a:pPr algn="l"/>
            <a:r>
              <a:rPr lang="en-US" sz="1200">
                <a:latin typeface="Courier New" pitchFamily="49" charset="0"/>
                <a:cs typeface="Courier New" pitchFamily="49" charset="0"/>
              </a:rPr>
              <a:t>C0000726|CHD|C0230165||SNMI|SNMI||</a:t>
            </a:r>
          </a:p>
          <a:p>
            <a:pPr algn="l"/>
            <a:r>
              <a:rPr lang="en-US" sz="1200">
                <a:latin typeface="Courier New" pitchFamily="49" charset="0"/>
                <a:cs typeface="Courier New" pitchFamily="49" charset="0"/>
              </a:rPr>
              <a:t>C0000726|CHD|C0230166|isa|SCTSPA|SCTSPA||</a:t>
            </a:r>
          </a:p>
          <a:p>
            <a:pPr algn="l"/>
            <a:r>
              <a:rPr lang="en-US" sz="1200">
                <a:latin typeface="Courier New" pitchFamily="49" charset="0"/>
                <a:cs typeface="Courier New" pitchFamily="49" charset="0"/>
              </a:rPr>
              <a:t>C0000726|CHD|C0230166|isa|SNOMEDCT|SNOMEDCT||</a:t>
            </a:r>
          </a:p>
          <a:p>
            <a:pPr algn="l"/>
            <a:r>
              <a:rPr lang="en-US" sz="1200">
                <a:latin typeface="Courier New" pitchFamily="49" charset="0"/>
                <a:cs typeface="Courier New" pitchFamily="49" charset="0"/>
              </a:rPr>
              <a:t>C0000726|CHD|C0230166||SNMI|SNMI||</a:t>
            </a:r>
          </a:p>
          <a:p>
            <a:pPr algn="l"/>
            <a:r>
              <a:rPr lang="en-US" sz="1200">
                <a:latin typeface="Courier New" pitchFamily="49" charset="0"/>
                <a:cs typeface="Courier New" pitchFamily="49" charset="0"/>
              </a:rPr>
              <a:t>C0000726|CHD|C0230167||SNMI|SNMI||</a:t>
            </a:r>
          </a:p>
          <a:p>
            <a:pPr algn="l"/>
            <a:r>
              <a:rPr lang="en-US" sz="1200">
                <a:latin typeface="Courier New" pitchFamily="49" charset="0"/>
                <a:cs typeface="Courier New" pitchFamily="49" charset="0"/>
              </a:rPr>
              <a:t>C0000726|CHD|C0230168|isa|SCTSPA|SCTSPA||</a:t>
            </a:r>
          </a:p>
          <a:p>
            <a:pPr algn="l"/>
            <a:r>
              <a:rPr lang="en-US" sz="1200">
                <a:latin typeface="Courier New" pitchFamily="49" charset="0"/>
                <a:cs typeface="Courier New" pitchFamily="49" charset="0"/>
              </a:rPr>
              <a:t>C0000726|CHD|C0230168|isa|SNOMEDCT|SNOMEDCT||</a:t>
            </a:r>
          </a:p>
          <a:p>
            <a:pPr algn="l"/>
            <a:r>
              <a:rPr lang="en-US" sz="1200">
                <a:latin typeface="Courier New" pitchFamily="49" charset="0"/>
                <a:cs typeface="Courier New" pitchFamily="49" charset="0"/>
              </a:rPr>
              <a:t>C0000726|CHD|C0230168|part_of|UWDA|UWDA||</a:t>
            </a:r>
          </a:p>
          <a:p>
            <a:pPr algn="l"/>
            <a:r>
              <a:rPr lang="en-US" sz="1200">
                <a:latin typeface="Courier New" pitchFamily="49" charset="0"/>
                <a:cs typeface="Courier New" pitchFamily="49" charset="0"/>
              </a:rPr>
              <a:t>C0000726|CHD|C0230168||RCD|RCD||</a:t>
            </a:r>
          </a:p>
        </p:txBody>
      </p:sp>
      <p:sp>
        <p:nvSpPr>
          <p:cNvPr id="7" name="Inhaltsplatzhalter 2"/>
          <p:cNvSpPr>
            <a:spLocks noGrp="1"/>
          </p:cNvSpPr>
          <p:nvPr>
            <p:ph idx="1"/>
          </p:nvPr>
        </p:nvSpPr>
        <p:spPr>
          <a:xfrm>
            <a:off x="4904233" y="1340768"/>
            <a:ext cx="3988247" cy="3044874"/>
          </a:xfrm>
        </p:spPr>
        <p:txBody>
          <a:bodyPr/>
          <a:lstStyle/>
          <a:p>
            <a:pPr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Relations</a:t>
            </a:r>
          </a:p>
          <a:p>
            <a:pPr>
              <a:buNone/>
            </a:pPr>
            <a:r>
              <a:rPr lang="en-US" sz="1800" dirty="0" smtClean="0"/>
              <a:t> </a:t>
            </a:r>
          </a:p>
          <a:p>
            <a:r>
              <a:rPr lang="en-US" sz="1800" dirty="0" smtClean="0"/>
              <a:t>preserved from their sources</a:t>
            </a:r>
          </a:p>
          <a:p>
            <a:r>
              <a:rPr lang="en-US" sz="1800" dirty="0" smtClean="0"/>
              <a:t>Thesaurus style relations </a:t>
            </a:r>
            <a:br>
              <a:rPr lang="en-US" sz="1800" dirty="0" smtClean="0"/>
            </a:br>
            <a:r>
              <a:rPr lang="en-US" sz="1800" dirty="0" smtClean="0"/>
              <a:t>(CHD / PAR)</a:t>
            </a:r>
          </a:p>
          <a:p>
            <a:r>
              <a:rPr lang="en-US" sz="1800" dirty="0" smtClean="0"/>
              <a:t>More precise relations (relationship attribute) i.e. </a:t>
            </a:r>
            <a:br>
              <a:rPr lang="en-US" sz="1800" dirty="0" smtClean="0"/>
            </a:br>
            <a:r>
              <a:rPr lang="en-US" sz="1800" dirty="0" smtClean="0"/>
              <a:t>part-of, is-a</a:t>
            </a:r>
          </a:p>
          <a:p>
            <a:endParaRPr lang="en-US" sz="1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UMLS Semantic Network</a:t>
            </a:r>
          </a:p>
        </p:txBody>
      </p:sp>
      <p:pic>
        <p:nvPicPr>
          <p:cNvPr id="18435" name="Picture 5" descr="http://web.njit.edu/~cpm3/UMLS/UMLS_Semantic_Networ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1319213"/>
            <a:ext cx="41482963" cy="549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UMLS Semantic Network</a:t>
            </a:r>
          </a:p>
        </p:txBody>
      </p:sp>
      <p:pic>
        <p:nvPicPr>
          <p:cNvPr id="19459" name="Picture 5" descr="http://web.njit.edu/~cpm3/UMLS/UMLS_Semantic_Networ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7958138" y="1268413"/>
            <a:ext cx="41484551" cy="549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feld 4"/>
          <p:cNvSpPr txBox="1"/>
          <p:nvPr/>
        </p:nvSpPr>
        <p:spPr>
          <a:xfrm>
            <a:off x="4572000" y="3501008"/>
            <a:ext cx="1519968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Chemicals in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the UMLS SN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Labeling of UMLS concepts</a:t>
            </a:r>
            <a:endParaRPr lang="en-US" dirty="0"/>
          </a:p>
        </p:txBody>
      </p:sp>
      <p:pic>
        <p:nvPicPr>
          <p:cNvPr id="8192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476449"/>
            <a:ext cx="7040563" cy="576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Inhaltsplatzhalter 2"/>
          <p:cNvSpPr>
            <a:spLocks noGrp="1"/>
          </p:cNvSpPr>
          <p:nvPr>
            <p:ph idx="1"/>
          </p:nvPr>
        </p:nvSpPr>
        <p:spPr>
          <a:xfrm>
            <a:off x="6228184" y="1412776"/>
            <a:ext cx="2520279" cy="5544616"/>
          </a:xfrm>
          <a:solidFill>
            <a:schemeClr val="bg1"/>
          </a:solidFill>
        </p:spPr>
        <p:txBody>
          <a:bodyPr/>
          <a:lstStyle/>
          <a:p>
            <a:pPr>
              <a:buNone/>
            </a:pPr>
            <a:endParaRPr lang="en-US" sz="18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18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1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Semantic labeling</a:t>
            </a:r>
          </a:p>
          <a:p>
            <a:pPr>
              <a:buNone/>
            </a:pPr>
            <a:r>
              <a:rPr lang="en-US" sz="1800" dirty="0" smtClean="0"/>
              <a:t> </a:t>
            </a:r>
          </a:p>
          <a:p>
            <a:r>
              <a:rPr lang="en-US" sz="1800" dirty="0" smtClean="0"/>
              <a:t>Done by the NLM</a:t>
            </a:r>
          </a:p>
          <a:p>
            <a:r>
              <a:rPr lang="en-US" sz="1800" dirty="0" smtClean="0"/>
              <a:t>Each UMLS concept is assigned to one or more semantic types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 </a:t>
            </a:r>
          </a:p>
          <a:p>
            <a:endParaRPr lang="en-US" sz="18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AI-Folien-quer-el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SCAI-Folien-quer-el">
      <a:majorFont>
        <a:latin typeface="Arial"/>
        <a:ea typeface=""/>
        <a:cs typeface="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7572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7572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CAI-Folien-quer-el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AI-Folien-quer-el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AI-Folien-quer-el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AI-Folien-quer-el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AI-Folien-quer-el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AI-Folien-quer-el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AI-Folien-quer-el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System:Programme:Microsoft Office 2001:Vorlagen:SCAI:SCAI-Folien-quer-el.pot</Template>
  <TotalTime>0</TotalTime>
  <Pages>1</Pages>
  <Words>1254</Words>
  <Application>Microsoft Office PowerPoint</Application>
  <PresentationFormat>Bildschirmpräsentation (4:3)</PresentationFormat>
  <Paragraphs>803</Paragraphs>
  <Slides>41</Slides>
  <Notes>41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41</vt:i4>
      </vt:variant>
    </vt:vector>
  </HeadingPairs>
  <TitlesOfParts>
    <vt:vector size="42" baseType="lpstr">
      <vt:lpstr>SCAI-Folien-quer-el</vt:lpstr>
      <vt:lpstr>Representation of Chemicals in Biomedical Terminologies </vt:lpstr>
      <vt:lpstr>Purpose of this talk</vt:lpstr>
      <vt:lpstr>Overview of UMLS</vt:lpstr>
      <vt:lpstr>Unified Medical Language System (UMLS)  </vt:lpstr>
      <vt:lpstr>UMLS terms and concepts  </vt:lpstr>
      <vt:lpstr>UMLS relations</vt:lpstr>
      <vt:lpstr>UMLS Semantic Network</vt:lpstr>
      <vt:lpstr>UMLS Semantic Network</vt:lpstr>
      <vt:lpstr>Semantic Labeling of UMLS concepts</vt:lpstr>
      <vt:lpstr>Chemicals in UMLS and its sources</vt:lpstr>
      <vt:lpstr>Semantic Network types for chemicals: </vt:lpstr>
      <vt:lpstr>Chemicals in UMLS source vocabularies</vt:lpstr>
      <vt:lpstr>Medical Subject Headings (MeSH)</vt:lpstr>
      <vt:lpstr>SNOMED Clinical Terms</vt:lpstr>
      <vt:lpstr>LOINC</vt:lpstr>
      <vt:lpstr>Product Category Thesaurus</vt:lpstr>
      <vt:lpstr>Master Drug Database</vt:lpstr>
      <vt:lpstr>RxNORM</vt:lpstr>
      <vt:lpstr>Multum MediSource Lexicon</vt:lpstr>
      <vt:lpstr>Alternative Billing Concepts</vt:lpstr>
      <vt:lpstr>Chemicals in UMLS source vocabularies</vt:lpstr>
      <vt:lpstr>Hidden references to chemicals</vt:lpstr>
      <vt:lpstr>Explicit reference to chemicals</vt:lpstr>
      <vt:lpstr>Chemicals in UMLS: Summary</vt:lpstr>
      <vt:lpstr>Ontology aspects of UMLS chemistry sources</vt:lpstr>
      <vt:lpstr>Ontology aspects of UMLS chemistry sources</vt:lpstr>
      <vt:lpstr>Ontological relations involving chemicals (608,315)</vt:lpstr>
      <vt:lpstr>Ontological relations between chemicals (173,502)</vt:lpstr>
      <vt:lpstr>Analysis of relations in UMLS </vt:lpstr>
      <vt:lpstr>MeSH in PubChem</vt:lpstr>
      <vt:lpstr>Mapping / Tagging</vt:lpstr>
      <vt:lpstr>UMLS MetaMap / Medical Text Indexer</vt:lpstr>
      <vt:lpstr>Whatizit</vt:lpstr>
      <vt:lpstr>Conclusions </vt:lpstr>
      <vt:lpstr>Veterans Health Administration National Drug File</vt:lpstr>
      <vt:lpstr>CRISP Thesaurus</vt:lpstr>
      <vt:lpstr>NCI Thesaurus</vt:lpstr>
      <vt:lpstr>Clinical Terms V3</vt:lpstr>
      <vt:lpstr>Metathesaurus</vt:lpstr>
      <vt:lpstr>Alcohol and Other Drug Thesaurus</vt:lpstr>
      <vt:lpstr>Library of Congress Subject Headings</vt:lpstr>
    </vt:vector>
  </TitlesOfParts>
  <Company>Universitätsklinikum Freiburg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Vortragstitel</dc:title>
  <dc:creator>Stefan Schulz</dc:creator>
  <cp:lastModifiedBy>schulz</cp:lastModifiedBy>
  <cp:revision>657</cp:revision>
  <cp:lastPrinted>1997-11-19T15:29:38Z</cp:lastPrinted>
  <dcterms:created xsi:type="dcterms:W3CDTF">2001-09-21T09:14:58Z</dcterms:created>
  <dcterms:modified xsi:type="dcterms:W3CDTF">2010-06-24T09:01:33Z</dcterms:modified>
</cp:coreProperties>
</file>