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8983" autoAdjust="0"/>
  </p:normalViewPr>
  <p:slideViewPr>
    <p:cSldViewPr showGuides="1">
      <p:cViewPr>
        <p:scale>
          <a:sx n="66" d="100"/>
          <a:sy n="66" d="100"/>
        </p:scale>
        <p:origin x="-23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D4525D-2693-4832-8DA9-5C28D9DA2BAC}" type="datetimeFigureOut">
              <a:rPr lang="en-GB" smtClean="0"/>
              <a:t>24/06/2016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12FA75-32A0-433E-9F76-0D131E3E48E2}" type="slidenum">
              <a:rPr lang="en-GB" smtClean="0"/>
              <a:t>‹#›</a:t>
            </a:fld>
            <a:endParaRPr lang="en-GB"/>
          </a:p>
        </p:txBody>
      </p:sp>
    </p:spTree>
    <p:extLst>
      <p:ext uri="{BB962C8B-B14F-4D97-AF65-F5344CB8AC3E}">
        <p14:creationId xmlns:p14="http://schemas.microsoft.com/office/powerpoint/2010/main" val="4294141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PhD project</a:t>
            </a:r>
            <a:r>
              <a:rPr lang="en-GB" baseline="0" dirty="0" smtClean="0"/>
              <a:t> of </a:t>
            </a:r>
            <a:r>
              <a:rPr lang="en-GB" baseline="0" dirty="0" err="1" smtClean="0"/>
              <a:t>Cbmed</a:t>
            </a:r>
            <a:r>
              <a:rPr lang="en-GB" baseline="0" dirty="0" smtClean="0"/>
              <a:t> Project 1.2 is a computer science project.</a:t>
            </a:r>
          </a:p>
          <a:p>
            <a:r>
              <a:rPr lang="en-GB" baseline="0" dirty="0" smtClean="0"/>
              <a:t>It aims at making clinical routine data available for research.</a:t>
            </a:r>
          </a:p>
          <a:p>
            <a:r>
              <a:rPr lang="en-GB" dirty="0" smtClean="0"/>
              <a:t>In biomarker research, huge amounts of lab data are generated</a:t>
            </a:r>
            <a:r>
              <a:rPr lang="en-GB" baseline="0" dirty="0" smtClean="0"/>
              <a:t> by machines and are highly structured.</a:t>
            </a:r>
          </a:p>
          <a:p>
            <a:r>
              <a:rPr lang="en-GB" baseline="0" dirty="0" smtClean="0"/>
              <a:t>For many research questions, however it is needed to match them with information of the patients' phenotypes.</a:t>
            </a:r>
          </a:p>
          <a:p>
            <a:r>
              <a:rPr lang="en-GB" baseline="0" dirty="0" smtClean="0"/>
              <a:t>Here the data volume is relatively small, but data are created by humans and therefore mostly in poorly </a:t>
            </a:r>
            <a:r>
              <a:rPr lang="en-GB" sz="1200" dirty="0" smtClean="0"/>
              <a:t>structured </a:t>
            </a:r>
            <a:r>
              <a:rPr lang="en-GB" baseline="0" dirty="0" smtClean="0"/>
              <a:t>text. </a:t>
            </a:r>
          </a:p>
          <a:p>
            <a:r>
              <a:rPr lang="en-GB" baseline="0" dirty="0" smtClean="0"/>
              <a:t>The challenge is here </a:t>
            </a:r>
            <a:r>
              <a:rPr lang="en-GB" sz="1200" baseline="0" dirty="0" smtClean="0"/>
              <a:t>h</a:t>
            </a:r>
            <a:r>
              <a:rPr lang="en-GB" sz="1200" dirty="0" smtClean="0"/>
              <a:t>ow to bring both kinds of data together.</a:t>
            </a:r>
          </a:p>
          <a:p>
            <a:endParaRPr lang="en-GB" dirty="0"/>
          </a:p>
        </p:txBody>
      </p:sp>
      <p:sp>
        <p:nvSpPr>
          <p:cNvPr id="4" name="Slide Number Placeholder 3"/>
          <p:cNvSpPr>
            <a:spLocks noGrp="1"/>
          </p:cNvSpPr>
          <p:nvPr>
            <p:ph type="sldNum" sz="quarter" idx="10"/>
          </p:nvPr>
        </p:nvSpPr>
        <p:spPr/>
        <p:txBody>
          <a:bodyPr/>
          <a:lstStyle/>
          <a:p>
            <a:fld id="{F612FA75-32A0-433E-9F76-0D131E3E48E2}" type="slidenum">
              <a:rPr lang="en-GB" smtClean="0"/>
              <a:t>1</a:t>
            </a:fld>
            <a:endParaRPr lang="en-GB"/>
          </a:p>
        </p:txBody>
      </p:sp>
    </p:spTree>
    <p:extLst>
      <p:ext uri="{BB962C8B-B14F-4D97-AF65-F5344CB8AC3E}">
        <p14:creationId xmlns:p14="http://schemas.microsoft.com/office/powerpoint/2010/main" val="2125984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Clinical routine data reside in hospital information systems, where the address the need for documentation and communication, but not primarily for research. </a:t>
            </a:r>
          </a:p>
          <a:p>
            <a:r>
              <a:rPr lang="en-GB" dirty="0" smtClean="0"/>
              <a:t>This mostly</a:t>
            </a:r>
            <a:r>
              <a:rPr lang="en-GB" baseline="0" dirty="0" smtClean="0"/>
              <a:t> textual data contains important information about past diseases, findings, procedures, lifestyle, drugs and family history. </a:t>
            </a:r>
          </a:p>
          <a:p>
            <a:r>
              <a:rPr lang="en-GB" baseline="0" dirty="0" smtClean="0"/>
              <a:t>In order to bring this content into a format that can be used for research, it needs to be processed by text mining systems, which require specific language resources, in order to be mapped to standardised codes, e.g. SNOMED CT. After this they are in a format that makes it more usable for biomarker researchers, but also for many clinical use cases, e.g. patient profiling for predictive analytics and more efficient navigation through clinical data. </a:t>
            </a:r>
          </a:p>
          <a:p>
            <a:r>
              <a:rPr lang="en-GB" baseline="0" dirty="0" smtClean="0"/>
              <a:t>Text mining or, broader, natural language processing is an important area in computer science, from which interesting and challenging research and engineering projects can </a:t>
            </a:r>
            <a:r>
              <a:rPr lang="en-GB" baseline="0" smtClean="0"/>
              <a:t>be derived.</a:t>
            </a:r>
            <a:endParaRPr lang="en-GB" dirty="0"/>
          </a:p>
        </p:txBody>
      </p:sp>
      <p:sp>
        <p:nvSpPr>
          <p:cNvPr id="4" name="Slide Number Placeholder 3"/>
          <p:cNvSpPr>
            <a:spLocks noGrp="1"/>
          </p:cNvSpPr>
          <p:nvPr>
            <p:ph type="sldNum" sz="quarter" idx="10"/>
          </p:nvPr>
        </p:nvSpPr>
        <p:spPr/>
        <p:txBody>
          <a:bodyPr/>
          <a:lstStyle/>
          <a:p>
            <a:fld id="{F612FA75-32A0-433E-9F76-0D131E3E48E2}" type="slidenum">
              <a:rPr lang="en-GB" smtClean="0"/>
              <a:t>2</a:t>
            </a:fld>
            <a:endParaRPr lang="en-GB"/>
          </a:p>
        </p:txBody>
      </p:sp>
    </p:spTree>
    <p:extLst>
      <p:ext uri="{BB962C8B-B14F-4D97-AF65-F5344CB8AC3E}">
        <p14:creationId xmlns:p14="http://schemas.microsoft.com/office/powerpoint/2010/main" val="2307177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7753E4C-ED90-4CA3-B38A-58C04D791565}" type="datetimeFigureOut">
              <a:rPr lang="en-GB" smtClean="0"/>
              <a:t>24/06/2016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6A61B-9178-4759-9DF0-F0F743ED3E05}" type="slidenum">
              <a:rPr lang="en-GB" smtClean="0"/>
              <a:t>‹#›</a:t>
            </a:fld>
            <a:endParaRPr lang="en-GB"/>
          </a:p>
        </p:txBody>
      </p:sp>
    </p:spTree>
    <p:extLst>
      <p:ext uri="{BB962C8B-B14F-4D97-AF65-F5344CB8AC3E}">
        <p14:creationId xmlns:p14="http://schemas.microsoft.com/office/powerpoint/2010/main" val="2211320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753E4C-ED90-4CA3-B38A-58C04D791565}" type="datetimeFigureOut">
              <a:rPr lang="en-GB" smtClean="0"/>
              <a:t>24/06/2016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6A61B-9178-4759-9DF0-F0F743ED3E05}" type="slidenum">
              <a:rPr lang="en-GB" smtClean="0"/>
              <a:t>‹#›</a:t>
            </a:fld>
            <a:endParaRPr lang="en-GB"/>
          </a:p>
        </p:txBody>
      </p:sp>
    </p:spTree>
    <p:extLst>
      <p:ext uri="{BB962C8B-B14F-4D97-AF65-F5344CB8AC3E}">
        <p14:creationId xmlns:p14="http://schemas.microsoft.com/office/powerpoint/2010/main" val="3447142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753E4C-ED90-4CA3-B38A-58C04D791565}" type="datetimeFigureOut">
              <a:rPr lang="en-GB" smtClean="0"/>
              <a:t>24/06/2016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6A61B-9178-4759-9DF0-F0F743ED3E05}" type="slidenum">
              <a:rPr lang="en-GB" smtClean="0"/>
              <a:t>‹#›</a:t>
            </a:fld>
            <a:endParaRPr lang="en-GB"/>
          </a:p>
        </p:txBody>
      </p:sp>
    </p:spTree>
    <p:extLst>
      <p:ext uri="{BB962C8B-B14F-4D97-AF65-F5344CB8AC3E}">
        <p14:creationId xmlns:p14="http://schemas.microsoft.com/office/powerpoint/2010/main" val="1475600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753E4C-ED90-4CA3-B38A-58C04D791565}" type="datetimeFigureOut">
              <a:rPr lang="en-GB" smtClean="0"/>
              <a:t>24/06/2016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6A61B-9178-4759-9DF0-F0F743ED3E05}" type="slidenum">
              <a:rPr lang="en-GB" smtClean="0"/>
              <a:t>‹#›</a:t>
            </a:fld>
            <a:endParaRPr lang="en-GB"/>
          </a:p>
        </p:txBody>
      </p:sp>
    </p:spTree>
    <p:extLst>
      <p:ext uri="{BB962C8B-B14F-4D97-AF65-F5344CB8AC3E}">
        <p14:creationId xmlns:p14="http://schemas.microsoft.com/office/powerpoint/2010/main" val="2926674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753E4C-ED90-4CA3-B38A-58C04D791565}" type="datetimeFigureOut">
              <a:rPr lang="en-GB" smtClean="0"/>
              <a:t>24/06/2016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6A61B-9178-4759-9DF0-F0F743ED3E05}" type="slidenum">
              <a:rPr lang="en-GB" smtClean="0"/>
              <a:t>‹#›</a:t>
            </a:fld>
            <a:endParaRPr lang="en-GB"/>
          </a:p>
        </p:txBody>
      </p:sp>
    </p:spTree>
    <p:extLst>
      <p:ext uri="{BB962C8B-B14F-4D97-AF65-F5344CB8AC3E}">
        <p14:creationId xmlns:p14="http://schemas.microsoft.com/office/powerpoint/2010/main" val="2653480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7753E4C-ED90-4CA3-B38A-58C04D791565}" type="datetimeFigureOut">
              <a:rPr lang="en-GB" smtClean="0"/>
              <a:t>24/06/2016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46A61B-9178-4759-9DF0-F0F743ED3E05}" type="slidenum">
              <a:rPr lang="en-GB" smtClean="0"/>
              <a:t>‹#›</a:t>
            </a:fld>
            <a:endParaRPr lang="en-GB"/>
          </a:p>
        </p:txBody>
      </p:sp>
    </p:spTree>
    <p:extLst>
      <p:ext uri="{BB962C8B-B14F-4D97-AF65-F5344CB8AC3E}">
        <p14:creationId xmlns:p14="http://schemas.microsoft.com/office/powerpoint/2010/main" val="2497593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7753E4C-ED90-4CA3-B38A-58C04D791565}" type="datetimeFigureOut">
              <a:rPr lang="en-GB" smtClean="0"/>
              <a:t>24/06/2016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46A61B-9178-4759-9DF0-F0F743ED3E05}" type="slidenum">
              <a:rPr lang="en-GB" smtClean="0"/>
              <a:t>‹#›</a:t>
            </a:fld>
            <a:endParaRPr lang="en-GB"/>
          </a:p>
        </p:txBody>
      </p:sp>
    </p:spTree>
    <p:extLst>
      <p:ext uri="{BB962C8B-B14F-4D97-AF65-F5344CB8AC3E}">
        <p14:creationId xmlns:p14="http://schemas.microsoft.com/office/powerpoint/2010/main" val="890487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7753E4C-ED90-4CA3-B38A-58C04D791565}" type="datetimeFigureOut">
              <a:rPr lang="en-GB" smtClean="0"/>
              <a:t>24/06/2016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46A61B-9178-4759-9DF0-F0F743ED3E05}" type="slidenum">
              <a:rPr lang="en-GB" smtClean="0"/>
              <a:t>‹#›</a:t>
            </a:fld>
            <a:endParaRPr lang="en-GB"/>
          </a:p>
        </p:txBody>
      </p:sp>
    </p:spTree>
    <p:extLst>
      <p:ext uri="{BB962C8B-B14F-4D97-AF65-F5344CB8AC3E}">
        <p14:creationId xmlns:p14="http://schemas.microsoft.com/office/powerpoint/2010/main" val="2905126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753E4C-ED90-4CA3-B38A-58C04D791565}" type="datetimeFigureOut">
              <a:rPr lang="en-GB" smtClean="0"/>
              <a:t>24/06/2016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46A61B-9178-4759-9DF0-F0F743ED3E05}" type="slidenum">
              <a:rPr lang="en-GB" smtClean="0"/>
              <a:t>‹#›</a:t>
            </a:fld>
            <a:endParaRPr lang="en-GB"/>
          </a:p>
        </p:txBody>
      </p:sp>
    </p:spTree>
    <p:extLst>
      <p:ext uri="{BB962C8B-B14F-4D97-AF65-F5344CB8AC3E}">
        <p14:creationId xmlns:p14="http://schemas.microsoft.com/office/powerpoint/2010/main" val="812516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753E4C-ED90-4CA3-B38A-58C04D791565}" type="datetimeFigureOut">
              <a:rPr lang="en-GB" smtClean="0"/>
              <a:t>24/06/2016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46A61B-9178-4759-9DF0-F0F743ED3E05}" type="slidenum">
              <a:rPr lang="en-GB" smtClean="0"/>
              <a:t>‹#›</a:t>
            </a:fld>
            <a:endParaRPr lang="en-GB"/>
          </a:p>
        </p:txBody>
      </p:sp>
    </p:spTree>
    <p:extLst>
      <p:ext uri="{BB962C8B-B14F-4D97-AF65-F5344CB8AC3E}">
        <p14:creationId xmlns:p14="http://schemas.microsoft.com/office/powerpoint/2010/main" val="3858775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753E4C-ED90-4CA3-B38A-58C04D791565}" type="datetimeFigureOut">
              <a:rPr lang="en-GB" smtClean="0"/>
              <a:t>24/06/2016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46A61B-9178-4759-9DF0-F0F743ED3E05}" type="slidenum">
              <a:rPr lang="en-GB" smtClean="0"/>
              <a:t>‹#›</a:t>
            </a:fld>
            <a:endParaRPr lang="en-GB"/>
          </a:p>
        </p:txBody>
      </p:sp>
    </p:spTree>
    <p:extLst>
      <p:ext uri="{BB962C8B-B14F-4D97-AF65-F5344CB8AC3E}">
        <p14:creationId xmlns:p14="http://schemas.microsoft.com/office/powerpoint/2010/main" val="225534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753E4C-ED90-4CA3-B38A-58C04D791565}" type="datetimeFigureOut">
              <a:rPr lang="en-GB" smtClean="0"/>
              <a:t>24/06/2016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46A61B-9178-4759-9DF0-F0F743ED3E05}" type="slidenum">
              <a:rPr lang="en-GB" smtClean="0"/>
              <a:t>‹#›</a:t>
            </a:fld>
            <a:endParaRPr lang="en-GB"/>
          </a:p>
        </p:txBody>
      </p:sp>
    </p:spTree>
    <p:extLst>
      <p:ext uri="{BB962C8B-B14F-4D97-AF65-F5344CB8AC3E}">
        <p14:creationId xmlns:p14="http://schemas.microsoft.com/office/powerpoint/2010/main" val="2944537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t="1404"/>
          <a:stretch/>
        </p:blipFill>
        <p:spPr bwMode="auto">
          <a:xfrm flipH="1">
            <a:off x="5532991" y="1620816"/>
            <a:ext cx="2927439" cy="2168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9142" y="1404792"/>
            <a:ext cx="2336463" cy="21312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ontent Placeholder 4"/>
          <p:cNvSpPr>
            <a:spLocks noGrp="1"/>
          </p:cNvSpPr>
          <p:nvPr>
            <p:ph sz="half" idx="1"/>
          </p:nvPr>
        </p:nvSpPr>
        <p:spPr>
          <a:xfrm>
            <a:off x="457200" y="3727198"/>
            <a:ext cx="4038600" cy="2654130"/>
          </a:xfrm>
        </p:spPr>
        <p:txBody>
          <a:bodyPr/>
          <a:lstStyle/>
          <a:p>
            <a:r>
              <a:rPr lang="en-GB" sz="2400" dirty="0" smtClean="0"/>
              <a:t>Lab data</a:t>
            </a:r>
          </a:p>
          <a:p>
            <a:pPr lvl="1"/>
            <a:r>
              <a:rPr lang="en-GB" sz="2000" dirty="0" smtClean="0"/>
              <a:t>large volume</a:t>
            </a:r>
          </a:p>
          <a:p>
            <a:pPr lvl="1"/>
            <a:r>
              <a:rPr lang="en-GB" sz="2000" dirty="0" smtClean="0"/>
              <a:t>created </a:t>
            </a:r>
            <a:r>
              <a:rPr lang="en-GB" sz="2000" dirty="0" smtClean="0"/>
              <a:t>by </a:t>
            </a:r>
            <a:r>
              <a:rPr lang="en-GB" sz="2000" dirty="0" smtClean="0"/>
              <a:t>machines</a:t>
            </a:r>
          </a:p>
          <a:p>
            <a:pPr lvl="1"/>
            <a:r>
              <a:rPr lang="en-GB" sz="2000" dirty="0"/>
              <a:t>highly </a:t>
            </a:r>
            <a:r>
              <a:rPr lang="en-GB" sz="2000" dirty="0" smtClean="0"/>
              <a:t>structured</a:t>
            </a:r>
            <a:endParaRPr lang="en-GB" sz="2000" dirty="0"/>
          </a:p>
        </p:txBody>
      </p:sp>
      <p:sp>
        <p:nvSpPr>
          <p:cNvPr id="6" name="Content Placeholder 5"/>
          <p:cNvSpPr>
            <a:spLocks noGrp="1"/>
          </p:cNvSpPr>
          <p:nvPr>
            <p:ph sz="half" idx="2"/>
          </p:nvPr>
        </p:nvSpPr>
        <p:spPr>
          <a:xfrm>
            <a:off x="4648200" y="3727198"/>
            <a:ext cx="4038600" cy="2654130"/>
          </a:xfrm>
        </p:spPr>
        <p:txBody>
          <a:bodyPr>
            <a:normAutofit/>
          </a:bodyPr>
          <a:lstStyle/>
          <a:p>
            <a:r>
              <a:rPr lang="en-GB" sz="2400" dirty="0" smtClean="0"/>
              <a:t>Clinical data</a:t>
            </a:r>
          </a:p>
          <a:p>
            <a:pPr lvl="1"/>
            <a:r>
              <a:rPr lang="en-GB" sz="2000" dirty="0" smtClean="0"/>
              <a:t>small </a:t>
            </a:r>
            <a:r>
              <a:rPr lang="en-GB" sz="2000" dirty="0" smtClean="0"/>
              <a:t>volume</a:t>
            </a:r>
          </a:p>
          <a:p>
            <a:pPr lvl="1"/>
            <a:r>
              <a:rPr lang="en-GB" sz="2000" dirty="0"/>
              <a:t>created by humans</a:t>
            </a:r>
          </a:p>
          <a:p>
            <a:pPr lvl="1"/>
            <a:r>
              <a:rPr lang="en-GB" sz="2000" dirty="0" smtClean="0"/>
              <a:t>poorly </a:t>
            </a:r>
            <a:r>
              <a:rPr lang="en-GB" sz="2000" dirty="0" smtClean="0"/>
              <a:t>structured</a:t>
            </a:r>
          </a:p>
          <a:p>
            <a:pPr marL="457200" lvl="1" indent="0">
              <a:buNone/>
            </a:pPr>
            <a:r>
              <a:rPr lang="en-GB" sz="2000" dirty="0" smtClean="0"/>
              <a:t>     (text  in </a:t>
            </a:r>
            <a:r>
              <a:rPr lang="en-GB" sz="2000" dirty="0" smtClean="0"/>
              <a:t>local language)</a:t>
            </a:r>
            <a:endParaRPr lang="en-GB" sz="2000" dirty="0"/>
          </a:p>
        </p:txBody>
      </p:sp>
      <p:sp>
        <p:nvSpPr>
          <p:cNvPr id="9" name="Bent-Up Arrow 8"/>
          <p:cNvSpPr/>
          <p:nvPr/>
        </p:nvSpPr>
        <p:spPr>
          <a:xfrm rot="5400000">
            <a:off x="873956" y="5783511"/>
            <a:ext cx="942459" cy="792088"/>
          </a:xfrm>
          <a:prstGeom prst="ben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Bent-Up Arrow 13"/>
          <p:cNvSpPr/>
          <p:nvPr/>
        </p:nvSpPr>
        <p:spPr>
          <a:xfrm rot="16200000" flipH="1">
            <a:off x="7377134" y="5783512"/>
            <a:ext cx="942459" cy="792088"/>
          </a:xfrm>
          <a:prstGeom prst="ben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2296319" y="5910371"/>
            <a:ext cx="4536503" cy="830997"/>
          </a:xfrm>
          <a:prstGeom prst="rect">
            <a:avLst/>
          </a:prstGeom>
        </p:spPr>
        <p:txBody>
          <a:bodyPr wrap="square">
            <a:spAutoFit/>
          </a:bodyPr>
          <a:lstStyle/>
          <a:p>
            <a:pPr algn="ctr"/>
            <a:r>
              <a:rPr lang="en-GB" sz="2400" dirty="0" smtClean="0"/>
              <a:t>How to bring both kinds of data together for biomarker research ?</a:t>
            </a:r>
            <a:endParaRPr lang="en-GB" sz="2400" dirty="0"/>
          </a:p>
        </p:txBody>
      </p:sp>
      <p:sp>
        <p:nvSpPr>
          <p:cNvPr id="17" name="Title 1"/>
          <p:cNvSpPr txBox="1">
            <a:spLocks/>
          </p:cNvSpPr>
          <p:nvPr/>
        </p:nvSpPr>
        <p:spPr>
          <a:xfrm>
            <a:off x="107504" y="116632"/>
            <a:ext cx="8928992" cy="165861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Phenotype-related information extraction from routine data for biomarker research</a:t>
            </a:r>
            <a:br>
              <a:rPr lang="en-US" sz="2800" b="1" dirty="0" smtClean="0"/>
            </a:br>
            <a:r>
              <a:rPr lang="en-GB" sz="2000" i="1" dirty="0" smtClean="0">
                <a:solidFill>
                  <a:schemeClr val="tx1"/>
                </a:solidFill>
              </a:rPr>
              <a:t>Catalina </a:t>
            </a:r>
            <a:r>
              <a:rPr lang="en-GB" sz="2000" i="1" dirty="0" err="1" smtClean="0">
                <a:solidFill>
                  <a:schemeClr val="tx1"/>
                </a:solidFill>
              </a:rPr>
              <a:t>Martínez</a:t>
            </a:r>
            <a:r>
              <a:rPr lang="en-GB" sz="2000" i="1" dirty="0" smtClean="0">
                <a:solidFill>
                  <a:schemeClr val="tx1"/>
                </a:solidFill>
              </a:rPr>
              <a:t>-Costa, Stefan Schulz, CBmed Project 1.2 </a:t>
            </a:r>
            <a:endParaRPr lang="en-US" sz="2800" b="1" i="1" dirty="0" smtClean="0"/>
          </a:p>
          <a:p>
            <a:endParaRPr lang="en-GB" sz="2800" dirty="0"/>
          </a:p>
        </p:txBody>
      </p:sp>
    </p:spTree>
    <p:extLst>
      <p:ext uri="{BB962C8B-B14F-4D97-AF65-F5344CB8AC3E}">
        <p14:creationId xmlns:p14="http://schemas.microsoft.com/office/powerpoint/2010/main" val="299107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nip Single Corner Rectangle 13"/>
          <p:cNvSpPr/>
          <p:nvPr/>
        </p:nvSpPr>
        <p:spPr>
          <a:xfrm>
            <a:off x="3203848" y="332656"/>
            <a:ext cx="2442939" cy="1872208"/>
          </a:xfrm>
          <a:prstGeom prst="snip1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900" dirty="0">
              <a:solidFill>
                <a:srgbClr val="000000"/>
              </a:solidFill>
              <a:latin typeface="TheMixOsF Bold"/>
              <a:cs typeface="TheMixOsF Bold"/>
            </a:endParaRPr>
          </a:p>
        </p:txBody>
      </p:sp>
      <p:sp>
        <p:nvSpPr>
          <p:cNvPr id="13" name="Snip Single Corner Rectangle 12"/>
          <p:cNvSpPr/>
          <p:nvPr/>
        </p:nvSpPr>
        <p:spPr>
          <a:xfrm>
            <a:off x="3275856" y="548912"/>
            <a:ext cx="2442939" cy="1872208"/>
          </a:xfrm>
          <a:prstGeom prst="snip1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900" dirty="0">
              <a:solidFill>
                <a:srgbClr val="000000"/>
              </a:solidFill>
              <a:latin typeface="TheMixOsF Bold"/>
              <a:cs typeface="TheMixOsF Bold"/>
            </a:endParaRPr>
          </a:p>
        </p:txBody>
      </p:sp>
      <p:pic>
        <p:nvPicPr>
          <p:cNvPr id="2052" name="Picture 4" descr="https://image.freepik.com/freie-ikonen/server_318-4669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78682" y="1551756"/>
            <a:ext cx="1138114" cy="113811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467544" y="1340769"/>
            <a:ext cx="958566"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3469" y="332656"/>
            <a:ext cx="2625279" cy="25950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758355" y="991994"/>
            <a:ext cx="1008112" cy="553998"/>
          </a:xfrm>
          <a:prstGeom prst="rect">
            <a:avLst/>
          </a:prstGeom>
          <a:noFill/>
        </p:spPr>
        <p:txBody>
          <a:bodyPr wrap="square" rtlCol="0">
            <a:spAutoFit/>
          </a:bodyPr>
          <a:lstStyle/>
          <a:p>
            <a:r>
              <a:rPr lang="en-GB" sz="1000" b="1" dirty="0" smtClean="0"/>
              <a:t>Hospital</a:t>
            </a:r>
            <a:br>
              <a:rPr lang="en-GB" sz="1000" b="1" dirty="0" smtClean="0"/>
            </a:br>
            <a:r>
              <a:rPr lang="en-GB" sz="1000" b="1" dirty="0" smtClean="0"/>
              <a:t>Information</a:t>
            </a:r>
            <a:br>
              <a:rPr lang="en-GB" sz="1000" b="1" dirty="0" smtClean="0"/>
            </a:br>
            <a:r>
              <a:rPr lang="en-GB" sz="1000" b="1" dirty="0" smtClean="0"/>
              <a:t>System</a:t>
            </a:r>
            <a:endParaRPr lang="en-GB" sz="1000" b="1" dirty="0"/>
          </a:p>
        </p:txBody>
      </p:sp>
      <p:sp>
        <p:nvSpPr>
          <p:cNvPr id="9" name="Right Arrow 8"/>
          <p:cNvSpPr/>
          <p:nvPr/>
        </p:nvSpPr>
        <p:spPr>
          <a:xfrm>
            <a:off x="2699792" y="1485016"/>
            <a:ext cx="653405" cy="43181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Snip Single Corner Rectangle 9"/>
          <p:cNvSpPr/>
          <p:nvPr/>
        </p:nvSpPr>
        <p:spPr>
          <a:xfrm>
            <a:off x="3353197" y="764704"/>
            <a:ext cx="2442939" cy="1872208"/>
          </a:xfrm>
          <a:prstGeom prst="snip1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000" dirty="0" smtClean="0">
                <a:solidFill>
                  <a:srgbClr val="000000"/>
                </a:solidFill>
                <a:cs typeface="TheMixOsF Bold"/>
              </a:rPr>
              <a:t>"</a:t>
            </a:r>
            <a:r>
              <a:rPr lang="de-DE" sz="1000" dirty="0" err="1" smtClean="0">
                <a:solidFill>
                  <a:srgbClr val="000000"/>
                </a:solidFill>
                <a:cs typeface="TheMixOsF Bold"/>
              </a:rPr>
              <a:t>St.p</a:t>
            </a:r>
            <a:r>
              <a:rPr lang="de-DE" sz="1000" dirty="0" smtClean="0">
                <a:solidFill>
                  <a:srgbClr val="000000"/>
                </a:solidFill>
                <a:cs typeface="TheMixOsF Bold"/>
              </a:rPr>
              <a:t>. superfiziell spreitendes malignes Melanom in Zusammenhang </a:t>
            </a:r>
            <a:r>
              <a:rPr lang="de-DE" sz="1000" dirty="0" err="1" smtClean="0">
                <a:solidFill>
                  <a:srgbClr val="000000"/>
                </a:solidFill>
                <a:cs typeface="TheMixOsF Bold"/>
              </a:rPr>
              <a:t>mit,oder</a:t>
            </a:r>
            <a:r>
              <a:rPr lang="de-DE" sz="1000" dirty="0" smtClean="0">
                <a:solidFill>
                  <a:srgbClr val="000000"/>
                </a:solidFill>
                <a:cs typeface="TheMixOsF Bold"/>
              </a:rPr>
              <a:t> ausgehend von einem </a:t>
            </a:r>
            <a:r>
              <a:rPr lang="de-DE" sz="1000" dirty="0" err="1" smtClean="0">
                <a:solidFill>
                  <a:srgbClr val="000000"/>
                </a:solidFill>
                <a:cs typeface="TheMixOsF Bold"/>
              </a:rPr>
              <a:t>Nävuszellnävus</a:t>
            </a:r>
            <a:r>
              <a:rPr lang="de-DE" sz="1000" dirty="0" smtClean="0">
                <a:solidFill>
                  <a:srgbClr val="000000"/>
                </a:solidFill>
                <a:cs typeface="TheMixOsF Bold"/>
              </a:rPr>
              <a:t> (NZN) </a:t>
            </a:r>
            <a:r>
              <a:rPr lang="de-DE" sz="1000" dirty="0" err="1" smtClean="0">
                <a:solidFill>
                  <a:srgbClr val="000000"/>
                </a:solidFill>
                <a:cs typeface="TheMixOsF Bold"/>
              </a:rPr>
              <a:t>anm</a:t>
            </a:r>
            <a:r>
              <a:rPr lang="de-DE" sz="1000" dirty="0" smtClean="0">
                <a:solidFill>
                  <a:srgbClr val="000000"/>
                </a:solidFill>
                <a:cs typeface="TheMixOsF Bold"/>
              </a:rPr>
              <a:t> Unterschenkel links 3/07(Level III, TD 1,3mm, AJCC T2a)</a:t>
            </a:r>
            <a:r>
              <a:rPr lang="de-DE" sz="1000" dirty="0" err="1" smtClean="0">
                <a:solidFill>
                  <a:srgbClr val="000000"/>
                </a:solidFill>
                <a:cs typeface="TheMixOsF Bold"/>
              </a:rPr>
              <a:t>St.p</a:t>
            </a:r>
            <a:r>
              <a:rPr lang="de-DE" sz="1000" dirty="0" smtClean="0">
                <a:solidFill>
                  <a:srgbClr val="000000"/>
                </a:solidFill>
                <a:cs typeface="TheMixOsF Bold"/>
              </a:rPr>
              <a:t>. Nachexzision mit </a:t>
            </a:r>
            <a:r>
              <a:rPr lang="de-DE" sz="1000" dirty="0" err="1" smtClean="0">
                <a:solidFill>
                  <a:srgbClr val="000000"/>
                </a:solidFill>
                <a:cs typeface="TheMixOsF Bold"/>
              </a:rPr>
              <a:t>axillärer</a:t>
            </a:r>
            <a:r>
              <a:rPr lang="de-DE" sz="1000" dirty="0" smtClean="0">
                <a:solidFill>
                  <a:srgbClr val="000000"/>
                </a:solidFill>
                <a:cs typeface="TheMixOsF Bold"/>
              </a:rPr>
              <a:t> </a:t>
            </a:r>
            <a:r>
              <a:rPr lang="de-DE" sz="1000" dirty="0" err="1" smtClean="0">
                <a:solidFill>
                  <a:srgbClr val="000000"/>
                </a:solidFill>
                <a:cs typeface="TheMixOsF Bold"/>
              </a:rPr>
              <a:t>Lymphadenektomie</a:t>
            </a:r>
            <a:r>
              <a:rPr lang="de-DE" sz="1000" dirty="0" smtClean="0">
                <a:solidFill>
                  <a:srgbClr val="000000"/>
                </a:solidFill>
                <a:cs typeface="TheMixOsF Bold"/>
              </a:rPr>
              <a:t> 3/07 - 7 von 16Lymphknoten (LK) positiv </a:t>
            </a:r>
          </a:p>
          <a:p>
            <a:r>
              <a:rPr lang="de-DE" sz="1000" dirty="0" err="1" smtClean="0">
                <a:solidFill>
                  <a:srgbClr val="000000"/>
                </a:solidFill>
                <a:cs typeface="TheMixOsF Bold"/>
              </a:rPr>
              <a:t>St.p</a:t>
            </a:r>
            <a:r>
              <a:rPr lang="de-DE" sz="1000" dirty="0" smtClean="0">
                <a:solidFill>
                  <a:srgbClr val="000000"/>
                </a:solidFill>
                <a:cs typeface="TheMixOsF Bold"/>
              </a:rPr>
              <a:t>. </a:t>
            </a:r>
            <a:r>
              <a:rPr lang="de-DE" sz="1000" dirty="0" err="1" smtClean="0">
                <a:solidFill>
                  <a:srgbClr val="000000"/>
                </a:solidFill>
                <a:cs typeface="TheMixOsF Bold"/>
              </a:rPr>
              <a:t>adjuvanter</a:t>
            </a:r>
            <a:r>
              <a:rPr lang="de-DE" sz="1000" dirty="0" smtClean="0">
                <a:solidFill>
                  <a:srgbClr val="000000"/>
                </a:solidFill>
                <a:cs typeface="TheMixOsF Bold"/>
              </a:rPr>
              <a:t> Therapie mit Interferon-Hochdosis nach </a:t>
            </a:r>
            <a:r>
              <a:rPr lang="de-DE" sz="1000" dirty="0" err="1" smtClean="0">
                <a:solidFill>
                  <a:srgbClr val="000000"/>
                </a:solidFill>
                <a:cs typeface="TheMixOsF Bold"/>
              </a:rPr>
              <a:t>Kirkwood</a:t>
            </a:r>
            <a:r>
              <a:rPr lang="de-DE" sz="1000" dirty="0" smtClean="0">
                <a:solidFill>
                  <a:srgbClr val="000000"/>
                </a:solidFill>
                <a:cs typeface="TheMixOsF Bold"/>
              </a:rPr>
              <a:t> vom7.5.2007 bis 11.3.2008  </a:t>
            </a:r>
            <a:endParaRPr lang="de-DE" sz="1000" dirty="0">
              <a:solidFill>
                <a:srgbClr val="000000"/>
              </a:solidFill>
              <a:cs typeface="TheMixOsF Bold"/>
            </a:endParaRPr>
          </a:p>
        </p:txBody>
      </p:sp>
      <p:sp>
        <p:nvSpPr>
          <p:cNvPr id="15" name="Right Arrow 14"/>
          <p:cNvSpPr/>
          <p:nvPr/>
        </p:nvSpPr>
        <p:spPr>
          <a:xfrm>
            <a:off x="5831210" y="1494316"/>
            <a:ext cx="653405" cy="43181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Cube 10"/>
          <p:cNvSpPr/>
          <p:nvPr/>
        </p:nvSpPr>
        <p:spPr>
          <a:xfrm>
            <a:off x="6470476" y="657289"/>
            <a:ext cx="2047825" cy="1788934"/>
          </a:xfrm>
          <a:prstGeom prst="cub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6794723" y="1340768"/>
            <a:ext cx="1008112" cy="923330"/>
          </a:xfrm>
          <a:prstGeom prst="rect">
            <a:avLst/>
          </a:prstGeom>
          <a:noFill/>
        </p:spPr>
        <p:txBody>
          <a:bodyPr wrap="square" rtlCol="0">
            <a:spAutoFit/>
          </a:bodyPr>
          <a:lstStyle/>
          <a:p>
            <a:r>
              <a:rPr lang="en-GB" b="1" dirty="0" smtClean="0"/>
              <a:t>Text mining system</a:t>
            </a:r>
            <a:endParaRPr lang="en-GB" b="1" dirty="0"/>
          </a:p>
        </p:txBody>
      </p:sp>
      <p:graphicFrame>
        <p:nvGraphicFramePr>
          <p:cNvPr id="19" name="Table 18"/>
          <p:cNvGraphicFramePr>
            <a:graphicFrameLocks noGrp="1"/>
          </p:cNvGraphicFramePr>
          <p:nvPr>
            <p:extLst>
              <p:ext uri="{D42A27DB-BD31-4B8C-83A1-F6EECF244321}">
                <p14:modId xmlns:p14="http://schemas.microsoft.com/office/powerpoint/2010/main" val="902709384"/>
              </p:ext>
            </p:extLst>
          </p:nvPr>
        </p:nvGraphicFramePr>
        <p:xfrm>
          <a:off x="5148064" y="3068960"/>
          <a:ext cx="3995936" cy="3595611"/>
        </p:xfrm>
        <a:graphic>
          <a:graphicData uri="http://schemas.openxmlformats.org/drawingml/2006/table">
            <a:tbl>
              <a:tblPr firstRow="1" bandRow="1">
                <a:tableStyleId>{073A0DAA-6AF3-43AB-8588-CEC1D06C72B9}</a:tableStyleId>
              </a:tblPr>
              <a:tblGrid>
                <a:gridCol w="1997968"/>
                <a:gridCol w="562885"/>
                <a:gridCol w="1435083"/>
              </a:tblGrid>
              <a:tr h="405992">
                <a:tc>
                  <a:txBody>
                    <a:bodyPr/>
                    <a:lstStyle/>
                    <a:p>
                      <a:pPr algn="ctr"/>
                      <a:r>
                        <a:rPr lang="en-GB" sz="1400" dirty="0" smtClean="0"/>
                        <a:t>Code (e.g. SNOMED CT)</a:t>
                      </a:r>
                      <a:endParaRPr lang="en-GB" sz="1100" dirty="0">
                        <a:solidFill>
                          <a:schemeClr val="tx1"/>
                        </a:solidFill>
                      </a:endParaRPr>
                    </a:p>
                  </a:txBody>
                  <a:tcPr anchor="ctr">
                    <a:solidFill>
                      <a:schemeClr val="tx1"/>
                    </a:solidFill>
                  </a:tcPr>
                </a:tc>
                <a:tc>
                  <a:txBody>
                    <a:bodyPr/>
                    <a:lstStyle/>
                    <a:p>
                      <a:pPr algn="ctr"/>
                      <a:r>
                        <a:rPr lang="en-GB" sz="1100" dirty="0" smtClean="0"/>
                        <a:t>Value</a:t>
                      </a:r>
                      <a:endParaRPr lang="en-GB" sz="1100" dirty="0">
                        <a:solidFill>
                          <a:schemeClr val="tx1"/>
                        </a:solidFill>
                      </a:endParaRPr>
                    </a:p>
                  </a:txBody>
                  <a:tcPr anchor="ctr">
                    <a:solidFill>
                      <a:schemeClr val="tx1"/>
                    </a:solidFill>
                  </a:tcPr>
                </a:tc>
                <a:tc>
                  <a:txBody>
                    <a:bodyPr/>
                    <a:lstStyle/>
                    <a:p>
                      <a:pPr algn="ctr"/>
                      <a:r>
                        <a:rPr lang="en-GB" sz="1100" dirty="0" smtClean="0"/>
                        <a:t>Context</a:t>
                      </a:r>
                      <a:endParaRPr lang="en-GB" sz="1100" dirty="0">
                        <a:solidFill>
                          <a:schemeClr val="tx1"/>
                        </a:solidFill>
                      </a:endParaRPr>
                    </a:p>
                  </a:txBody>
                  <a:tcPr anchor="ctr">
                    <a:solidFill>
                      <a:schemeClr val="tx1"/>
                    </a:solidFill>
                  </a:tcPr>
                </a:tc>
              </a:tr>
              <a:tr h="564057">
                <a:tc>
                  <a:txBody>
                    <a:bodyPr/>
                    <a:lstStyle/>
                    <a:p>
                      <a:r>
                        <a:rPr lang="en-GB" sz="1100" dirty="0" smtClean="0"/>
                        <a:t>254730000 |Superficial spreading malignant melanoma of skin </a:t>
                      </a:r>
                      <a:endParaRPr lang="en-GB" sz="1100" b="1" dirty="0"/>
                    </a:p>
                  </a:txBody>
                  <a:tcPr>
                    <a:noFill/>
                  </a:tcPr>
                </a:tc>
                <a:tc>
                  <a:txBody>
                    <a:bodyPr/>
                    <a:lstStyle/>
                    <a:p>
                      <a:endParaRPr lang="en-GB" sz="1100" b="1"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392521001 |History of </a:t>
                      </a:r>
                      <a:endParaRPr lang="en-GB" sz="1100" b="1" dirty="0"/>
                    </a:p>
                  </a:txBody>
                  <a:tcPr>
                    <a:noFill/>
                  </a:tcPr>
                </a:tc>
              </a:tr>
              <a:tr h="407374">
                <a:tc>
                  <a:txBody>
                    <a:bodyPr/>
                    <a:lstStyle/>
                    <a:p>
                      <a:r>
                        <a:rPr lang="en-GB" sz="1100" dirty="0" smtClean="0"/>
                        <a:t>301889008 |Excision of malignant skin </a:t>
                      </a:r>
                      <a:r>
                        <a:rPr lang="en-GB" sz="1100" dirty="0" err="1" smtClean="0"/>
                        <a:t>tumor</a:t>
                      </a:r>
                      <a:r>
                        <a:rPr lang="en-GB" sz="1100" dirty="0" smtClean="0"/>
                        <a:t> </a:t>
                      </a:r>
                      <a:endParaRPr lang="en-GB" sz="1100" b="1" dirty="0"/>
                    </a:p>
                  </a:txBody>
                  <a:tcPr>
                    <a:noFill/>
                  </a:tcPr>
                </a:tc>
                <a:tc>
                  <a:txBody>
                    <a:bodyPr/>
                    <a:lstStyle/>
                    <a:p>
                      <a:endParaRPr lang="en-GB" sz="1100" b="1" dirty="0"/>
                    </a:p>
                  </a:txBody>
                  <a:tcPr>
                    <a:noFill/>
                  </a:tcPr>
                </a:tc>
                <a:tc>
                  <a:txBody>
                    <a:bodyPr/>
                    <a:lstStyle/>
                    <a:p>
                      <a:r>
                        <a:rPr lang="en-GB" sz="1100" dirty="0" smtClean="0"/>
                        <a:t>392521001 |History of </a:t>
                      </a:r>
                      <a:endParaRPr lang="en-GB" sz="1100" b="1" dirty="0"/>
                    </a:p>
                  </a:txBody>
                  <a:tcPr>
                    <a:noFill/>
                  </a:tcPr>
                </a:tc>
              </a:tr>
              <a:tr h="543474">
                <a:tc>
                  <a:txBody>
                    <a:bodyPr/>
                    <a:lstStyle/>
                    <a:p>
                      <a:r>
                        <a:rPr lang="en-GB" sz="1100" dirty="0" smtClean="0"/>
                        <a:t>47224004 |Skin of posterior surface of lower leg7771000 |Left </a:t>
                      </a:r>
                    </a:p>
                  </a:txBody>
                  <a:tcPr>
                    <a:noFill/>
                  </a:tcPr>
                </a:tc>
                <a:tc>
                  <a:txBody>
                    <a:bodyPr/>
                    <a:lstStyle/>
                    <a:p>
                      <a:endParaRPr lang="en-GB" sz="1100" b="1" dirty="0"/>
                    </a:p>
                  </a:txBody>
                  <a:tcPr>
                    <a:noFill/>
                  </a:tcPr>
                </a:tc>
                <a:tc>
                  <a:txBody>
                    <a:bodyPr/>
                    <a:lstStyle/>
                    <a:p>
                      <a:endParaRPr lang="en-GB" sz="1100" b="1" dirty="0"/>
                    </a:p>
                  </a:txBody>
                  <a:tcPr>
                    <a:noFill/>
                  </a:tcPr>
                </a:tc>
              </a:tr>
              <a:tr h="407374">
                <a:tc>
                  <a:txBody>
                    <a:bodyPr/>
                    <a:lstStyle/>
                    <a:p>
                      <a:r>
                        <a:rPr lang="en-GB" sz="1100" dirty="0" smtClean="0"/>
                        <a:t>81827009 |Diameter   </a:t>
                      </a:r>
                    </a:p>
                    <a:p>
                      <a:r>
                        <a:rPr lang="en-GB" sz="1100" dirty="0" smtClean="0"/>
                        <a:t>258673006 |</a:t>
                      </a:r>
                      <a:r>
                        <a:rPr lang="en-GB" sz="1100" dirty="0" err="1" smtClean="0"/>
                        <a:t>millimeter</a:t>
                      </a:r>
                      <a:r>
                        <a:rPr lang="en-GB" sz="1100" dirty="0" smtClean="0"/>
                        <a:t> </a:t>
                      </a:r>
                      <a:endParaRPr lang="en-GB" sz="1100" b="1" dirty="0"/>
                    </a:p>
                  </a:txBody>
                  <a:tcPr>
                    <a:noFill/>
                  </a:tcPr>
                </a:tc>
                <a:tc>
                  <a:txBody>
                    <a:bodyPr/>
                    <a:lstStyle/>
                    <a:p>
                      <a:r>
                        <a:rPr lang="en-GB" sz="1100" dirty="0" smtClean="0"/>
                        <a:t>2.41</a:t>
                      </a:r>
                      <a:endParaRPr lang="en-GB" sz="1100" b="1" dirty="0"/>
                    </a:p>
                  </a:txBody>
                  <a:tcPr>
                    <a:noFill/>
                  </a:tcPr>
                </a:tc>
                <a:tc>
                  <a:txBody>
                    <a:bodyPr/>
                    <a:lstStyle/>
                    <a:p>
                      <a:endParaRPr lang="en-GB" sz="1100" b="1" dirty="0"/>
                    </a:p>
                  </a:txBody>
                  <a:tcPr>
                    <a:noFill/>
                  </a:tcPr>
                </a:tc>
              </a:tr>
              <a:tr h="407374">
                <a:tc>
                  <a:txBody>
                    <a:bodyPr/>
                    <a:lstStyle/>
                    <a:p>
                      <a:r>
                        <a:rPr lang="en-GB" sz="1100" dirty="0" smtClean="0"/>
                        <a:t>258403002 |Lymph node level IV </a:t>
                      </a:r>
                      <a:endParaRPr lang="en-GB" sz="1100" b="1" dirty="0"/>
                    </a:p>
                  </a:txBody>
                  <a:tcPr>
                    <a:noFill/>
                  </a:tcPr>
                </a:tc>
                <a:tc>
                  <a:txBody>
                    <a:bodyPr/>
                    <a:lstStyle/>
                    <a:p>
                      <a:endParaRPr lang="en-GB" sz="1100" b="1" dirty="0"/>
                    </a:p>
                  </a:txBody>
                  <a:tcPr>
                    <a:noFill/>
                  </a:tcPr>
                </a:tc>
                <a:tc>
                  <a:txBody>
                    <a:bodyPr/>
                    <a:lstStyle/>
                    <a:p>
                      <a:endParaRPr lang="en-GB" sz="1100" b="1" dirty="0"/>
                    </a:p>
                  </a:txBody>
                  <a:tcPr>
                    <a:noFill/>
                  </a:tcPr>
                </a:tc>
              </a:tr>
              <a:tr h="720739">
                <a:tc>
                  <a:txBody>
                    <a:bodyPr/>
                    <a:lstStyle/>
                    <a:p>
                      <a:r>
                        <a:rPr lang="en-GB" sz="1100" dirty="0" smtClean="0"/>
                        <a:t>94339008 |Secondary malignant neoplasm of inguinal lymph nodes </a:t>
                      </a:r>
                      <a:endParaRPr lang="en-GB" sz="1100" b="1" dirty="0"/>
                    </a:p>
                  </a:txBody>
                  <a:tcPr>
                    <a:noFill/>
                  </a:tcPr>
                </a:tc>
                <a:tc>
                  <a:txBody>
                    <a:bodyPr/>
                    <a:lstStyle/>
                    <a:p>
                      <a:endParaRPr lang="en-GB" sz="1100" b="1" dirty="0"/>
                    </a:p>
                  </a:txBody>
                  <a:tcPr>
                    <a:noFill/>
                  </a:tcPr>
                </a:tc>
                <a:tc>
                  <a:txBody>
                    <a:bodyPr/>
                    <a:lstStyle/>
                    <a:p>
                      <a:r>
                        <a:rPr lang="en-GB" sz="1100" dirty="0" smtClean="0"/>
                        <a:t>15240007 |Current </a:t>
                      </a:r>
                    </a:p>
                    <a:p>
                      <a:r>
                        <a:rPr lang="en-GB" sz="1100" dirty="0" smtClean="0"/>
                        <a:t>2667000 |Absent </a:t>
                      </a:r>
                      <a:endParaRPr lang="en-GB" sz="1100" b="1" dirty="0"/>
                    </a:p>
                  </a:txBody>
                  <a:tcPr>
                    <a:noFill/>
                  </a:tcPr>
                </a:tc>
              </a:tr>
            </a:tbl>
          </a:graphicData>
        </a:graphic>
      </p:graphicFrame>
      <p:sp>
        <p:nvSpPr>
          <p:cNvPr id="20" name="Right Arrow 19"/>
          <p:cNvSpPr/>
          <p:nvPr/>
        </p:nvSpPr>
        <p:spPr>
          <a:xfrm rot="5400000">
            <a:off x="6972076" y="2550733"/>
            <a:ext cx="653405" cy="43181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Flowchart: Magnetic Disk 11"/>
          <p:cNvSpPr/>
          <p:nvPr/>
        </p:nvSpPr>
        <p:spPr>
          <a:xfrm>
            <a:off x="5940152" y="116632"/>
            <a:ext cx="1358626" cy="792088"/>
          </a:xfrm>
          <a:prstGeom prst="flowChartMagneticDisk">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 dirty="0" smtClean="0">
              <a:solidFill>
                <a:schemeClr val="tx1"/>
              </a:solidFill>
            </a:endParaRPr>
          </a:p>
          <a:p>
            <a:pPr algn="ctr"/>
            <a:r>
              <a:rPr lang="en-GB" sz="1600" dirty="0" smtClean="0">
                <a:solidFill>
                  <a:schemeClr val="tx1"/>
                </a:solidFill>
              </a:rPr>
              <a:t>Language</a:t>
            </a:r>
            <a:br>
              <a:rPr lang="en-GB" sz="1600" dirty="0" smtClean="0">
                <a:solidFill>
                  <a:schemeClr val="tx1"/>
                </a:solidFill>
              </a:rPr>
            </a:br>
            <a:r>
              <a:rPr lang="en-GB" sz="1600" dirty="0" smtClean="0">
                <a:solidFill>
                  <a:schemeClr val="tx1"/>
                </a:solidFill>
              </a:rPr>
              <a:t>resources</a:t>
            </a:r>
            <a:endParaRPr lang="en-GB" sz="1600" dirty="0">
              <a:solidFill>
                <a:schemeClr val="tx1"/>
              </a:solidFill>
            </a:endParaRPr>
          </a:p>
        </p:txBody>
      </p:sp>
      <p:sp>
        <p:nvSpPr>
          <p:cNvPr id="23" name="Content Placeholder 5"/>
          <p:cNvSpPr>
            <a:spLocks noGrp="1"/>
          </p:cNvSpPr>
          <p:nvPr>
            <p:ph sz="half" idx="2"/>
          </p:nvPr>
        </p:nvSpPr>
        <p:spPr>
          <a:xfrm>
            <a:off x="2915816" y="2931227"/>
            <a:ext cx="2090898" cy="2826118"/>
          </a:xfrm>
          <a:solidFill>
            <a:schemeClr val="tx1"/>
          </a:solidFill>
        </p:spPr>
        <p:txBody>
          <a:bodyPr>
            <a:noAutofit/>
          </a:bodyPr>
          <a:lstStyle/>
          <a:p>
            <a:pPr marL="0" indent="0">
              <a:buNone/>
            </a:pPr>
            <a:r>
              <a:rPr lang="en-GB" sz="1800" b="1" i="1" dirty="0" smtClean="0">
                <a:solidFill>
                  <a:schemeClr val="bg1"/>
                </a:solidFill>
              </a:rPr>
              <a:t>Clinical data to be extracted:</a:t>
            </a:r>
          </a:p>
          <a:p>
            <a:pPr lvl="1"/>
            <a:r>
              <a:rPr lang="en-US" sz="1600" b="1" dirty="0" smtClean="0">
                <a:solidFill>
                  <a:schemeClr val="bg1"/>
                </a:solidFill>
              </a:rPr>
              <a:t>past diseases </a:t>
            </a:r>
          </a:p>
          <a:p>
            <a:pPr lvl="1"/>
            <a:r>
              <a:rPr lang="en-US" sz="1600" b="1" dirty="0" smtClean="0">
                <a:solidFill>
                  <a:schemeClr val="bg1"/>
                </a:solidFill>
              </a:rPr>
              <a:t>findings </a:t>
            </a:r>
          </a:p>
          <a:p>
            <a:pPr lvl="1"/>
            <a:r>
              <a:rPr lang="en-US" sz="1600" b="1" dirty="0" smtClean="0">
                <a:solidFill>
                  <a:schemeClr val="bg1"/>
                </a:solidFill>
              </a:rPr>
              <a:t>procedures </a:t>
            </a:r>
          </a:p>
          <a:p>
            <a:pPr lvl="1"/>
            <a:r>
              <a:rPr lang="en-US" sz="1600" b="1" dirty="0" smtClean="0">
                <a:solidFill>
                  <a:schemeClr val="bg1"/>
                </a:solidFill>
              </a:rPr>
              <a:t>lifestyle data </a:t>
            </a:r>
          </a:p>
          <a:p>
            <a:pPr lvl="1"/>
            <a:r>
              <a:rPr lang="en-US" sz="1600" b="1" dirty="0" smtClean="0">
                <a:solidFill>
                  <a:schemeClr val="bg1"/>
                </a:solidFill>
              </a:rPr>
              <a:t>drugs</a:t>
            </a:r>
          </a:p>
          <a:p>
            <a:pPr lvl="1"/>
            <a:r>
              <a:rPr lang="en-US" sz="1600" b="1" dirty="0" smtClean="0">
                <a:solidFill>
                  <a:schemeClr val="bg1"/>
                </a:solidFill>
              </a:rPr>
              <a:t>family history</a:t>
            </a:r>
            <a:endParaRPr lang="en-GB" sz="1600" b="1" dirty="0">
              <a:solidFill>
                <a:schemeClr val="bg1"/>
              </a:solidFill>
            </a:endParaRPr>
          </a:p>
        </p:txBody>
      </p:sp>
      <p:pic>
        <p:nvPicPr>
          <p:cNvPr id="25"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8750" y="4295853"/>
            <a:ext cx="947291"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2"/>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3469" y="3356992"/>
            <a:ext cx="2625279" cy="25950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Rectangle 26"/>
          <p:cNvSpPr/>
          <p:nvPr/>
        </p:nvSpPr>
        <p:spPr>
          <a:xfrm>
            <a:off x="1076920" y="3429000"/>
            <a:ext cx="698376" cy="6983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p:cNvSpPr txBox="1"/>
          <p:nvPr/>
        </p:nvSpPr>
        <p:spPr>
          <a:xfrm>
            <a:off x="971600" y="3508891"/>
            <a:ext cx="837089" cy="584775"/>
          </a:xfrm>
          <a:prstGeom prst="rect">
            <a:avLst/>
          </a:prstGeom>
          <a:noFill/>
        </p:spPr>
        <p:txBody>
          <a:bodyPr wrap="none" rtlCol="0">
            <a:spAutoFit/>
          </a:bodyPr>
          <a:lstStyle/>
          <a:p>
            <a:r>
              <a:rPr lang="en-GB" sz="3200" b="1" dirty="0" smtClean="0">
                <a:solidFill>
                  <a:schemeClr val="bg1"/>
                </a:solidFill>
              </a:rPr>
              <a:t>LAB</a:t>
            </a:r>
            <a:endParaRPr lang="en-GB" sz="3200" b="1" dirty="0">
              <a:solidFill>
                <a:schemeClr val="bg1"/>
              </a:solidFill>
            </a:endParaRPr>
          </a:p>
        </p:txBody>
      </p:sp>
      <p:sp>
        <p:nvSpPr>
          <p:cNvPr id="29" name="Bent-Up Arrow 28"/>
          <p:cNvSpPr/>
          <p:nvPr/>
        </p:nvSpPr>
        <p:spPr>
          <a:xfrm flipH="1">
            <a:off x="1115616" y="5952037"/>
            <a:ext cx="4032448" cy="647152"/>
          </a:xfrm>
          <a:prstGeom prst="bentUpArrow">
            <a:avLst>
              <a:gd name="adj1" fmla="val 28444"/>
              <a:gd name="adj2" fmla="val 34745"/>
              <a:gd name="adj3" fmla="val 4212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p:cNvSpPr txBox="1"/>
          <p:nvPr/>
        </p:nvSpPr>
        <p:spPr>
          <a:xfrm>
            <a:off x="1331640" y="4605951"/>
            <a:ext cx="1008112" cy="553998"/>
          </a:xfrm>
          <a:prstGeom prst="rect">
            <a:avLst/>
          </a:prstGeom>
          <a:noFill/>
        </p:spPr>
        <p:txBody>
          <a:bodyPr wrap="square" rtlCol="0">
            <a:spAutoFit/>
          </a:bodyPr>
          <a:lstStyle/>
          <a:p>
            <a:r>
              <a:rPr lang="en-GB" sz="1000" b="1" dirty="0" smtClean="0"/>
              <a:t>Joint analysis of lab data and</a:t>
            </a:r>
          </a:p>
          <a:p>
            <a:r>
              <a:rPr lang="en-GB" sz="1000" b="1" dirty="0" smtClean="0"/>
              <a:t>clinical data</a:t>
            </a:r>
            <a:endParaRPr lang="en-GB" sz="1000" b="1" dirty="0"/>
          </a:p>
        </p:txBody>
      </p:sp>
      <p:sp>
        <p:nvSpPr>
          <p:cNvPr id="31" name="TextBox 30"/>
          <p:cNvSpPr txBox="1"/>
          <p:nvPr/>
        </p:nvSpPr>
        <p:spPr>
          <a:xfrm>
            <a:off x="1808688" y="6179229"/>
            <a:ext cx="3051343" cy="253916"/>
          </a:xfrm>
          <a:prstGeom prst="rect">
            <a:avLst/>
          </a:prstGeom>
          <a:noFill/>
        </p:spPr>
        <p:txBody>
          <a:bodyPr wrap="square" rtlCol="0">
            <a:spAutoFit/>
          </a:bodyPr>
          <a:lstStyle/>
          <a:p>
            <a:pPr algn="ctr"/>
            <a:r>
              <a:rPr lang="en-GB" sz="1050" b="1" dirty="0" smtClean="0"/>
              <a:t>Normalised clinical data extracts</a:t>
            </a:r>
            <a:endParaRPr lang="en-GB" sz="1050" b="1" dirty="0"/>
          </a:p>
        </p:txBody>
      </p:sp>
    </p:spTree>
    <p:extLst>
      <p:ext uri="{BB962C8B-B14F-4D97-AF65-F5344CB8AC3E}">
        <p14:creationId xmlns:p14="http://schemas.microsoft.com/office/powerpoint/2010/main" val="5226736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464</Words>
  <Application>Microsoft Office PowerPoint</Application>
  <PresentationFormat>On-screen Show (4:3)</PresentationFormat>
  <Paragraphs>55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Medizinische Universität Graz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Stefan Schulz</dc:creator>
  <cp:lastModifiedBy>Stefan Schulz</cp:lastModifiedBy>
  <cp:revision>8</cp:revision>
  <dcterms:created xsi:type="dcterms:W3CDTF">2016-06-23T13:20:14Z</dcterms:created>
  <dcterms:modified xsi:type="dcterms:W3CDTF">2016-06-24T10:45:23Z</dcterms:modified>
</cp:coreProperties>
</file>