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2" r:id="rId3"/>
    <p:sldId id="412" r:id="rId4"/>
    <p:sldId id="387" r:id="rId5"/>
    <p:sldId id="388" r:id="rId6"/>
    <p:sldId id="390" r:id="rId7"/>
    <p:sldId id="391" r:id="rId8"/>
    <p:sldId id="385" r:id="rId9"/>
    <p:sldId id="393" r:id="rId10"/>
    <p:sldId id="394" r:id="rId11"/>
    <p:sldId id="395" r:id="rId12"/>
    <p:sldId id="402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</p:sldIdLst>
  <p:sldSz cx="9144000" cy="6858000" type="screen4x3"/>
  <p:notesSz cx="6662738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71B520"/>
    <a:srgbClr val="007A25"/>
    <a:srgbClr val="FF3300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0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8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A256A110-BF93-4D03-978E-38B73652E5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75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05350"/>
            <a:ext cx="532923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8B11649E-B5FE-4013-A42B-4DDBBB1389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700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0DBAF4-C196-421B-B333-665F33318240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14510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487308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59204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547161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1373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66835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5399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8343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374821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18912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49844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822762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4835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50082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903945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2906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447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7745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39094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775075" y="9409113"/>
            <a:ext cx="2886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 anchor="b"/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CA7B5D-BD31-4C90-B7B2-953B2ABE7130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50118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kopf_engl_la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142875" y="6524625"/>
            <a:ext cx="8750300" cy="0"/>
          </a:xfrm>
          <a:prstGeom prst="line">
            <a:avLst/>
          </a:prstGeom>
          <a:noFill/>
          <a:ln w="9525">
            <a:solidFill>
              <a:srgbClr val="007A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68313" y="6524625"/>
            <a:ext cx="8207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200" b="1" dirty="0" smtClean="0">
                <a:latin typeface="Syntax LT Std" pitchFamily="34" charset="0"/>
              </a:rPr>
              <a:t>Medical University </a:t>
            </a:r>
            <a:r>
              <a:rPr lang="de-DE" sz="1200" b="1" dirty="0" err="1" smtClean="0">
                <a:latin typeface="Syntax LT Std" pitchFamily="34" charset="0"/>
              </a:rPr>
              <a:t>of</a:t>
            </a:r>
            <a:r>
              <a:rPr lang="de-DE" sz="1200" b="1" dirty="0" smtClean="0">
                <a:latin typeface="Syntax LT Std" pitchFamily="34" charset="0"/>
              </a:rPr>
              <a:t> Graz, </a:t>
            </a:r>
            <a:r>
              <a:rPr lang="de-DE" sz="1200" b="1" dirty="0" err="1" smtClean="0">
                <a:latin typeface="Syntax LT Std" pitchFamily="34" charset="0"/>
              </a:rPr>
              <a:t>Auenbruggerplatz</a:t>
            </a:r>
            <a:r>
              <a:rPr lang="de-DE" sz="1200" b="1" dirty="0" smtClean="0">
                <a:latin typeface="Syntax LT Std" pitchFamily="34" charset="0"/>
              </a:rPr>
              <a:t> 2, A-8036 Graz, www.medunigraz.at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9BCB-C14C-4B1E-A53C-33FA803F5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86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C82F-6CE6-4970-8DE1-BEAE564373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90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437D-AE30-4AD0-AAA3-3371A3552C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9977-AB24-4360-B578-C5C1781060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11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F4BD-893B-4D55-9F5B-BFF9102854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77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0074-90AB-4D6F-9181-692D4DD33C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63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FFFEF-FCCE-47A1-9D6C-7A31D7ED85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33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EA84-3BFD-4B80-8316-DDFE707CE9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8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10E97-3FA0-4216-80F7-8D9441F0B3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7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3006-E6B8-4AB0-9582-9E662DF08B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93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E7BD-7473-4862-971A-CFAAAB9716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82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843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0FE12B0-4991-456D-A4F6-BC4CC718FB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142875" y="6524625"/>
            <a:ext cx="8750300" cy="0"/>
          </a:xfrm>
          <a:prstGeom prst="line">
            <a:avLst/>
          </a:prstGeom>
          <a:noFill/>
          <a:ln w="9525">
            <a:solidFill>
              <a:srgbClr val="007A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68313" y="6524625"/>
            <a:ext cx="82073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200" b="1" dirty="0" smtClean="0">
                <a:latin typeface="Syntax LT Std" pitchFamily="34" charset="0"/>
              </a:rPr>
              <a:t>Medical University </a:t>
            </a:r>
            <a:r>
              <a:rPr lang="de-DE" sz="1200" b="1" dirty="0" err="1" smtClean="0">
                <a:latin typeface="Syntax LT Std" pitchFamily="34" charset="0"/>
              </a:rPr>
              <a:t>of</a:t>
            </a:r>
            <a:r>
              <a:rPr lang="de-DE" sz="1200" b="1" dirty="0" smtClean="0">
                <a:latin typeface="Syntax LT Std" pitchFamily="34" charset="0"/>
              </a:rPr>
              <a:t> Graz, </a:t>
            </a:r>
            <a:r>
              <a:rPr lang="de-DE" sz="1200" b="1" dirty="0" err="1" smtClean="0">
                <a:latin typeface="Syntax LT Std" pitchFamily="34" charset="0"/>
              </a:rPr>
              <a:t>Auenbruggerplatz</a:t>
            </a:r>
            <a:r>
              <a:rPr lang="de-DE" sz="1200" b="1" dirty="0" smtClean="0">
                <a:latin typeface="Syntax LT Std" pitchFamily="34" charset="0"/>
              </a:rPr>
              <a:t> 2, A-8036 Graz, www.medunigraz.at</a:t>
            </a:r>
          </a:p>
        </p:txBody>
      </p:sp>
      <p:pic>
        <p:nvPicPr>
          <p:cNvPr id="1033" name="Picture 9" descr="logo_eng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109538"/>
            <a:ext cx="22685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Syntax LT Std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1B520"/>
        </a:buClr>
        <a:buFont typeface="Webdings" pitchFamily="18" charset="2"/>
        <a:buChar char="8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1B52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63575"/>
            <a:ext cx="7772400" cy="4349750"/>
          </a:xfrm>
        </p:spPr>
        <p:txBody>
          <a:bodyPr/>
          <a:lstStyle/>
          <a:p>
            <a:pPr algn="ctr"/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/>
              <a:t/>
            </a:r>
            <a:br>
              <a:rPr lang="en-GB" altLang="de-DE" dirty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US" dirty="0" smtClean="0"/>
              <a:t>MapReduce </a:t>
            </a:r>
            <a:r>
              <a:rPr lang="en-US" dirty="0"/>
              <a:t>in the Cloud: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smtClean="0"/>
              <a:t>study </a:t>
            </a:r>
            <a:r>
              <a:rPr lang="en-US" dirty="0"/>
              <a:t>for efficient co-occurrence processing of MEDLINE annotations with MeSH</a:t>
            </a: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dirty="0" smtClean="0"/>
              <a:t/>
            </a:r>
            <a:br>
              <a:rPr lang="en-GB" altLang="de-DE" dirty="0" smtClean="0"/>
            </a:br>
            <a:r>
              <a:rPr lang="en-GB" altLang="de-DE" sz="1600" dirty="0"/>
              <a:t>Markus </a:t>
            </a:r>
            <a:r>
              <a:rPr lang="en-GB" altLang="de-DE" sz="1600" dirty="0" err="1" smtClean="0"/>
              <a:t>Kreuzthaler</a:t>
            </a:r>
            <a:r>
              <a:rPr lang="en-GB" altLang="de-DE" sz="1600" dirty="0" smtClean="0"/>
              <a:t>, </a:t>
            </a:r>
            <a:r>
              <a:rPr lang="en-GB" altLang="de-DE" sz="1600" dirty="0"/>
              <a:t>Jose </a:t>
            </a:r>
            <a:r>
              <a:rPr lang="en-GB" altLang="de-DE" sz="1600" dirty="0" smtClean="0"/>
              <a:t>Antonio </a:t>
            </a:r>
            <a:r>
              <a:rPr lang="en-GB" altLang="de-DE" sz="1600" dirty="0" err="1" smtClean="0"/>
              <a:t>Miñarro-Giménez</a:t>
            </a:r>
            <a:r>
              <a:rPr lang="en-GB" altLang="de-DE" sz="1600" dirty="0" smtClean="0"/>
              <a:t> and Stefan Schulz</a:t>
            </a:r>
            <a:br>
              <a:rPr lang="en-GB" altLang="de-DE" sz="1600" dirty="0" smtClean="0"/>
            </a:br>
            <a:r>
              <a:rPr lang="en-GB" altLang="de-DE" sz="1400" dirty="0" smtClean="0"/>
              <a:t/>
            </a:r>
            <a:br>
              <a:rPr lang="en-GB" altLang="de-DE" sz="1400" dirty="0" smtClean="0"/>
            </a:br>
            <a:r>
              <a:rPr lang="en-GB" altLang="de-DE" sz="1800" dirty="0" smtClean="0"/>
              <a:t>Institute for Medical Informatics, Statistics and Documentation, </a:t>
            </a:r>
            <a:br>
              <a:rPr lang="en-GB" altLang="de-DE" sz="1800" dirty="0" smtClean="0"/>
            </a:br>
            <a:r>
              <a:rPr lang="en-GB" altLang="de-DE" sz="1800" dirty="0" smtClean="0"/>
              <a:t>Medical University of Graz, Austria</a:t>
            </a:r>
            <a:r>
              <a:rPr lang="en-GB" altLang="de-DE" sz="1200" dirty="0" smtClean="0"/>
              <a:t/>
            </a:r>
            <a:br>
              <a:rPr lang="en-GB" altLang="de-DE" sz="1200" dirty="0" smtClean="0"/>
            </a:br>
            <a:r>
              <a:rPr lang="en-GB" altLang="de-DE" sz="1200" dirty="0" smtClean="0"/>
              <a:t/>
            </a:r>
            <a:br>
              <a:rPr lang="en-GB" altLang="de-DE" sz="1200" dirty="0" smtClean="0"/>
            </a:br>
            <a:endParaRPr lang="en-GB" altLang="de-DE" sz="1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021388"/>
            <a:ext cx="8351838" cy="36036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GB" altLang="de-DE" sz="1400" dirty="0" smtClean="0">
                <a:latin typeface="Syntax LT Std" pitchFamily="34" charset="0"/>
              </a:rPr>
              <a:t>HEC 2016, 30.08.2016, </a:t>
            </a:r>
            <a:r>
              <a:rPr lang="en-US" altLang="de-DE" sz="1400" dirty="0">
                <a:latin typeface="Syntax LT Std" pitchFamily="34" charset="0"/>
              </a:rPr>
              <a:t>MI-2-5 Advanced analytics and Big Data</a:t>
            </a:r>
            <a:endParaRPr lang="en-GB" altLang="de-DE" sz="1400" dirty="0" smtClean="0">
              <a:latin typeface="Syntax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35280" cy="485298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GB" altLang="de-DE" b="1" dirty="0" smtClean="0">
                <a:latin typeface="Syntax LT Std" pitchFamily="34" charset="0"/>
              </a:rPr>
              <a:t>Aggregate</a:t>
            </a:r>
            <a:r>
              <a:rPr lang="en-GB" altLang="de-DE" dirty="0" smtClean="0">
                <a:latin typeface="Syntax LT Std" pitchFamily="34" charset="0"/>
              </a:rPr>
              <a:t> co-occurring concept pairs and their </a:t>
            </a:r>
            <a:r>
              <a:rPr lang="en-GB" altLang="de-DE" dirty="0" smtClean="0">
                <a:latin typeface="Syntax LT Std" pitchFamily="34" charset="0"/>
              </a:rPr>
              <a:t>subheading vectors</a:t>
            </a:r>
            <a:endParaRPr lang="en-GB" altLang="de-DE" dirty="0" smtClean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683" y="2379988"/>
            <a:ext cx="4353533" cy="335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27584" y="5816568"/>
            <a:ext cx="771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UMLS MRCOC table as </a:t>
            </a:r>
            <a:r>
              <a:rPr lang="en-GB" dirty="0" smtClean="0"/>
              <a:t>main processing resource (</a:t>
            </a:r>
            <a:r>
              <a:rPr lang="en-GB" b="1" dirty="0" smtClean="0"/>
              <a:t>&gt;10</a:t>
            </a:r>
            <a:r>
              <a:rPr lang="en-GB" b="1" baseline="30000" dirty="0" smtClean="0"/>
              <a:t>9</a:t>
            </a:r>
            <a:r>
              <a:rPr lang="en-GB" b="1" dirty="0" smtClean="0"/>
              <a:t> entries, 130 GB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4788024" y="3501008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4788024" y="4077072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788024" y="4581128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788024" y="5373216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203848" y="3501008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203848" y="4077072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203848" y="4581128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3203848" y="5373216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2"/>
            </a:pPr>
            <a:r>
              <a:rPr lang="en-GB" altLang="de-DE" b="1" dirty="0" smtClean="0">
                <a:latin typeface="Syntax LT Std" pitchFamily="34" charset="0"/>
              </a:rPr>
              <a:t>Calculate</a:t>
            </a:r>
            <a:r>
              <a:rPr lang="en-GB" altLang="de-DE" dirty="0" smtClean="0">
                <a:latin typeface="Syntax LT Std" pitchFamily="34" charset="0"/>
              </a:rPr>
              <a:t> the corresponding log-likelihood ratio scores (LLRs)</a:t>
            </a:r>
          </a:p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en-GB" altLang="de-DE" dirty="0" smtClean="0">
                <a:latin typeface="Syntax LT Std" pitchFamily="34" charset="0"/>
              </a:rPr>
              <a:t>	</a:t>
            </a:r>
            <a:r>
              <a:rPr lang="en-GB" altLang="de-DE" sz="1600" i="1" dirty="0" smtClean="0">
                <a:latin typeface="Syntax LT Std" pitchFamily="34" charset="0"/>
              </a:rPr>
              <a:t>CUI = UMLS concept identifier</a:t>
            </a:r>
          </a:p>
          <a:p>
            <a:pPr marL="0" indent="0" eaLnBrk="1" hangingPunct="1">
              <a:buNone/>
            </a:pPr>
            <a:endParaRPr lang="en-GB" altLang="de-DE" i="1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en-GB" altLang="de-DE" dirty="0" smtClean="0">
                <a:latin typeface="Syntax LT Std" pitchFamily="34" charset="0"/>
              </a:rPr>
              <a:t>	H =</a:t>
            </a:r>
            <a:endParaRPr lang="en-GB" altLang="de-DE" sz="1200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en-GB" altLang="de-DE" dirty="0" smtClean="0">
                <a:latin typeface="Syntax LT Std" pitchFamily="34" charset="0"/>
              </a:rPr>
              <a:t>	</a:t>
            </a:r>
          </a:p>
          <a:p>
            <a:pPr marL="0" indent="0" eaLnBrk="1" hangingPunct="1">
              <a:buNone/>
            </a:pPr>
            <a:r>
              <a:rPr lang="en-GB" altLang="de-DE" dirty="0" smtClean="0">
                <a:latin typeface="Syntax LT Std" pitchFamily="34" charset="0"/>
              </a:rPr>
              <a:t>	LLR = 2 (H(matrix) - H(rows) - H(cols))</a:t>
            </a:r>
          </a:p>
          <a:p>
            <a:pPr marL="0" indent="0" eaLnBrk="1" hangingPunct="1">
              <a:buNone/>
            </a:pPr>
            <a:r>
              <a:rPr lang="en-GB" altLang="de-DE" dirty="0" smtClean="0">
                <a:latin typeface="Syntax LT Std" pitchFamily="34" charset="0"/>
              </a:rPr>
              <a:t>	</a:t>
            </a:r>
            <a:r>
              <a:rPr lang="en-GB" altLang="de-DE" sz="1600" dirty="0" smtClean="0">
                <a:latin typeface="Syntax LT Std" pitchFamily="34" charset="0"/>
              </a:rPr>
              <a:t>H(matrix)	Matrix entropy</a:t>
            </a:r>
          </a:p>
          <a:p>
            <a:pPr marL="0" indent="0" eaLnBrk="1" hangingPunct="1">
              <a:buNone/>
            </a:pPr>
            <a:r>
              <a:rPr lang="en-GB" altLang="de-DE" sz="1600" dirty="0" smtClean="0">
                <a:latin typeface="Syntax LT Std" pitchFamily="34" charset="0"/>
              </a:rPr>
              <a:t>	H(rows)	Sum of row entropies</a:t>
            </a:r>
          </a:p>
          <a:p>
            <a:pPr marL="0" indent="0" eaLnBrk="1" hangingPunct="1">
              <a:buNone/>
            </a:pPr>
            <a:r>
              <a:rPr lang="en-GB" altLang="de-DE" sz="1600" dirty="0" smtClean="0">
                <a:latin typeface="Syntax LT Std" pitchFamily="34" charset="0"/>
              </a:rPr>
              <a:t>	H(cols)	Sum of column entropies</a:t>
            </a:r>
          </a:p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80414"/>
              </p:ext>
            </p:extLst>
          </p:nvPr>
        </p:nvGraphicFramePr>
        <p:xfrm>
          <a:off x="1403648" y="2316480"/>
          <a:ext cx="6096000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Co-</a:t>
                      </a:r>
                      <a:r>
                        <a:rPr lang="de-AT" dirty="0" err="1" smtClean="0"/>
                        <a:t>occurence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CUI1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¬CUI1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#CUI1</a:t>
                      </a:r>
                      <a:r>
                        <a:rPr lang="de-AT" baseline="0" dirty="0" smtClean="0"/>
                        <a:t>_CUI2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#¬CUI1_CUI2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¬CUI2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#CUI1_¬CUI2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#¬CUI1_¬CUI2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07" y="4044986"/>
            <a:ext cx="1222323" cy="53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98" y="1211610"/>
            <a:ext cx="6602604" cy="504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" y="1166944"/>
            <a:ext cx="4102990" cy="7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Webdings" pitchFamily="18" charset="2"/>
              <a:buChar char="8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2"/>
            </a:pPr>
            <a:endParaRPr lang="en-GB" altLang="de-DE" b="1" kern="0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kern="0" dirty="0" smtClean="0">
                <a:latin typeface="Syntax LT Std" pitchFamily="34" charset="0"/>
              </a:rPr>
              <a:t>Initial Filtering and Accumulation (IFAA)</a:t>
            </a:r>
          </a:p>
          <a:p>
            <a:pPr marL="400050" lvl="1" indent="0" eaLnBrk="1" hangingPunct="1">
              <a:buFont typeface="Webdings" pitchFamily="18" charset="2"/>
              <a:buNone/>
            </a:pPr>
            <a:endParaRPr lang="en-GB" altLang="de-DE" sz="16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eaLnBrk="1" hangingPunct="1">
              <a:buFont typeface="Webdings" pitchFamily="18" charset="2"/>
              <a:buNone/>
            </a:pPr>
            <a:r>
              <a:rPr lang="en-GB" altLang="de-DE" sz="1600" b="1" kern="0" dirty="0" smtClean="0">
                <a:cs typeface="Times New Roman" panose="02020603050405020304" pitchFamily="18" charset="0"/>
              </a:rPr>
              <a:t>map (k1, v1)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list (CUI1_CUI2, </a:t>
            </a:r>
            <a:r>
              <a:rPr lang="en-GB" altLang="de-DE" sz="1600" b="1" kern="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reduce (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CUI1_CUI2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, list (SH</a:t>
            </a:r>
            <a:r>
              <a:rPr lang="en-GB" altLang="de-DE" sz="1600" b="1" kern="0" baseline="-25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, SH</a:t>
            </a:r>
            <a:r>
              <a:rPr lang="en-GB" altLang="de-DE" sz="1600" b="1" kern="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GB" altLang="de-DE" sz="1600" b="1" kern="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de-DE" sz="1600" b="1" kern="0" baseline="-25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…, </a:t>
            </a:r>
            <a:r>
              <a:rPr lang="en-GB" altLang="de-DE" sz="1600" b="1" kern="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)) 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list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, SH</a:t>
            </a:r>
            <a:r>
              <a:rPr lang="en-GB" altLang="de-DE" sz="1600" b="1" kern="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GB" altLang="de-DE" sz="1600" b="1" kern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de-DE" sz="1600" b="1" kern="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…, </a:t>
            </a:r>
            <a:r>
              <a:rPr lang="en-GB" altLang="de-DE" sz="1600" b="1" kern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400050" lvl="1" indent="0" eaLnBrk="1" hangingPunct="1">
              <a:buNone/>
            </a:pP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	list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(SH</a:t>
            </a:r>
            <a:r>
              <a:rPr lang="en-GB" altLang="de-DE" sz="1600" b="1" kern="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, SH</a:t>
            </a:r>
            <a:r>
              <a:rPr lang="en-GB" altLang="de-DE" sz="1600" b="1" kern="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GB" altLang="de-DE" sz="1600" b="1" kern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de-DE" sz="1600" b="1" kern="0" baseline="-2500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…, </a:t>
            </a:r>
            <a:r>
              <a:rPr lang="en-GB" altLang="de-DE" sz="1600" b="1" kern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 : (#SH</a:t>
            </a:r>
            <a:r>
              <a:rPr lang="en-GB" altLang="de-DE" sz="1600" b="1" kern="0" baseline="-25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, 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r>
              <a:rPr lang="en-GB" altLang="de-DE" sz="1600" b="1" kern="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GB" altLang="de-DE" sz="1600" b="1" kern="0" baseline="-2500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…,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#</a:t>
            </a:r>
            <a:r>
              <a:rPr lang="en-GB" altLang="de-DE" sz="1600" b="1" kern="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SH</a:t>
            </a:r>
            <a:r>
              <a:rPr lang="en-GB" altLang="de-DE" sz="1600" b="1" kern="0" baseline="-25000" dirty="0" err="1" smtClean="0"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400050" lvl="1" indent="0" eaLnBrk="1" hangingPunct="1">
              <a:buNone/>
            </a:pPr>
            <a:endParaRPr lang="en-GB" altLang="de-DE" sz="1600" kern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6639471" cy="114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805869"/>
              </p:ext>
            </p:extLst>
          </p:nvPr>
        </p:nvGraphicFramePr>
        <p:xfrm>
          <a:off x="1356320" y="5124792"/>
          <a:ext cx="6096000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Co-</a:t>
                      </a:r>
                      <a:r>
                        <a:rPr lang="de-AT" dirty="0" err="1" smtClean="0"/>
                        <a:t>occurence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CUI1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¬CUI1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#CUI1</a:t>
                      </a:r>
                      <a:r>
                        <a:rPr lang="de-AT" baseline="0" dirty="0" smtClean="0"/>
                        <a:t>_CUI2</a:t>
                      </a:r>
                      <a:endParaRPr lang="de-AT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#¬CUI1_CUI2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¬CUI2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#CUI1¬CUI2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#¬CUI1¬CUI2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Webdings" pitchFamily="18" charset="2"/>
              <a:buChar char="8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2"/>
            </a:pPr>
            <a:endParaRPr lang="en-GB" altLang="de-DE" b="1" kern="0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kern="0" dirty="0" smtClean="0">
                <a:latin typeface="Syntax LT Std" pitchFamily="34" charset="0"/>
              </a:rPr>
              <a:t>Intermediate Occurrence Calculations (IMOC)</a:t>
            </a:r>
          </a:p>
          <a:p>
            <a:pPr eaLnBrk="1" hangingPunct="1"/>
            <a:endParaRPr lang="en-GB" altLang="de-DE" sz="9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de-DE" kern="0" dirty="0" smtClean="0">
                <a:cs typeface="Courier New" panose="02070309020205020404" pitchFamily="49" charset="0"/>
              </a:rPr>
              <a:t>Step 2: Overall counts</a:t>
            </a:r>
            <a:r>
              <a:rPr lang="en-GB" altLang="de-DE" sz="1600" b="1" kern="0" dirty="0">
                <a:cs typeface="Courier New" panose="02070309020205020404" pitchFamily="49" charset="0"/>
              </a:rPr>
              <a:t> </a:t>
            </a:r>
            <a:r>
              <a:rPr lang="en-GB" altLang="de-DE" sz="1600" b="1" kern="0" dirty="0" smtClean="0">
                <a:cs typeface="Courier New" panose="02070309020205020404" pitchFamily="49" charset="0"/>
              </a:rPr>
              <a:t>OC</a:t>
            </a:r>
          </a:p>
          <a:p>
            <a:pPr marL="800100" lvl="2" indent="0" eaLnBrk="1" hangingPunct="1">
              <a:buFont typeface="Webdings" pitchFamily="18" charset="2"/>
              <a:buNone/>
            </a:pPr>
            <a:r>
              <a:rPr lang="en-GB" altLang="de-DE" sz="1600" b="1" kern="0" dirty="0" smtClean="0">
                <a:cs typeface="Times New Roman" panose="02020603050405020304" pitchFamily="18" charset="0"/>
              </a:rPr>
              <a:t>map (k1, v1)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 list (OC, 1)</a:t>
            </a:r>
          </a:p>
          <a:p>
            <a:pPr marL="800100" lvl="2" indent="0" eaLnBrk="1" hangingPunct="1">
              <a:buNone/>
            </a:pP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reduce (OC, list (1, 1, …, 1)) 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list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, 1,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…, 1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) : #1</a:t>
            </a:r>
          </a:p>
          <a:p>
            <a:pPr marL="800100" lvl="2" indent="0" eaLnBrk="1" hangingPunct="1">
              <a:buNone/>
            </a:pPr>
            <a:endParaRPr lang="en-GB" altLang="de-DE" sz="1600" b="1" kern="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r>
              <a:rPr lang="en-GB" altLang="de-DE" kern="0" dirty="0" smtClean="0">
                <a:cs typeface="Times New Roman" panose="02020603050405020304" pitchFamily="18" charset="0"/>
              </a:rPr>
              <a:t>Step 3: CUI1 counts </a:t>
            </a:r>
            <a:r>
              <a:rPr lang="en-GB" altLang="de-DE" b="1" kern="0" dirty="0" smtClean="0">
                <a:cs typeface="Times New Roman" panose="02020603050405020304" pitchFamily="18" charset="0"/>
              </a:rPr>
              <a:t>#CUI1</a:t>
            </a:r>
            <a:endParaRPr lang="en-GB" altLang="de-DE" sz="16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 eaLnBrk="1" hangingPunct="1">
              <a:buFont typeface="Webdings" pitchFamily="18" charset="2"/>
              <a:buNone/>
            </a:pPr>
            <a:r>
              <a:rPr lang="en-GB" altLang="de-DE" sz="1600" b="1" kern="0" dirty="0" smtClean="0">
                <a:cs typeface="Times New Roman" panose="02020603050405020304" pitchFamily="18" charset="0"/>
              </a:rPr>
              <a:t>map </a:t>
            </a:r>
            <a:r>
              <a:rPr lang="en-GB" altLang="de-DE" sz="1600" b="1" kern="0" dirty="0">
                <a:cs typeface="Times New Roman" panose="02020603050405020304" pitchFamily="18" charset="0"/>
              </a:rPr>
              <a:t>(k1, v1)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 list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(CUI1,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1)</a:t>
            </a:r>
          </a:p>
          <a:p>
            <a:pPr marL="800100" lvl="2" indent="0" eaLnBrk="1" hangingPunct="1">
              <a:buNone/>
            </a:pP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reduce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(CUI1,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list (1, 1, …, 1))  list (1, 1, …, 1) : #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1 </a:t>
            </a:r>
            <a:endParaRPr lang="en-GB" altLang="de-DE" sz="1600" b="1" kern="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2" indent="0" eaLnBrk="1" hangingPunct="1">
              <a:buNone/>
            </a:pPr>
            <a:endParaRPr lang="en-GB" altLang="de-DE" sz="1600" b="1" kern="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eaLnBrk="1" hangingPunct="1"/>
            <a:r>
              <a:rPr lang="en-GB" altLang="de-DE" kern="0" dirty="0">
                <a:cs typeface="Times New Roman" panose="02020603050405020304" pitchFamily="18" charset="0"/>
              </a:rPr>
              <a:t>Step </a:t>
            </a:r>
            <a:r>
              <a:rPr lang="en-GB" altLang="de-DE" kern="0" dirty="0" smtClean="0">
                <a:cs typeface="Times New Roman" panose="02020603050405020304" pitchFamily="18" charset="0"/>
              </a:rPr>
              <a:t>4: CUI2 counts </a:t>
            </a:r>
            <a:r>
              <a:rPr lang="en-GB" altLang="de-DE" b="1" kern="0" dirty="0" smtClean="0">
                <a:cs typeface="Times New Roman" panose="02020603050405020304" pitchFamily="18" charset="0"/>
              </a:rPr>
              <a:t>#CUI2</a:t>
            </a:r>
            <a:endParaRPr lang="en-GB" altLang="de-DE" sz="1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 eaLnBrk="1" hangingPunct="1">
              <a:buFont typeface="Webdings" pitchFamily="18" charset="2"/>
              <a:buNone/>
            </a:pPr>
            <a:r>
              <a:rPr lang="en-GB" altLang="de-DE" sz="1600" b="1" kern="0" dirty="0">
                <a:cs typeface="Times New Roman" panose="02020603050405020304" pitchFamily="18" charset="0"/>
              </a:rPr>
              <a:t>map (k1, v1)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 list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(CUI2,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1)</a:t>
            </a:r>
          </a:p>
          <a:p>
            <a:pPr marL="800100" lvl="2" indent="0" eaLnBrk="1" hangingPunct="1">
              <a:buNone/>
            </a:pP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reduce </a:t>
            </a:r>
            <a:r>
              <a:rPr lang="en-GB" altLang="de-DE" sz="1600" b="1" kern="0" dirty="0" smtClean="0">
                <a:cs typeface="Times New Roman" panose="02020603050405020304" pitchFamily="18" charset="0"/>
                <a:sym typeface="Wingdings" panose="05000000000000000000" pitchFamily="2" charset="2"/>
              </a:rPr>
              <a:t>(CUI2, </a:t>
            </a:r>
            <a:r>
              <a:rPr lang="en-GB" altLang="de-DE" sz="1600" b="1" kern="0" dirty="0">
                <a:cs typeface="Times New Roman" panose="02020603050405020304" pitchFamily="18" charset="0"/>
                <a:sym typeface="Wingdings" panose="05000000000000000000" pitchFamily="2" charset="2"/>
              </a:rPr>
              <a:t>list (1, 1, …, 1))  list (1, 1, …, 1) : #1</a:t>
            </a:r>
          </a:p>
          <a:p>
            <a:pPr marL="800100" lvl="2" indent="0" eaLnBrk="1" hangingPunct="1">
              <a:buNone/>
            </a:pPr>
            <a:endParaRPr lang="en-GB" altLang="de-DE" sz="1600" b="1" kern="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</a:pPr>
            <a:endParaRPr lang="en-GB" altLang="de-DE" sz="1600" kern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2" y="1193757"/>
            <a:ext cx="4251124" cy="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36" y="4327600"/>
            <a:ext cx="2043398" cy="58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14" y="5559786"/>
            <a:ext cx="2034824" cy="56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55" y="3140594"/>
            <a:ext cx="1045991" cy="55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Webdings" pitchFamily="18" charset="2"/>
              <a:buChar char="8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2"/>
            </a:pPr>
            <a:endParaRPr lang="en-GB" altLang="de-DE" b="1" kern="0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kern="0" dirty="0" smtClean="0">
                <a:latin typeface="Syntax LT Std" pitchFamily="34" charset="0"/>
              </a:rPr>
              <a:t>Intermediate Occurrence Calculations (IMOC)</a:t>
            </a:r>
          </a:p>
          <a:p>
            <a:pPr eaLnBrk="1" hangingPunct="1"/>
            <a:endParaRPr lang="en-GB" altLang="de-DE" sz="9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de-DE" kern="0" dirty="0" smtClean="0">
                <a:cs typeface="Courier New" panose="02070309020205020404" pitchFamily="49" charset="0"/>
              </a:rPr>
              <a:t>Step 5: Reduce Side Join on CUI1</a:t>
            </a:r>
            <a:endParaRPr lang="en-GB" altLang="de-DE" sz="1600" b="1" kern="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</a:pPr>
            <a:endParaRPr lang="en-GB" altLang="de-DE" sz="1600" kern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2" y="1193757"/>
            <a:ext cx="4251124" cy="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08" y="3127391"/>
            <a:ext cx="4008680" cy="70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70" y="3127387"/>
            <a:ext cx="1406086" cy="4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18913" y="3838918"/>
            <a:ext cx="3512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latin typeface="+mn-lt"/>
              </a:rPr>
              <a:t>#CUI1¬CUI2 = #CUI1 - #CUI1_CUI2</a:t>
            </a:r>
            <a:endParaRPr lang="de-AT" sz="1600" dirty="0">
              <a:latin typeface="+mn-lt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32421"/>
              </p:ext>
            </p:extLst>
          </p:nvPr>
        </p:nvGraphicFramePr>
        <p:xfrm>
          <a:off x="1356320" y="5124792"/>
          <a:ext cx="6096000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Co-</a:t>
                      </a:r>
                      <a:r>
                        <a:rPr lang="de-AT" dirty="0" err="1" smtClean="0"/>
                        <a:t>occurence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CUI1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¬CUI1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#CUI1</a:t>
                      </a:r>
                      <a:r>
                        <a:rPr lang="de-AT" baseline="0" dirty="0" smtClean="0"/>
                        <a:t>_CUI2</a:t>
                      </a:r>
                      <a:endParaRPr lang="de-AT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#¬CUI1_CUI2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¬CUI2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#CUI1¬CUI2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#¬CUI1¬CUI2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82" y="4353264"/>
            <a:ext cx="4652659" cy="70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9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Webdings" pitchFamily="18" charset="2"/>
              <a:buChar char="8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2"/>
            </a:pPr>
            <a:endParaRPr lang="en-GB" altLang="de-DE" b="1" kern="0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kern="0" dirty="0" smtClean="0">
                <a:latin typeface="Syntax LT Std" pitchFamily="34" charset="0"/>
              </a:rPr>
              <a:t>Final Log-Likelihood Calculation (FLLC)</a:t>
            </a:r>
          </a:p>
          <a:p>
            <a:pPr eaLnBrk="1" hangingPunct="1"/>
            <a:endParaRPr lang="en-GB" altLang="de-DE" sz="9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en-GB" altLang="de-DE" kern="0" dirty="0" smtClean="0">
                <a:cs typeface="Courier New" panose="02070309020205020404" pitchFamily="49" charset="0"/>
              </a:rPr>
              <a:t>Step 6: Reduce Side Join on CUI2</a:t>
            </a:r>
            <a:endParaRPr lang="en-GB" altLang="de-DE" sz="1600" b="1" kern="0" dirty="0" smtClean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00050" lvl="1" indent="0" eaLnBrk="1" hangingPunct="1">
              <a:buNone/>
            </a:pPr>
            <a:endParaRPr lang="en-GB" altLang="de-DE" sz="1600" kern="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70" y="3390851"/>
            <a:ext cx="1406086" cy="4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35857" y="4527894"/>
            <a:ext cx="6234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>
                <a:latin typeface="+mn-lt"/>
              </a:rPr>
              <a:t>#</a:t>
            </a:r>
            <a:r>
              <a:rPr lang="de-AT" sz="1600" dirty="0">
                <a:latin typeface="+mn-lt"/>
              </a:rPr>
              <a:t>¬</a:t>
            </a:r>
            <a:r>
              <a:rPr lang="de-AT" sz="1600" dirty="0" smtClean="0">
                <a:latin typeface="+mn-lt"/>
              </a:rPr>
              <a:t>CUI1_CUI2 = #CUI2 - #CUI1_CUI2</a:t>
            </a:r>
          </a:p>
          <a:p>
            <a:endParaRPr lang="de-AT" sz="1600" dirty="0" smtClean="0">
              <a:latin typeface="+mn-lt"/>
            </a:endParaRPr>
          </a:p>
          <a:p>
            <a:r>
              <a:rPr lang="de-AT" sz="1600" dirty="0" smtClean="0">
                <a:latin typeface="+mn-lt"/>
              </a:rPr>
              <a:t>#¬CUI1¬CUI2 = OC - </a:t>
            </a:r>
            <a:r>
              <a:rPr lang="de-AT" sz="1600" dirty="0">
                <a:latin typeface="+mn-lt"/>
              </a:rPr>
              <a:t>#</a:t>
            </a:r>
            <a:r>
              <a:rPr lang="de-AT" sz="1600" dirty="0" smtClean="0">
                <a:latin typeface="+mn-lt"/>
              </a:rPr>
              <a:t>CUI1_CUI2 - </a:t>
            </a:r>
            <a:r>
              <a:rPr lang="de-AT" sz="1600" dirty="0">
                <a:latin typeface="+mn-lt"/>
              </a:rPr>
              <a:t>#CUI1¬CUI2 </a:t>
            </a:r>
            <a:r>
              <a:rPr lang="de-AT" sz="1600" dirty="0" smtClean="0">
                <a:latin typeface="+mn-lt"/>
              </a:rPr>
              <a:t>- </a:t>
            </a:r>
            <a:r>
              <a:rPr lang="de-AT" sz="1600" dirty="0">
                <a:latin typeface="+mn-lt"/>
              </a:rPr>
              <a:t>#¬CUI1_CUI2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" y="1186948"/>
            <a:ext cx="4234263" cy="63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2" y="3385870"/>
            <a:ext cx="4652659" cy="70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" y="1186948"/>
            <a:ext cx="4234263" cy="63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Webdings" pitchFamily="18" charset="2"/>
              <a:buChar char="8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2"/>
            </a:pPr>
            <a:endParaRPr lang="en-GB" altLang="de-DE" b="1" kern="0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kern="0" dirty="0">
                <a:latin typeface="Syntax LT Std" pitchFamily="34" charset="0"/>
              </a:rPr>
              <a:t>Final Log-Likelihood Calculation (FLLC</a:t>
            </a:r>
            <a:r>
              <a:rPr lang="en-GB" altLang="de-DE" kern="0" dirty="0" smtClean="0">
                <a:latin typeface="Syntax LT Std" pitchFamily="34" charset="0"/>
              </a:rPr>
              <a:t>)</a:t>
            </a:r>
            <a:endParaRPr lang="en-GB" altLang="de-DE" kern="0" dirty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kern="0" dirty="0" smtClean="0">
              <a:latin typeface="Syntax LT Std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en-GB" altLang="de-DE" kern="0" dirty="0" smtClean="0">
              <a:latin typeface="Syntax LT Std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en-GB" altLang="de-DE" kern="0" dirty="0" smtClean="0">
              <a:latin typeface="Syntax LT Std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en-GB" altLang="de-DE" sz="2800" kern="0" dirty="0" smtClean="0">
              <a:latin typeface="Syntax LT Std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r>
              <a:rPr lang="en-GB" altLang="de-DE" kern="0" dirty="0" smtClean="0">
                <a:latin typeface="Syntax LT Std" pitchFamily="34" charset="0"/>
              </a:rPr>
              <a:t>	H =</a:t>
            </a:r>
          </a:p>
          <a:p>
            <a:pPr marL="0" indent="0" eaLnBrk="1" hangingPunct="1">
              <a:buFont typeface="Webdings" pitchFamily="18" charset="2"/>
              <a:buNone/>
            </a:pPr>
            <a:endParaRPr lang="en-GB" altLang="de-DE" sz="400" kern="0" dirty="0" smtClean="0">
              <a:latin typeface="Syntax LT Std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endParaRPr lang="en-GB" altLang="de-DE" sz="400" kern="0" dirty="0" smtClean="0">
              <a:latin typeface="Syntax LT Std" pitchFamily="34" charset="0"/>
            </a:endParaRPr>
          </a:p>
          <a:p>
            <a:pPr marL="0" indent="0" eaLnBrk="1" hangingPunct="1">
              <a:buFont typeface="Webdings" pitchFamily="18" charset="2"/>
              <a:buNone/>
            </a:pPr>
            <a:r>
              <a:rPr lang="en-GB" altLang="de-DE" kern="0" dirty="0" smtClean="0">
                <a:latin typeface="Syntax LT Std" pitchFamily="34" charset="0"/>
              </a:rPr>
              <a:t>	LLR = 2 (H(matrix) - H(rows) - H(cols))</a:t>
            </a:r>
          </a:p>
          <a:p>
            <a:pPr marL="0" indent="0" eaLnBrk="1" hangingPunct="1">
              <a:buFont typeface="Webdings" pitchFamily="18" charset="2"/>
              <a:buNone/>
            </a:pPr>
            <a:r>
              <a:rPr lang="en-GB" altLang="de-DE" kern="0" dirty="0" smtClean="0">
                <a:latin typeface="Syntax LT Std" pitchFamily="34" charset="0"/>
              </a:rPr>
              <a:t>	</a:t>
            </a:r>
            <a:r>
              <a:rPr lang="en-GB" altLang="de-DE" sz="1200" kern="0" dirty="0" smtClean="0">
                <a:latin typeface="Syntax LT Std" pitchFamily="34" charset="0"/>
              </a:rPr>
              <a:t>H(matrix): Matrix entropy; H(rows): Sum of row entropies; H(cols): Sum of column entropies</a:t>
            </a:r>
          </a:p>
          <a:p>
            <a:pPr marL="0" indent="0" eaLnBrk="1" hangingPunct="1">
              <a:buFont typeface="Webdings" pitchFamily="18" charset="2"/>
              <a:buNone/>
            </a:pPr>
            <a:endParaRPr lang="en-GB" altLang="de-DE" kern="0" dirty="0" smtClean="0">
              <a:latin typeface="Syntax LT Std" pitchFamily="34" charset="0"/>
            </a:endParaRP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71766"/>
              </p:ext>
            </p:extLst>
          </p:nvPr>
        </p:nvGraphicFramePr>
        <p:xfrm>
          <a:off x="1403648" y="2745184"/>
          <a:ext cx="6096000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Co-</a:t>
                      </a:r>
                      <a:r>
                        <a:rPr lang="de-AT" dirty="0" err="1" smtClean="0"/>
                        <a:t>occurence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CUI1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¬CUI1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#CUI1</a:t>
                      </a:r>
                      <a:r>
                        <a:rPr lang="de-AT" baseline="0" dirty="0" smtClean="0"/>
                        <a:t>_CUI2</a:t>
                      </a:r>
                      <a:endParaRPr lang="de-AT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#¬CUI1_CUI2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¬CUI2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#CUI1¬CUI2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#¬CUI1¬CUI2</a:t>
                      </a:r>
                      <a:endParaRPr lang="de-AT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59" y="4027402"/>
            <a:ext cx="1222323" cy="53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https://encrypted-tbn3.gstatic.com/images?q=tbn:ANd9GcSkDSp9xsT0W693txJRjdF2etX6sIU7aPGd2AjCyIYgrMwCRWTiD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940" y="4088405"/>
            <a:ext cx="1883950" cy="7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12" y="5511784"/>
            <a:ext cx="6421699" cy="78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Results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Webdings" pitchFamily="18" charset="2"/>
              <a:buChar char="8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1B52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Arial" charset="0"/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de-DE" kern="0" dirty="0" smtClean="0">
                <a:latin typeface="Syntax LT Std" pitchFamily="34" charset="0"/>
              </a:rPr>
              <a:t>Experimental setup</a:t>
            </a:r>
          </a:p>
          <a:p>
            <a:pPr lvl="1" eaLnBrk="1" hangingPunct="1"/>
            <a:r>
              <a:rPr lang="en-US" sz="1400" dirty="0" smtClean="0"/>
              <a:t>Amazon instance information: Name: M1 General Purpose Medium; API Name: m1.medium; Memory: 3.75 GB; Compute Units (ECU): 2 units; Cores: 1 core; Storage: 410 GB; Arch: 32/64 bit.</a:t>
            </a: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endParaRPr lang="en-US" altLang="de-DE" sz="1400" kern="0" dirty="0" smtClean="0">
              <a:latin typeface="Syntax LT Std" pitchFamily="34" charset="0"/>
            </a:endParaRPr>
          </a:p>
          <a:p>
            <a:pPr lvl="1" eaLnBrk="1" hangingPunct="1"/>
            <a:r>
              <a:rPr lang="en-US" altLang="de-DE" sz="1400" kern="0" dirty="0" smtClean="0">
                <a:latin typeface="Syntax LT Std" pitchFamily="34" charset="0"/>
              </a:rPr>
              <a:t>The task was </a:t>
            </a:r>
            <a:r>
              <a:rPr lang="en-US" altLang="de-DE" sz="1400" b="1" kern="0" dirty="0" smtClean="0">
                <a:latin typeface="Syntax LT Std" pitchFamily="34" charset="0"/>
              </a:rPr>
              <a:t>not feasible on a single desktop machine</a:t>
            </a:r>
            <a:r>
              <a:rPr lang="en-US" altLang="de-DE" sz="1400" kern="0" dirty="0" smtClean="0">
                <a:latin typeface="Syntax LT Std" pitchFamily="34" charset="0"/>
              </a:rPr>
              <a:t> without map/reduce applied.</a:t>
            </a:r>
            <a:endParaRPr lang="en-US" altLang="de-DE" sz="1400" kern="0" dirty="0" smtClean="0">
              <a:latin typeface="Syntax LT St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32" y="2895586"/>
            <a:ext cx="5769145" cy="262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6948264" y="4437112"/>
            <a:ext cx="507113" cy="1080120"/>
          </a:xfrm>
          <a:prstGeom prst="rect">
            <a:avLst/>
          </a:prstGeom>
          <a:solidFill>
            <a:srgbClr val="CCFF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2339752" y="5733256"/>
            <a:ext cx="3528392" cy="288032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2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GB" altLang="de-DE" sz="1800" dirty="0" smtClean="0">
                <a:latin typeface="Syntax LT Std" pitchFamily="34" charset="0"/>
              </a:rPr>
              <a:t>Big Data approach (Amazon EC2, S3; Hadoop, Apache Mahout) </a:t>
            </a:r>
          </a:p>
          <a:p>
            <a:pPr eaLnBrk="1" hangingPunct="1"/>
            <a:endParaRPr lang="en-GB" altLang="de-DE" sz="1800" dirty="0">
              <a:latin typeface="Syntax LT Std" pitchFamily="34" charset="0"/>
            </a:endParaRPr>
          </a:p>
          <a:p>
            <a:pPr eaLnBrk="1" hangingPunct="1"/>
            <a:endParaRPr lang="en-GB" altLang="de-DE" sz="1800" dirty="0" smtClean="0">
              <a:latin typeface="Syntax LT Std" pitchFamily="34" charset="0"/>
            </a:endParaRPr>
          </a:p>
          <a:p>
            <a:pPr eaLnBrk="1" hangingPunct="1"/>
            <a:endParaRPr lang="en-GB" altLang="de-DE" sz="1800" dirty="0">
              <a:latin typeface="Syntax LT Std" pitchFamily="34" charset="0"/>
            </a:endParaRPr>
          </a:p>
          <a:p>
            <a:pPr eaLnBrk="1" hangingPunct="1"/>
            <a:endParaRPr lang="en-GB" altLang="de-DE" sz="1800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altLang="de-DE" sz="1800" dirty="0">
              <a:latin typeface="Syntax LT Std" pitchFamily="34" charset="0"/>
            </a:endParaRPr>
          </a:p>
          <a:p>
            <a:pPr eaLnBrk="1" hangingPunct="1"/>
            <a:r>
              <a:rPr lang="en-GB" altLang="de-DE" sz="1800" dirty="0" smtClean="0">
                <a:latin typeface="Syntax LT Std" pitchFamily="34" charset="0"/>
              </a:rPr>
              <a:t>Some results</a:t>
            </a:r>
            <a:endParaRPr lang="en-GB" altLang="de-DE" sz="1800" dirty="0">
              <a:latin typeface="Syntax LT Std" pitchFamily="34" charset="0"/>
            </a:endParaRPr>
          </a:p>
          <a:p>
            <a:pPr lvl="1" eaLnBrk="1" hangingPunct="1"/>
            <a:r>
              <a:rPr lang="en-GB" altLang="de-DE" sz="1600" dirty="0">
                <a:latin typeface="Syntax LT Std" pitchFamily="34" charset="0"/>
              </a:rPr>
              <a:t>Rash </a:t>
            </a:r>
            <a:r>
              <a:rPr lang="en-GB" altLang="de-DE" sz="1600" i="1" dirty="0">
                <a:solidFill>
                  <a:srgbClr val="FFC000"/>
                </a:solidFill>
                <a:latin typeface="Syntax LT Std" pitchFamily="34" charset="0"/>
              </a:rPr>
              <a:t>is associated with</a:t>
            </a:r>
            <a:r>
              <a:rPr lang="en-GB" altLang="de-DE" sz="1600" dirty="0">
                <a:solidFill>
                  <a:srgbClr val="FFC000"/>
                </a:solidFill>
                <a:latin typeface="Syntax LT Std" pitchFamily="34" charset="0"/>
              </a:rPr>
              <a:t> </a:t>
            </a:r>
            <a:r>
              <a:rPr lang="en-GB" altLang="de-DE" sz="1600" dirty="0">
                <a:latin typeface="Syntax LT Std" pitchFamily="34" charset="0"/>
              </a:rPr>
              <a:t>Antineoplastic Drugs; </a:t>
            </a:r>
            <a:r>
              <a:rPr lang="en-GB" altLang="de-DE" sz="1600" dirty="0" smtClean="0">
                <a:latin typeface="Syntax LT Std" pitchFamily="34" charset="0"/>
              </a:rPr>
              <a:t>LLR=60.2</a:t>
            </a:r>
          </a:p>
          <a:p>
            <a:pPr lvl="2" eaLnBrk="1" hangingPunct="1"/>
            <a:r>
              <a:rPr lang="en-GB" altLang="de-DE" sz="1600" dirty="0" smtClean="0">
                <a:latin typeface="Syntax LT Std" pitchFamily="34" charset="0"/>
              </a:rPr>
              <a:t>chi-squared </a:t>
            </a:r>
            <a:r>
              <a:rPr lang="en-GB" altLang="de-DE" sz="1600" dirty="0">
                <a:latin typeface="Syntax LT Std" pitchFamily="34" charset="0"/>
              </a:rPr>
              <a:t>test, f=1, </a:t>
            </a:r>
            <a:r>
              <a:rPr lang="en-GB" altLang="de-DE" sz="1600" dirty="0" smtClean="0">
                <a:latin typeface="Syntax LT Std" pitchFamily="34" charset="0"/>
              </a:rPr>
              <a:t>p&lt;0.001, LLR&gt;10.83 </a:t>
            </a:r>
            <a:endParaRPr lang="en-GB" altLang="de-DE" sz="1600" dirty="0">
              <a:latin typeface="Syntax LT Std" pitchFamily="34" charset="0"/>
            </a:endParaRPr>
          </a:p>
          <a:p>
            <a:pPr lvl="1" eaLnBrk="1" hangingPunct="1"/>
            <a:r>
              <a:rPr lang="en-GB" altLang="de-DE" sz="1600" dirty="0">
                <a:latin typeface="Syntax LT Std" pitchFamily="34" charset="0"/>
              </a:rPr>
              <a:t>Rash </a:t>
            </a:r>
            <a:r>
              <a:rPr lang="en-GB" altLang="de-DE" sz="1600" i="1" dirty="0">
                <a:solidFill>
                  <a:srgbClr val="71B520"/>
                </a:solidFill>
                <a:latin typeface="Syntax LT Std" pitchFamily="34" charset="0"/>
              </a:rPr>
              <a:t>is caused by</a:t>
            </a:r>
            <a:r>
              <a:rPr lang="en-GB" altLang="de-DE" sz="1600" dirty="0">
                <a:latin typeface="Syntax LT Std" pitchFamily="34" charset="0"/>
              </a:rPr>
              <a:t> Antineoplastic </a:t>
            </a:r>
            <a:r>
              <a:rPr lang="en-GB" altLang="de-DE" sz="1600" dirty="0" smtClean="0">
                <a:latin typeface="Syntax LT Std" pitchFamily="34" charset="0"/>
              </a:rPr>
              <a:t>Drugs (accuracy 0.85)</a:t>
            </a:r>
          </a:p>
          <a:p>
            <a:pPr lvl="2" eaLnBrk="1" hangingPunct="1"/>
            <a:r>
              <a:rPr lang="en-GB" altLang="de-DE" sz="1600" dirty="0" smtClean="0">
                <a:latin typeface="Syntax LT Std" pitchFamily="34" charset="0"/>
              </a:rPr>
              <a:t>clustering of subheading information [2]</a:t>
            </a:r>
          </a:p>
          <a:p>
            <a:pPr marL="914400" lvl="2" indent="0" eaLnBrk="1" hangingPunct="1">
              <a:buNone/>
            </a:pPr>
            <a:endParaRPr lang="en-GB" altLang="de-DE" sz="1600" dirty="0">
              <a:latin typeface="Syntax LT Std" pitchFamily="34" charset="0"/>
            </a:endParaRPr>
          </a:p>
          <a:p>
            <a:pPr eaLnBrk="1" hangingPunct="1"/>
            <a:r>
              <a:rPr lang="en-GB" altLang="de-DE" sz="1800" dirty="0" smtClean="0">
                <a:latin typeface="Syntax LT Std" pitchFamily="34" charset="0"/>
              </a:rPr>
              <a:t>Process abstracts</a:t>
            </a:r>
          </a:p>
          <a:p>
            <a:pPr lvl="1" eaLnBrk="1" hangingPunct="1"/>
            <a:r>
              <a:rPr lang="en-GB" altLang="de-DE" sz="1600" dirty="0" smtClean="0">
                <a:latin typeface="Syntax LT Std" pitchFamily="34" charset="0"/>
              </a:rPr>
              <a:t>NLP, </a:t>
            </a:r>
            <a:r>
              <a:rPr lang="en-GB" altLang="de-DE" sz="1600" dirty="0" err="1" smtClean="0">
                <a:latin typeface="Syntax LT Std" pitchFamily="34" charset="0"/>
              </a:rPr>
              <a:t>SemRep</a:t>
            </a:r>
            <a:r>
              <a:rPr lang="en-GB" altLang="de-DE" sz="1600" dirty="0" smtClean="0">
                <a:latin typeface="Syntax LT Std" pitchFamily="34" charset="0"/>
              </a:rPr>
              <a:t>, </a:t>
            </a:r>
            <a:r>
              <a:rPr lang="en-GB" altLang="de-DE" sz="1600" dirty="0">
                <a:latin typeface="Syntax LT Std" pitchFamily="34" charset="0"/>
              </a:rPr>
              <a:t>S</a:t>
            </a:r>
            <a:r>
              <a:rPr lang="en-GB" altLang="de-DE" sz="1600" dirty="0" smtClean="0">
                <a:latin typeface="Syntax LT Std" pitchFamily="34" charset="0"/>
              </a:rPr>
              <a:t>ubheading information [1]  </a:t>
            </a:r>
          </a:p>
          <a:p>
            <a:pPr lvl="1" eaLnBrk="1" hangingPunct="1"/>
            <a:r>
              <a:rPr lang="en-GB" altLang="de-DE" sz="1600" dirty="0" smtClean="0">
                <a:latin typeface="Syntax LT Std" pitchFamily="34" charset="0"/>
              </a:rPr>
              <a:t>Use of Spark with </a:t>
            </a:r>
            <a:r>
              <a:rPr lang="en-GB" altLang="de-DE" sz="1600" dirty="0" err="1" smtClean="0">
                <a:latin typeface="Syntax LT Std" pitchFamily="34" charset="0"/>
              </a:rPr>
              <a:t>uimaFIT</a:t>
            </a:r>
            <a:r>
              <a:rPr lang="en-GB" altLang="de-DE" sz="1600" dirty="0" smtClean="0">
                <a:latin typeface="Syntax LT Std" pitchFamily="34" charset="0"/>
              </a:rPr>
              <a:t> in the future (</a:t>
            </a:r>
            <a:r>
              <a:rPr lang="en-GB" altLang="de-DE" sz="1600" dirty="0" err="1" smtClean="0">
                <a:latin typeface="Syntax LT Std" pitchFamily="34" charset="0"/>
              </a:rPr>
              <a:t>DKPro</a:t>
            </a:r>
            <a:r>
              <a:rPr lang="en-GB" altLang="de-DE" sz="1600" dirty="0" smtClean="0">
                <a:latin typeface="Syntax LT Std" pitchFamily="34" charset="0"/>
              </a:rPr>
              <a:t>)</a:t>
            </a:r>
            <a:endParaRPr lang="en-GB" altLang="de-DE" sz="1600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Conclusion and Outlook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547664" y="2137160"/>
            <a:ext cx="5760640" cy="1077218"/>
          </a:xfrm>
          <a:prstGeom prst="rect">
            <a:avLst/>
          </a:prstGeom>
          <a:solidFill>
            <a:srgbClr val="71B52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altLang="de-DE" sz="1600" dirty="0" smtClean="0">
                <a:latin typeface="Syntax LT Std" pitchFamily="34" charset="0"/>
              </a:rPr>
              <a:t>Creation of an additional format of MRCOC which can be used by the scientific community in the future.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altLang="de-DE" sz="1600" dirty="0" smtClean="0">
                <a:latin typeface="Syntax LT Std" pitchFamily="34" charset="0"/>
              </a:rPr>
              <a:t>Virtualization on demand 10$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GB" altLang="de-DE" sz="1600" dirty="0" smtClean="0">
                <a:latin typeface="Syntax LT Std" pitchFamily="34" charset="0"/>
              </a:rPr>
              <a:t>Buying dedicated hardware &gt;&gt;&gt;&gt;&gt; 10$</a:t>
            </a:r>
            <a:endParaRPr lang="en-GB" altLang="de-DE" dirty="0" smtClean="0">
              <a:latin typeface="Syntax LT St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43" y="5727923"/>
            <a:ext cx="2171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86" y="5731694"/>
            <a:ext cx="1078571" cy="56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endParaRPr lang="en-GB" altLang="de-DE" dirty="0" smtClean="0">
              <a:latin typeface="Syntax LT Std" pitchFamily="34" charset="0"/>
            </a:endParaRPr>
          </a:p>
          <a:p>
            <a:pPr eaLnBrk="1" hangingPunct="1"/>
            <a:endParaRPr lang="en-GB" altLang="de-DE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PubMed/MEDLINE +24M records</a:t>
            </a: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Scopus +55M records</a:t>
            </a:r>
          </a:p>
          <a:p>
            <a:pPr eaLnBrk="1" hangingPunct="1"/>
            <a:r>
              <a:rPr lang="en-GB" altLang="de-DE" dirty="0" err="1" smtClean="0">
                <a:latin typeface="Syntax LT Std" pitchFamily="34" charset="0"/>
              </a:rPr>
              <a:t>ScienceDirect</a:t>
            </a:r>
            <a:r>
              <a:rPr lang="en-GB" altLang="de-DE" dirty="0" smtClean="0">
                <a:latin typeface="Syntax LT Std" pitchFamily="34" charset="0"/>
              </a:rPr>
              <a:t> +12M records</a:t>
            </a:r>
          </a:p>
          <a:p>
            <a:pPr eaLnBrk="1" hangingPunct="1"/>
            <a:r>
              <a:rPr lang="en-GB" altLang="de-DE" dirty="0" err="1" smtClean="0">
                <a:latin typeface="Syntax LT Std" pitchFamily="34" charset="0"/>
              </a:rPr>
              <a:t>BioMed</a:t>
            </a:r>
            <a:r>
              <a:rPr lang="en-GB" altLang="de-DE" dirty="0" smtClean="0">
                <a:latin typeface="Syntax LT Std" pitchFamily="34" charset="0"/>
              </a:rPr>
              <a:t> Central</a:t>
            </a: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Medscape</a:t>
            </a: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Google Scholar</a:t>
            </a:r>
          </a:p>
          <a:p>
            <a:pPr eaLnBrk="1" hangingPunct="1"/>
            <a:r>
              <a:rPr lang="en-GB" altLang="de-DE" dirty="0" err="1" smtClean="0">
                <a:latin typeface="Syntax LT Std" pitchFamily="34" charset="0"/>
              </a:rPr>
              <a:t>HighWire</a:t>
            </a:r>
            <a:r>
              <a:rPr lang="en-GB" altLang="de-DE" dirty="0" smtClean="0">
                <a:latin typeface="Syntax LT Std" pitchFamily="34" charset="0"/>
              </a:rPr>
              <a:t> +7M records</a:t>
            </a:r>
          </a:p>
          <a:p>
            <a:pPr marL="0" indent="0" eaLnBrk="1" hangingPunct="1">
              <a:buNone/>
            </a:pPr>
            <a:endParaRPr lang="en-GB" altLang="de-DE" dirty="0" smtClean="0">
              <a:latin typeface="Syntax LT Std" pitchFamily="34" charset="0"/>
            </a:endParaRPr>
          </a:p>
          <a:p>
            <a:pPr eaLnBrk="1" hangingPunct="1"/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Introduction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01" y="1916832"/>
            <a:ext cx="3381847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de-DE" sz="1800" dirty="0">
                <a:latin typeface="Syntax LT Std" pitchFamily="34" charset="0"/>
              </a:rPr>
              <a:t>This work was performed as a part of the </a:t>
            </a:r>
            <a:r>
              <a:rPr lang="en-US" altLang="de-DE" sz="1800" dirty="0" err="1">
                <a:latin typeface="Syntax LT Std" pitchFamily="34" charset="0"/>
              </a:rPr>
              <a:t>BMFacts</a:t>
            </a:r>
            <a:r>
              <a:rPr lang="en-US" altLang="de-DE" sz="1800" dirty="0">
                <a:latin typeface="Syntax LT Std" pitchFamily="34" charset="0"/>
              </a:rPr>
              <a:t> project (</a:t>
            </a:r>
            <a:r>
              <a:rPr lang="en-US" altLang="de-DE" sz="1800" dirty="0" err="1">
                <a:latin typeface="Syntax LT Std" pitchFamily="34" charset="0"/>
              </a:rPr>
              <a:t>BMFacts</a:t>
            </a:r>
            <a:r>
              <a:rPr lang="en-US" altLang="de-DE" sz="1800" dirty="0">
                <a:latin typeface="Syntax LT Std" pitchFamily="34" charset="0"/>
              </a:rPr>
              <a:t>: Knowledge acquisition for a biomedical fact repository), funded by the Austrian Science Fund (FWF): [</a:t>
            </a:r>
            <a:r>
              <a:rPr lang="en-US" altLang="de-DE" sz="1800" dirty="0" smtClean="0">
                <a:latin typeface="Syntax LT Std" pitchFamily="34" charset="0"/>
              </a:rPr>
              <a:t>M 1729-N15</a:t>
            </a:r>
            <a:r>
              <a:rPr lang="en-US" altLang="de-DE" sz="1800" dirty="0">
                <a:latin typeface="Syntax LT Std" pitchFamily="34" charset="0"/>
              </a:rPr>
              <a:t>].</a:t>
            </a:r>
            <a:endParaRPr lang="de-AT" altLang="de-DE" sz="1800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de-AT" altLang="de-DE" sz="1200" dirty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de-AT" altLang="de-DE" sz="1200" dirty="0" smtClean="0">
                <a:latin typeface="Syntax LT Std" pitchFamily="34" charset="0"/>
              </a:rPr>
              <a:t>[1] </a:t>
            </a:r>
            <a:r>
              <a:rPr lang="de-AT" sz="1200" dirty="0" err="1"/>
              <a:t>Miñarro</a:t>
            </a:r>
            <a:r>
              <a:rPr lang="de-AT" sz="1200" dirty="0"/>
              <a:t>-Giménez, J. A., Kreuzthaler, M., &amp; Schulz, S. (2015). Knowledge </a:t>
            </a:r>
            <a:r>
              <a:rPr lang="de-AT" sz="1200" dirty="0" err="1"/>
              <a:t>Extraction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MEDLINE </a:t>
            </a:r>
            <a:r>
              <a:rPr lang="de-AT" sz="1200" dirty="0" err="1"/>
              <a:t>by</a:t>
            </a:r>
            <a:r>
              <a:rPr lang="de-AT" sz="1200" dirty="0"/>
              <a:t> </a:t>
            </a:r>
            <a:r>
              <a:rPr lang="de-AT" sz="1200" dirty="0" err="1"/>
              <a:t>Combining</a:t>
            </a:r>
            <a:r>
              <a:rPr lang="de-AT" sz="1200" dirty="0"/>
              <a:t> Clustering </a:t>
            </a:r>
            <a:r>
              <a:rPr lang="de-AT" sz="1200" dirty="0" err="1"/>
              <a:t>with</a:t>
            </a:r>
            <a:r>
              <a:rPr lang="de-AT" sz="1200" dirty="0"/>
              <a:t> Natural Language Processing. In </a:t>
            </a:r>
            <a:r>
              <a:rPr lang="de-AT" sz="1200" i="1" dirty="0"/>
              <a:t>AMIA Annual Symposium </a:t>
            </a:r>
            <a:r>
              <a:rPr lang="de-AT" sz="1200" i="1" dirty="0" err="1"/>
              <a:t>Proceedings</a:t>
            </a:r>
            <a:r>
              <a:rPr lang="de-AT" sz="1200" dirty="0"/>
              <a:t> (Vol. 2015, p. 915). American Medical </a:t>
            </a:r>
            <a:r>
              <a:rPr lang="de-AT" sz="1200" dirty="0" err="1"/>
              <a:t>Informatics</a:t>
            </a:r>
            <a:r>
              <a:rPr lang="de-AT" sz="1200" dirty="0"/>
              <a:t> </a:t>
            </a:r>
            <a:r>
              <a:rPr lang="de-AT" sz="1200" dirty="0" err="1"/>
              <a:t>Association</a:t>
            </a:r>
            <a:r>
              <a:rPr lang="de-AT" sz="1200" dirty="0"/>
              <a:t>.</a:t>
            </a:r>
          </a:p>
          <a:p>
            <a:pPr marL="0" indent="0" eaLnBrk="1" hangingPunct="1">
              <a:buNone/>
            </a:pPr>
            <a:endParaRPr lang="en-GB" altLang="de-DE" sz="1200" dirty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en-GB" altLang="de-DE" sz="1200" dirty="0" smtClean="0">
                <a:latin typeface="Syntax LT Std" pitchFamily="34" charset="0"/>
              </a:rPr>
              <a:t>[2] </a:t>
            </a:r>
            <a:r>
              <a:rPr lang="de-AT" sz="1200" dirty="0" err="1"/>
              <a:t>Miñarro</a:t>
            </a:r>
            <a:r>
              <a:rPr lang="de-AT" sz="1200" dirty="0"/>
              <a:t>-Giménez, J. A., Kreuzthaler, M., Bernhardt-</a:t>
            </a:r>
            <a:r>
              <a:rPr lang="de-AT" sz="1200" dirty="0" err="1"/>
              <a:t>Melischnig</a:t>
            </a:r>
            <a:r>
              <a:rPr lang="de-AT" sz="1200" dirty="0"/>
              <a:t>, J., Martínez-Costa, C., &amp; Schulz, S. (2014). </a:t>
            </a:r>
            <a:r>
              <a:rPr lang="de-AT" sz="1200" dirty="0" err="1"/>
              <a:t>Acquiring</a:t>
            </a:r>
            <a:r>
              <a:rPr lang="de-AT" sz="1200" dirty="0"/>
              <a:t> Plausible </a:t>
            </a:r>
            <a:r>
              <a:rPr lang="de-AT" sz="1200" dirty="0" err="1"/>
              <a:t>Predications</a:t>
            </a:r>
            <a:r>
              <a:rPr lang="de-AT" sz="1200" dirty="0"/>
              <a:t> </a:t>
            </a:r>
            <a:r>
              <a:rPr lang="de-AT" sz="1200" dirty="0" err="1"/>
              <a:t>from</a:t>
            </a:r>
            <a:r>
              <a:rPr lang="de-AT" sz="1200" dirty="0"/>
              <a:t> MEDLINE </a:t>
            </a:r>
            <a:r>
              <a:rPr lang="de-AT" sz="1200" dirty="0" err="1"/>
              <a:t>by</a:t>
            </a:r>
            <a:r>
              <a:rPr lang="de-AT" sz="1200" dirty="0"/>
              <a:t> Clustering </a:t>
            </a:r>
            <a:r>
              <a:rPr lang="de-AT" sz="1200" dirty="0" err="1"/>
              <a:t>MeSH</a:t>
            </a:r>
            <a:r>
              <a:rPr lang="de-AT" sz="1200" dirty="0"/>
              <a:t> </a:t>
            </a:r>
            <a:r>
              <a:rPr lang="de-AT" sz="1200" dirty="0" err="1"/>
              <a:t>Annotations</a:t>
            </a:r>
            <a:r>
              <a:rPr lang="de-AT" sz="1200" dirty="0"/>
              <a:t>. </a:t>
            </a:r>
            <a:r>
              <a:rPr lang="de-AT" sz="1200" i="1" dirty="0"/>
              <a:t>Studies in </a:t>
            </a:r>
            <a:r>
              <a:rPr lang="de-AT" sz="1200" i="1" dirty="0" err="1"/>
              <a:t>health</a:t>
            </a:r>
            <a:r>
              <a:rPr lang="de-AT" sz="1200" i="1" dirty="0"/>
              <a:t> </a:t>
            </a:r>
            <a:r>
              <a:rPr lang="de-AT" sz="1200" i="1" dirty="0" err="1"/>
              <a:t>technology</a:t>
            </a:r>
            <a:r>
              <a:rPr lang="de-AT" sz="1200" i="1" dirty="0"/>
              <a:t> </a:t>
            </a:r>
            <a:r>
              <a:rPr lang="de-AT" sz="1200" i="1" dirty="0" err="1"/>
              <a:t>and</a:t>
            </a:r>
            <a:r>
              <a:rPr lang="de-AT" sz="1200" i="1" dirty="0"/>
              <a:t> </a:t>
            </a:r>
            <a:r>
              <a:rPr lang="de-AT" sz="1200" i="1" dirty="0" err="1"/>
              <a:t>informatics</a:t>
            </a:r>
            <a:r>
              <a:rPr lang="de-AT" sz="1200" dirty="0"/>
              <a:t>, </a:t>
            </a:r>
            <a:r>
              <a:rPr lang="de-AT" sz="1200" i="1" dirty="0"/>
              <a:t>216</a:t>
            </a:r>
            <a:r>
              <a:rPr lang="de-AT" sz="1200" dirty="0"/>
              <a:t>, 716-720</a:t>
            </a:r>
            <a:r>
              <a:rPr lang="de-AT" sz="1200" dirty="0" smtClean="0"/>
              <a:t>.</a:t>
            </a:r>
          </a:p>
          <a:p>
            <a:pPr marL="0" indent="0" eaLnBrk="1" hangingPunct="1">
              <a:buNone/>
            </a:pPr>
            <a:endParaRPr lang="de-AT" sz="1200" dirty="0"/>
          </a:p>
          <a:p>
            <a:pPr marL="0" indent="0" eaLnBrk="1" hangingPunct="1">
              <a:buNone/>
            </a:pPr>
            <a:r>
              <a:rPr lang="de-AT" sz="1200" dirty="0" smtClean="0"/>
              <a:t>[3] </a:t>
            </a:r>
            <a:r>
              <a:rPr lang="de-AT" sz="1200" dirty="0"/>
              <a:t>Schulz, S., Costa, C. M., Kreuzthaler, M., </a:t>
            </a:r>
            <a:r>
              <a:rPr lang="de-AT" sz="1200" dirty="0" err="1"/>
              <a:t>Miñarro</a:t>
            </a:r>
            <a:r>
              <a:rPr lang="de-AT" sz="1200" dirty="0"/>
              <a:t>-Giménez, J. A., Andersen, U., Jensen, A. B., &amp; </a:t>
            </a:r>
            <a:r>
              <a:rPr lang="de-AT" sz="1200" dirty="0" err="1"/>
              <a:t>Maegaard</a:t>
            </a:r>
            <a:r>
              <a:rPr lang="de-AT" sz="1200" dirty="0"/>
              <a:t>, B. (2014). </a:t>
            </a:r>
            <a:r>
              <a:rPr lang="de-AT" sz="1200" dirty="0" err="1"/>
              <a:t>Semantic</a:t>
            </a:r>
            <a:r>
              <a:rPr lang="de-AT" sz="1200" dirty="0"/>
              <a:t> </a:t>
            </a:r>
            <a:r>
              <a:rPr lang="de-AT" sz="1200" dirty="0" err="1"/>
              <a:t>relation</a:t>
            </a:r>
            <a:r>
              <a:rPr lang="de-AT" sz="1200" dirty="0"/>
              <a:t> </a:t>
            </a:r>
            <a:r>
              <a:rPr lang="de-AT" sz="1200" dirty="0" err="1"/>
              <a:t>discovery</a:t>
            </a:r>
            <a:r>
              <a:rPr lang="de-AT" sz="1200" dirty="0"/>
              <a:t> </a:t>
            </a:r>
            <a:r>
              <a:rPr lang="de-AT" sz="1200" dirty="0" err="1"/>
              <a:t>by</a:t>
            </a:r>
            <a:r>
              <a:rPr lang="de-AT" sz="1200" dirty="0"/>
              <a:t> </a:t>
            </a:r>
            <a:r>
              <a:rPr lang="de-AT" sz="1200" dirty="0" err="1"/>
              <a:t>using</a:t>
            </a:r>
            <a:r>
              <a:rPr lang="de-AT" sz="1200" dirty="0"/>
              <a:t> </a:t>
            </a:r>
            <a:r>
              <a:rPr lang="de-AT" sz="1200" dirty="0" err="1"/>
              <a:t>co-occurrence</a:t>
            </a:r>
            <a:r>
              <a:rPr lang="de-AT" sz="1200" dirty="0"/>
              <a:t> </a:t>
            </a:r>
            <a:r>
              <a:rPr lang="de-AT" sz="1200" dirty="0" err="1"/>
              <a:t>information</a:t>
            </a:r>
            <a:r>
              <a:rPr lang="de-AT" sz="1200" dirty="0"/>
              <a:t>. In </a:t>
            </a:r>
            <a:r>
              <a:rPr lang="de-AT" sz="1200" i="1" dirty="0"/>
              <a:t>9th Language </a:t>
            </a:r>
            <a:r>
              <a:rPr lang="de-AT" sz="1200" i="1" dirty="0" err="1"/>
              <a:t>resources</a:t>
            </a:r>
            <a:r>
              <a:rPr lang="de-AT" sz="1200" i="1" dirty="0"/>
              <a:t> </a:t>
            </a:r>
            <a:r>
              <a:rPr lang="de-AT" sz="1200" i="1" dirty="0" err="1"/>
              <a:t>and</a:t>
            </a:r>
            <a:r>
              <a:rPr lang="de-AT" sz="1200" i="1" dirty="0"/>
              <a:t> </a:t>
            </a:r>
            <a:r>
              <a:rPr lang="de-AT" sz="1200" i="1" dirty="0" err="1"/>
              <a:t>evaluation</a:t>
            </a:r>
            <a:r>
              <a:rPr lang="de-AT" sz="1200" i="1" dirty="0"/>
              <a:t> </a:t>
            </a:r>
            <a:r>
              <a:rPr lang="de-AT" sz="1200" i="1" dirty="0" err="1" smtClean="0"/>
              <a:t>conference</a:t>
            </a:r>
            <a:r>
              <a:rPr lang="de-AT" sz="1200" i="1" dirty="0" smtClean="0"/>
              <a:t> (LREC)</a:t>
            </a:r>
            <a:r>
              <a:rPr lang="de-AT" sz="1200" dirty="0" smtClean="0"/>
              <a:t>.</a:t>
            </a:r>
          </a:p>
          <a:p>
            <a:pPr marL="0" indent="0" eaLnBrk="1" hangingPunct="1">
              <a:buNone/>
            </a:pPr>
            <a:endParaRPr lang="de-AT" sz="1600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de-AT" sz="1600" dirty="0" smtClean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References and 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33890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Knowledge in biomedical terminologies</a:t>
            </a:r>
          </a:p>
          <a:p>
            <a:pPr lvl="1" eaLnBrk="1" hangingPunct="1"/>
            <a:r>
              <a:rPr lang="en-GB" altLang="de-DE" b="1" dirty="0" smtClean="0">
                <a:latin typeface="Syntax LT Std" pitchFamily="34" charset="0"/>
              </a:rPr>
              <a:t>Lexical:</a:t>
            </a:r>
            <a:r>
              <a:rPr lang="en-GB" altLang="de-DE" dirty="0" smtClean="0">
                <a:latin typeface="Syntax LT Std" pitchFamily="34" charset="0"/>
              </a:rPr>
              <a:t> “cancer, “carcinoma”, “Krebs” have the same meaning.</a:t>
            </a:r>
          </a:p>
          <a:p>
            <a:pPr lvl="1" eaLnBrk="1" hangingPunct="1"/>
            <a:r>
              <a:rPr lang="en-GB" altLang="de-DE" b="1" dirty="0" smtClean="0">
                <a:latin typeface="Syntax LT Std" pitchFamily="34" charset="0"/>
              </a:rPr>
              <a:t>Ontological:</a:t>
            </a:r>
            <a:r>
              <a:rPr lang="en-GB" altLang="de-DE" dirty="0" smtClean="0">
                <a:latin typeface="Syntax LT Std" pitchFamily="34" charset="0"/>
              </a:rPr>
              <a:t> “lung cancer is a cancer”, “lung cancer is located in the lung”, representing what is universally </a:t>
            </a:r>
            <a:r>
              <a:rPr lang="en-GB" altLang="de-DE" dirty="0" smtClean="0">
                <a:latin typeface="Syntax LT Std" pitchFamily="34" charset="0"/>
              </a:rPr>
              <a:t>true.</a:t>
            </a:r>
            <a:endParaRPr lang="en-GB" altLang="de-DE" dirty="0" smtClean="0">
              <a:latin typeface="Syntax LT Std" pitchFamily="34" charset="0"/>
            </a:endParaRPr>
          </a:p>
          <a:p>
            <a:pPr lvl="1" eaLnBrk="1" hangingPunct="1"/>
            <a:endParaRPr lang="en-GB" altLang="de-DE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Contingent knowledge</a:t>
            </a:r>
          </a:p>
          <a:p>
            <a:pPr lvl="1" eaLnBrk="1" hangingPunct="1"/>
            <a:r>
              <a:rPr lang="en-GB" altLang="de-DE" b="1" dirty="0" smtClean="0">
                <a:latin typeface="Syntax LT Std" pitchFamily="34" charset="0"/>
              </a:rPr>
              <a:t>Context-dependent:</a:t>
            </a:r>
            <a:r>
              <a:rPr lang="en-GB" altLang="de-DE" dirty="0" smtClean="0">
                <a:latin typeface="Syntax LT Std" pitchFamily="34" charset="0"/>
              </a:rPr>
              <a:t> Sudden fever may be highly indicative for malaria in Sub-Saharan Africa but not in Central Europe</a:t>
            </a:r>
            <a:r>
              <a:rPr lang="en-GB" altLang="de-DE" dirty="0" smtClean="0">
                <a:latin typeface="Syntax LT Std" pitchFamily="34" charset="0"/>
              </a:rPr>
              <a:t>.</a:t>
            </a:r>
          </a:p>
          <a:p>
            <a:pPr lvl="1" eaLnBrk="1" hangingPunct="1"/>
            <a:r>
              <a:rPr lang="en-GB" altLang="de-DE" b="1" dirty="0" smtClean="0">
                <a:latin typeface="Syntax LT Std" pitchFamily="34" charset="0"/>
              </a:rPr>
              <a:t>Probabilistic</a:t>
            </a:r>
            <a:r>
              <a:rPr lang="en-GB" altLang="de-DE" dirty="0" smtClean="0">
                <a:latin typeface="Syntax LT Std" pitchFamily="34" charset="0"/>
              </a:rPr>
              <a:t>: Smokers have a higher risk for ling cancer</a:t>
            </a:r>
            <a:endParaRPr lang="en-GB" altLang="de-DE" dirty="0" smtClean="0">
              <a:latin typeface="Syntax LT Std" pitchFamily="34" charset="0"/>
            </a:endParaRPr>
          </a:p>
          <a:p>
            <a:pPr lvl="1" eaLnBrk="1" hangingPunct="1"/>
            <a:r>
              <a:rPr lang="en-GB" altLang="de-DE" b="1" dirty="0" smtClean="0">
                <a:latin typeface="Syntax LT Std" pitchFamily="34" charset="0"/>
              </a:rPr>
              <a:t>Subject to temporal change:</a:t>
            </a:r>
            <a:r>
              <a:rPr lang="en-GB" altLang="de-DE" dirty="0" smtClean="0">
                <a:latin typeface="Syntax LT Std" pitchFamily="34" charset="0"/>
              </a:rPr>
              <a:t> A drug was indicated to treat a certain disease in the past, but it is used for different purpose today, or has been withdrawn from the market.</a:t>
            </a:r>
          </a:p>
          <a:p>
            <a:pPr marL="0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Knowledge Types</a:t>
            </a:r>
          </a:p>
        </p:txBody>
      </p:sp>
    </p:spTree>
    <p:extLst>
      <p:ext uri="{BB962C8B-B14F-4D97-AF65-F5344CB8AC3E}">
        <p14:creationId xmlns:p14="http://schemas.microsoft.com/office/powerpoint/2010/main" val="19768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Citations and abstracts </a:t>
            </a:r>
            <a:r>
              <a:rPr lang="en-GB" altLang="de-DE" dirty="0" smtClean="0">
                <a:latin typeface="Syntax LT Std" pitchFamily="34" charset="0"/>
              </a:rPr>
              <a:t>from biomedical </a:t>
            </a:r>
            <a:r>
              <a:rPr lang="en-GB" altLang="de-DE" dirty="0" smtClean="0">
                <a:latin typeface="Syntax LT Std" pitchFamily="34" charset="0"/>
              </a:rPr>
              <a:t>literature.</a:t>
            </a: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Contains +26 Million records maintained by NCBI at the U.S. NLM.</a:t>
            </a: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Index terms using the MeSH </a:t>
            </a:r>
            <a:r>
              <a:rPr lang="en-GB" altLang="de-DE" dirty="0" smtClean="0">
                <a:latin typeface="Syntax LT Std" pitchFamily="34" charset="0"/>
              </a:rPr>
              <a:t>thesaurus </a:t>
            </a:r>
            <a:r>
              <a:rPr lang="en-GB" altLang="de-DE" dirty="0" smtClean="0">
                <a:latin typeface="Syntax LT Std" pitchFamily="34" charset="0"/>
              </a:rPr>
              <a:t>support </a:t>
            </a:r>
            <a:r>
              <a:rPr lang="en-GB" altLang="de-DE" b="1" dirty="0" smtClean="0">
                <a:latin typeface="Syntax LT Std" pitchFamily="34" charset="0"/>
              </a:rPr>
              <a:t>literature search, optimized regarding precision and recall</a:t>
            </a:r>
            <a:r>
              <a:rPr lang="en-GB" altLang="de-DE" dirty="0" smtClean="0">
                <a:latin typeface="Syntax LT Std" pitchFamily="34" charset="0"/>
              </a:rPr>
              <a:t>.</a:t>
            </a:r>
            <a:endParaRPr lang="en-GB" altLang="de-DE" dirty="0" smtClean="0">
              <a:latin typeface="Syntax LT Std" pitchFamily="34" charset="0"/>
            </a:endParaRPr>
          </a:p>
          <a:p>
            <a:pPr eaLnBrk="1" hangingPunct="1"/>
            <a:endParaRPr lang="en-GB" altLang="de-DE" dirty="0" smtClean="0">
              <a:latin typeface="Syntax LT Std" pitchFamily="34" charset="0"/>
            </a:endParaRPr>
          </a:p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Medical Subject Headings (</a:t>
            </a:r>
            <a:r>
              <a:rPr lang="en-GB" altLang="de-DE" dirty="0" err="1" smtClean="0">
                <a:latin typeface="Syntax LT Std" pitchFamily="34" charset="0"/>
              </a:rPr>
              <a:t>MeSH</a:t>
            </a:r>
            <a:r>
              <a:rPr lang="en-GB" altLang="de-DE" dirty="0" smtClean="0">
                <a:latin typeface="Syntax LT Std" pitchFamily="34" charset="0"/>
              </a:rPr>
              <a:t>)</a:t>
            </a:r>
          </a:p>
          <a:p>
            <a:pPr lvl="1" eaLnBrk="1" hangingPunct="1"/>
            <a:r>
              <a:rPr lang="en-GB" b="1" dirty="0" smtClean="0">
                <a:latin typeface="Syntax LT Std" pitchFamily="34" charset="0"/>
              </a:rPr>
              <a:t>Controlled</a:t>
            </a:r>
            <a:r>
              <a:rPr lang="en-GB" dirty="0" smtClean="0">
                <a:latin typeface="Syntax LT Std" pitchFamily="34" charset="0"/>
              </a:rPr>
              <a:t> </a:t>
            </a:r>
            <a:r>
              <a:rPr lang="en-GB" dirty="0" smtClean="0">
                <a:latin typeface="Syntax LT Std" pitchFamily="34" charset="0"/>
              </a:rPr>
              <a:t>vocabulary</a:t>
            </a:r>
            <a:endParaRPr lang="en-GB" dirty="0" smtClean="0">
              <a:latin typeface="Syntax LT Std" pitchFamily="34" charset="0"/>
            </a:endParaRPr>
          </a:p>
          <a:p>
            <a:pPr lvl="2" eaLnBrk="1" hangingPunct="1"/>
            <a:r>
              <a:rPr lang="en-GB" dirty="0" smtClean="0">
                <a:latin typeface="Syntax LT Std" pitchFamily="34" charset="0"/>
              </a:rPr>
              <a:t>~27,800 </a:t>
            </a:r>
            <a:r>
              <a:rPr lang="en-GB" dirty="0" smtClean="0">
                <a:latin typeface="Syntax LT Std" pitchFamily="34" charset="0"/>
              </a:rPr>
              <a:t>descriptors </a:t>
            </a:r>
            <a:endParaRPr lang="en-GB" dirty="0" smtClean="0">
              <a:latin typeface="Syntax LT Std" pitchFamily="34" charset="0"/>
            </a:endParaRPr>
          </a:p>
          <a:p>
            <a:pPr lvl="2" eaLnBrk="1" hangingPunct="1"/>
            <a:r>
              <a:rPr lang="en-GB" dirty="0" smtClean="0">
                <a:latin typeface="Syntax LT Std" pitchFamily="34" charset="0"/>
              </a:rPr>
              <a:t>~</a:t>
            </a:r>
            <a:r>
              <a:rPr lang="en-GB" dirty="0" smtClean="0">
                <a:latin typeface="Syntax LT Std" pitchFamily="34" charset="0"/>
              </a:rPr>
              <a:t>87,000 </a:t>
            </a:r>
            <a:r>
              <a:rPr lang="en-GB" dirty="0" smtClean="0">
                <a:latin typeface="Syntax LT Std" pitchFamily="34" charset="0"/>
              </a:rPr>
              <a:t>entry </a:t>
            </a:r>
            <a:r>
              <a:rPr lang="en-GB" dirty="0" smtClean="0">
                <a:latin typeface="Syntax LT Std" pitchFamily="34" charset="0"/>
              </a:rPr>
              <a:t>terms </a:t>
            </a:r>
            <a:endParaRPr lang="en-GB" dirty="0" smtClean="0">
              <a:latin typeface="Syntax LT Std" pitchFamily="34" charset="0"/>
            </a:endParaRPr>
          </a:p>
          <a:p>
            <a:pPr lvl="1" eaLnBrk="1" hangingPunct="1"/>
            <a:r>
              <a:rPr lang="en-GB" b="1" dirty="0" smtClean="0">
                <a:latin typeface="Syntax LT Std" pitchFamily="34" charset="0"/>
              </a:rPr>
              <a:t>Hierarchical</a:t>
            </a:r>
            <a:r>
              <a:rPr lang="en-GB" dirty="0" smtClean="0">
                <a:latin typeface="Syntax LT Std" pitchFamily="34" charset="0"/>
              </a:rPr>
              <a:t> </a:t>
            </a:r>
            <a:r>
              <a:rPr lang="en-GB" dirty="0" smtClean="0">
                <a:latin typeface="Syntax LT Std" pitchFamily="34" charset="0"/>
              </a:rPr>
              <a:t>structure</a:t>
            </a:r>
          </a:p>
          <a:p>
            <a:pPr lvl="1" eaLnBrk="1" hangingPunct="1"/>
            <a:r>
              <a:rPr lang="en-GB" dirty="0" smtClean="0">
                <a:latin typeface="Syntax LT Std" pitchFamily="34" charset="0"/>
              </a:rPr>
              <a:t>Continually revised and </a:t>
            </a:r>
            <a:r>
              <a:rPr lang="en-GB" dirty="0" smtClean="0">
                <a:latin typeface="Syntax LT Std" pitchFamily="34" charset="0"/>
              </a:rPr>
              <a:t>updated </a:t>
            </a:r>
          </a:p>
          <a:p>
            <a:pPr lvl="1" eaLnBrk="1" hangingPunct="1"/>
            <a:r>
              <a:rPr lang="en-GB" b="1" dirty="0" smtClean="0">
                <a:latin typeface="Syntax LT Std" pitchFamily="34" charset="0"/>
              </a:rPr>
              <a:t>Used for manual indexing of each publication in MEDLINE</a:t>
            </a:r>
            <a:endParaRPr lang="en-GB" b="1" dirty="0" smtClean="0">
              <a:latin typeface="Syntax LT Std" pitchFamily="34" charset="0"/>
            </a:endParaRPr>
          </a:p>
          <a:p>
            <a:pPr lvl="1" eaLnBrk="1" hangingPunct="1"/>
            <a:endParaRPr lang="en-GB" dirty="0" smtClean="0">
              <a:latin typeface="Syntax LT Std" pitchFamily="34" charset="0"/>
            </a:endParaRPr>
          </a:p>
          <a:p>
            <a:pPr lvl="1" eaLnBrk="1" hangingPunct="1"/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MEDLINE</a:t>
            </a:r>
          </a:p>
        </p:txBody>
      </p:sp>
    </p:spTree>
    <p:extLst>
      <p:ext uri="{BB962C8B-B14F-4D97-AF65-F5344CB8AC3E}">
        <p14:creationId xmlns:p14="http://schemas.microsoft.com/office/powerpoint/2010/main" val="37891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MEDLINE - PubMed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57436"/>
            <a:ext cx="8412163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1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MEDLINE - PubMed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62" y="1137307"/>
            <a:ext cx="4294470" cy="502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467544" y="4612878"/>
            <a:ext cx="3312368" cy="594122"/>
          </a:xfrm>
          <a:prstGeom prst="rect">
            <a:avLst/>
          </a:prstGeom>
          <a:solidFill>
            <a:srgbClr val="71B5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8582271" cy="1465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4820295" y="3444874"/>
            <a:ext cx="3869480" cy="295275"/>
          </a:xfrm>
          <a:prstGeom prst="rect">
            <a:avLst/>
          </a:prstGeom>
          <a:solidFill>
            <a:srgbClr val="71B5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518944" y="3776464"/>
            <a:ext cx="3869480" cy="260350"/>
          </a:xfrm>
          <a:prstGeom prst="rect">
            <a:avLst/>
          </a:prstGeom>
          <a:solidFill>
            <a:srgbClr val="71B5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2483768" y="3136900"/>
            <a:ext cx="3869480" cy="273050"/>
          </a:xfrm>
          <a:prstGeom prst="rect">
            <a:avLst/>
          </a:prstGeom>
          <a:solidFill>
            <a:srgbClr val="71B5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hteck 11"/>
          <p:cNvSpPr/>
          <p:nvPr/>
        </p:nvSpPr>
        <p:spPr>
          <a:xfrm>
            <a:off x="3942880" y="4070846"/>
            <a:ext cx="3869480" cy="260350"/>
          </a:xfrm>
          <a:prstGeom prst="rect">
            <a:avLst/>
          </a:prstGeom>
          <a:solidFill>
            <a:srgbClr val="71B5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2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35280" cy="4852988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Syntax LT Std" pitchFamily="34" charset="0"/>
              </a:rPr>
              <a:t>84 MeSH </a:t>
            </a:r>
            <a:r>
              <a:rPr lang="en-GB" dirty="0" smtClean="0">
                <a:latin typeface="Syntax LT Std" pitchFamily="34" charset="0"/>
              </a:rPr>
              <a:t>subheading types for refining the meaning of main headings</a:t>
            </a:r>
            <a:endParaRPr lang="en-GB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endParaRPr lang="en-GB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Syntax LT Std" pitchFamily="34" charset="0"/>
              </a:rPr>
              <a:t>AB	Abnormalities	</a:t>
            </a:r>
          </a:p>
          <a:p>
            <a:pPr marL="0" indent="0" eaLnBrk="1" hangingPunct="1">
              <a:buNone/>
            </a:pPr>
            <a:r>
              <a:rPr lang="en-GB" dirty="0" smtClean="0">
                <a:latin typeface="Syntax LT Std" pitchFamily="34" charset="0"/>
              </a:rPr>
              <a:t>AD	Administration and Dosage</a:t>
            </a:r>
          </a:p>
          <a:p>
            <a:pPr marL="0" indent="0" eaLnBrk="1" hangingPunct="1">
              <a:buNone/>
            </a:pPr>
            <a:r>
              <a:rPr lang="en-GB" dirty="0" smtClean="0">
                <a:latin typeface="Syntax LT Std" pitchFamily="34" charset="0"/>
              </a:rPr>
              <a:t>AE	Adverse Effects	</a:t>
            </a:r>
          </a:p>
          <a:p>
            <a:pPr marL="0" indent="0" eaLnBrk="1" hangingPunct="1">
              <a:buNone/>
            </a:pPr>
            <a:r>
              <a:rPr lang="en-GB" dirty="0" smtClean="0">
                <a:latin typeface="Syntax LT Std" pitchFamily="34" charset="0"/>
              </a:rPr>
              <a:t>DT</a:t>
            </a:r>
            <a:r>
              <a:rPr lang="en-GB" dirty="0" smtClean="0">
                <a:latin typeface="Syntax LT Std" pitchFamily="34" charset="0"/>
              </a:rPr>
              <a:t>	</a:t>
            </a:r>
            <a:r>
              <a:rPr lang="en-GB" dirty="0" smtClean="0">
                <a:latin typeface="Syntax LT Std" pitchFamily="34" charset="0"/>
              </a:rPr>
              <a:t>Drug Therapy</a:t>
            </a:r>
          </a:p>
          <a:p>
            <a:pPr marL="0" indent="0" eaLnBrk="1" hangingPunct="1">
              <a:buNone/>
            </a:pPr>
            <a:r>
              <a:rPr lang="en-GB" dirty="0" smtClean="0">
                <a:latin typeface="Syntax LT Std" pitchFamily="34" charset="0"/>
              </a:rPr>
              <a:t>TU	Therapeutic Use</a:t>
            </a:r>
            <a:endParaRPr lang="en-GB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en-GB" dirty="0" smtClean="0">
                <a:latin typeface="Syntax LT Std" pitchFamily="34" charset="0"/>
              </a:rPr>
              <a:t>…	…</a:t>
            </a:r>
          </a:p>
          <a:p>
            <a:pPr marL="0" indent="0" eaLnBrk="1" hangingPunct="1">
              <a:buNone/>
            </a:pPr>
            <a:endParaRPr lang="en-GB" dirty="0" smtClean="0">
              <a:latin typeface="Syntax LT Std" pitchFamily="34" charset="0"/>
            </a:endParaRPr>
          </a:p>
          <a:p>
            <a:pPr eaLnBrk="1" hangingPunct="1"/>
            <a:r>
              <a:rPr lang="en-GB" dirty="0" smtClean="0">
                <a:latin typeface="Syntax LT Std" pitchFamily="34" charset="0"/>
              </a:rPr>
              <a:t>Can </a:t>
            </a:r>
            <a:r>
              <a:rPr lang="en-GB" dirty="0" smtClean="0">
                <a:latin typeface="Syntax LT Std" pitchFamily="34" charset="0"/>
              </a:rPr>
              <a:t>be seen as </a:t>
            </a:r>
            <a:r>
              <a:rPr lang="en-GB" b="1" dirty="0" smtClean="0">
                <a:latin typeface="Syntax LT Std" pitchFamily="34" charset="0"/>
              </a:rPr>
              <a:t>sparse feature vector per co-occurrence</a:t>
            </a:r>
            <a:r>
              <a:rPr lang="en-GB" dirty="0" smtClean="0">
                <a:latin typeface="Syntax LT Std" pitchFamily="34" charset="0"/>
              </a:rPr>
              <a:t>.</a:t>
            </a:r>
          </a:p>
          <a:p>
            <a:pPr eaLnBrk="1" hangingPunct="1"/>
            <a:r>
              <a:rPr lang="en-GB" dirty="0" smtClean="0">
                <a:latin typeface="Syntax LT Std" pitchFamily="34" charset="0"/>
              </a:rPr>
              <a:t>The co-occurrence is seen as </a:t>
            </a:r>
            <a:r>
              <a:rPr lang="en-GB" b="1" dirty="0" smtClean="0">
                <a:latin typeface="Syntax LT Std" pitchFamily="34" charset="0"/>
              </a:rPr>
              <a:t>a point in the 84 dimensional subheading space</a:t>
            </a:r>
            <a:r>
              <a:rPr lang="en-GB" dirty="0" smtClean="0">
                <a:latin typeface="Syntax LT Std" pitchFamily="34" charset="0"/>
              </a:rPr>
              <a:t>. </a:t>
            </a:r>
            <a:endParaRPr lang="en-GB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err="1" smtClean="0"/>
              <a:t>MeSH</a:t>
            </a:r>
            <a:r>
              <a:rPr lang="en-GB" altLang="de-DE" sz="2000" dirty="0" smtClean="0"/>
              <a:t> - Subheadings</a:t>
            </a:r>
          </a:p>
        </p:txBody>
      </p:sp>
    </p:spTree>
    <p:extLst>
      <p:ext uri="{BB962C8B-B14F-4D97-AF65-F5344CB8AC3E}">
        <p14:creationId xmlns:p14="http://schemas.microsoft.com/office/powerpoint/2010/main" val="11691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Exploiting </a:t>
            </a:r>
            <a:r>
              <a:rPr lang="en-GB" altLang="de-DE" b="1" dirty="0" smtClean="0">
                <a:latin typeface="Syntax LT Std" pitchFamily="34" charset="0"/>
              </a:rPr>
              <a:t>co-occurrence</a:t>
            </a:r>
            <a:r>
              <a:rPr lang="en-GB" altLang="de-DE" dirty="0" smtClean="0">
                <a:latin typeface="Syntax LT Std" pitchFamily="34" charset="0"/>
              </a:rPr>
              <a:t> information together with </a:t>
            </a:r>
            <a:r>
              <a:rPr lang="en-GB" altLang="de-DE" b="1" dirty="0" smtClean="0">
                <a:latin typeface="Syntax LT Std" pitchFamily="34" charset="0"/>
              </a:rPr>
              <a:t>subheading annotations</a:t>
            </a:r>
            <a:r>
              <a:rPr lang="en-GB" altLang="de-DE" dirty="0" smtClean="0">
                <a:latin typeface="Syntax LT Std" pitchFamily="34" charset="0"/>
              </a:rPr>
              <a:t> provided by </a:t>
            </a:r>
            <a:r>
              <a:rPr lang="en-GB" altLang="de-DE" b="1" dirty="0" err="1" smtClean="0">
                <a:latin typeface="Syntax LT Std" pitchFamily="34" charset="0"/>
              </a:rPr>
              <a:t>MeSH</a:t>
            </a:r>
            <a:r>
              <a:rPr lang="en-GB" altLang="de-DE" dirty="0" smtClean="0">
                <a:latin typeface="Syntax LT Std" pitchFamily="34" charset="0"/>
              </a:rPr>
              <a:t> an additional knowledge layer can be build constituted by &lt;SUBJ,  PRED, OBJ&gt; triples with predicates like:</a:t>
            </a:r>
          </a:p>
          <a:p>
            <a:pPr eaLnBrk="1" hangingPunct="1"/>
            <a:endParaRPr lang="en-GB" altLang="de-DE" dirty="0" smtClean="0">
              <a:latin typeface="Syntax LT Std" pitchFamily="34" charset="0"/>
            </a:endParaRPr>
          </a:p>
          <a:p>
            <a:pPr marL="0" indent="0" eaLnBrk="1" hangingPunct="1">
              <a:buNone/>
            </a:pPr>
            <a:r>
              <a:rPr lang="en-GB" altLang="de-DE" dirty="0" smtClean="0">
                <a:latin typeface="Syntax LT Std" pitchFamily="34" charset="0"/>
              </a:rPr>
              <a:t> </a:t>
            </a: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 Hypothesis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04" y="2708920"/>
            <a:ext cx="4124996" cy="350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7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en-GB" altLang="de-DE" dirty="0" smtClean="0">
                <a:latin typeface="Syntax LT Std" pitchFamily="34" charset="0"/>
              </a:rPr>
              <a:t>Limitations:</a:t>
            </a:r>
          </a:p>
          <a:p>
            <a:pPr lvl="1" eaLnBrk="1" hangingPunct="1"/>
            <a:r>
              <a:rPr lang="en-GB" altLang="de-DE" dirty="0" smtClean="0">
                <a:latin typeface="Syntax LT Std" pitchFamily="34" charset="0"/>
              </a:rPr>
              <a:t>Focus on the semantic types </a:t>
            </a:r>
            <a:r>
              <a:rPr lang="en-GB" altLang="de-DE" i="1" dirty="0" smtClean="0">
                <a:latin typeface="Syntax LT Std" pitchFamily="34" charset="0"/>
              </a:rPr>
              <a:t>Disease/Syndrome</a:t>
            </a:r>
            <a:r>
              <a:rPr lang="en-GB" altLang="de-DE" dirty="0" smtClean="0">
                <a:latin typeface="Syntax LT Std" pitchFamily="34" charset="0"/>
              </a:rPr>
              <a:t>, </a:t>
            </a:r>
            <a:r>
              <a:rPr lang="en-GB" altLang="de-DE" i="1" dirty="0" smtClean="0">
                <a:latin typeface="Syntax LT Std" pitchFamily="34" charset="0"/>
              </a:rPr>
              <a:t>Pharmacologic Substance</a:t>
            </a:r>
          </a:p>
          <a:p>
            <a:pPr lvl="1" eaLnBrk="1" hangingPunct="1"/>
            <a:endParaRPr lang="en-GB" altLang="de-DE" i="1" dirty="0" smtClean="0">
              <a:latin typeface="Syntax LT Std" pitchFamily="34" charset="0"/>
            </a:endParaRPr>
          </a:p>
          <a:p>
            <a:pPr lvl="1" eaLnBrk="1" hangingPunct="1"/>
            <a:endParaRPr lang="en-GB" altLang="de-DE" i="1" dirty="0" smtClean="0">
              <a:latin typeface="Syntax LT Std" pitchFamily="34" charset="0"/>
            </a:endParaRPr>
          </a:p>
          <a:p>
            <a:pPr lvl="1" eaLnBrk="1" hangingPunct="1"/>
            <a:endParaRPr lang="en-GB" altLang="de-DE" i="1" dirty="0" smtClean="0">
              <a:latin typeface="Syntax LT Std" pitchFamily="34" charset="0"/>
            </a:endParaRPr>
          </a:p>
          <a:p>
            <a:pPr lvl="1" eaLnBrk="1" hangingPunct="1"/>
            <a:endParaRPr lang="en-GB" altLang="de-DE" i="1" dirty="0" smtClean="0">
              <a:latin typeface="Syntax LT Std" pitchFamily="34" charset="0"/>
            </a:endParaRPr>
          </a:p>
          <a:p>
            <a:pPr lvl="1" eaLnBrk="1" hangingPunct="1"/>
            <a:endParaRPr lang="en-GB" altLang="de-DE" i="1" dirty="0" smtClean="0">
              <a:latin typeface="Syntax LT Std" pitchFamily="34" charset="0"/>
            </a:endParaRPr>
          </a:p>
          <a:p>
            <a:pPr lvl="1" eaLnBrk="1" hangingPunct="1"/>
            <a:endParaRPr lang="en-GB" altLang="de-DE" i="1" dirty="0" smtClean="0">
              <a:latin typeface="Syntax LT Std" pitchFamily="34" charset="0"/>
            </a:endParaRPr>
          </a:p>
          <a:p>
            <a:pPr lvl="1" eaLnBrk="1" hangingPunct="1"/>
            <a:endParaRPr lang="en-GB" altLang="de-DE" i="1" dirty="0" smtClean="0">
              <a:latin typeface="Syntax LT Std" pitchFamily="34" charset="0"/>
            </a:endParaRPr>
          </a:p>
          <a:p>
            <a:pPr lvl="1" eaLnBrk="1" hangingPunct="1"/>
            <a:endParaRPr lang="en-GB" altLang="de-DE" dirty="0" smtClean="0">
              <a:latin typeface="Syntax LT Std" pitchFamily="34" charset="0"/>
            </a:endParaRPr>
          </a:p>
          <a:p>
            <a:pPr lvl="1" eaLnBrk="1" hangingPunct="1"/>
            <a:r>
              <a:rPr lang="en-GB" altLang="de-DE" dirty="0" smtClean="0">
                <a:latin typeface="Syntax LT Std" pitchFamily="34" charset="0"/>
              </a:rPr>
              <a:t>Limit data set to MEDLINE records published in the last 5 years</a:t>
            </a:r>
          </a:p>
          <a:p>
            <a:pPr lvl="1" eaLnBrk="1" hangingPunct="1"/>
            <a:r>
              <a:rPr lang="en-GB" altLang="de-DE" dirty="0" smtClean="0">
                <a:latin typeface="Syntax LT Std" pitchFamily="34" charset="0"/>
              </a:rPr>
              <a:t>Concepts are flagged as major topic</a:t>
            </a:r>
          </a:p>
          <a:p>
            <a:pPr marL="457200" lvl="1" indent="0" eaLnBrk="1" hangingPunct="1">
              <a:buNone/>
            </a:pPr>
            <a:endParaRPr lang="en-GB" altLang="de-DE" dirty="0">
              <a:latin typeface="Syntax LT Std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de-DE" sz="2000" dirty="0" smtClean="0"/>
              <a:t>Material and Methods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801884" cy="238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052762" y="2671763"/>
            <a:ext cx="2700337" cy="490538"/>
          </a:xfrm>
          <a:prstGeom prst="rect">
            <a:avLst/>
          </a:prstGeom>
          <a:solidFill>
            <a:srgbClr val="71B52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4644008" y="2473844"/>
            <a:ext cx="504056" cy="2311480"/>
          </a:xfrm>
          <a:prstGeom prst="rect">
            <a:avLst/>
          </a:prstGeom>
          <a:solidFill>
            <a:srgbClr val="71B52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5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Syntax LT Std Black"/>
        <a:ea typeface=""/>
        <a:cs typeface=""/>
      </a:majorFont>
      <a:minorFont>
        <a:latin typeface="Syntax LT Std Blac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927</Words>
  <Application>Microsoft Office PowerPoint</Application>
  <PresentationFormat>Bildschirmpräsentation (4:3)</PresentationFormat>
  <Paragraphs>229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Courier New</vt:lpstr>
      <vt:lpstr>Syntax LT Std</vt:lpstr>
      <vt:lpstr>Syntax LT Std Black</vt:lpstr>
      <vt:lpstr>Times New Roman</vt:lpstr>
      <vt:lpstr>Webdings</vt:lpstr>
      <vt:lpstr>Wingdings</vt:lpstr>
      <vt:lpstr>Benutzerdefiniertes Design</vt:lpstr>
      <vt:lpstr>     MapReduce in the Cloud:  A study for efficient co-occurrence processing of MEDLINE annotations with MeSH  Markus Kreuzthaler, Jose Antonio Miñarro-Giménez and Stefan Schulz  Institute for Medical Informatics, Statistics and Documentation,  Medical University of Graz, Austria  </vt:lpstr>
      <vt:lpstr>Introduction</vt:lpstr>
      <vt:lpstr>Knowledge Types</vt:lpstr>
      <vt:lpstr>MEDLINE</vt:lpstr>
      <vt:lpstr>MEDLINE - PubMed</vt:lpstr>
      <vt:lpstr>MEDLINE - PubMed</vt:lpstr>
      <vt:lpstr>MeSH - Subheadings</vt:lpstr>
      <vt:lpstr> Hypothesis</vt:lpstr>
      <vt:lpstr>Material and Methods</vt:lpstr>
      <vt:lpstr>Material and Methods</vt:lpstr>
      <vt:lpstr>Material and Methods</vt:lpstr>
      <vt:lpstr>Material and Methods</vt:lpstr>
      <vt:lpstr>Material and Methods</vt:lpstr>
      <vt:lpstr>Material and Methods</vt:lpstr>
      <vt:lpstr>Material and Methods</vt:lpstr>
      <vt:lpstr>Material and Methods</vt:lpstr>
      <vt:lpstr>Material and Methods</vt:lpstr>
      <vt:lpstr>Results</vt:lpstr>
      <vt:lpstr>Conclusion and Outlook</vt:lpstr>
      <vt:lpstr>References and Acknowledgements</vt:lpstr>
    </vt:vector>
  </TitlesOfParts>
  <Company>Med. Universität Graz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Trabi Sylvia</dc:creator>
  <cp:lastModifiedBy>Stefan Schulz</cp:lastModifiedBy>
  <cp:revision>1384</cp:revision>
  <dcterms:created xsi:type="dcterms:W3CDTF">2007-02-02T07:22:57Z</dcterms:created>
  <dcterms:modified xsi:type="dcterms:W3CDTF">2016-08-29T13:05:27Z</dcterms:modified>
</cp:coreProperties>
</file>