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3"/>
  </p:notesMasterIdLst>
  <p:sldIdLst>
    <p:sldId id="279" r:id="rId2"/>
    <p:sldId id="296" r:id="rId3"/>
    <p:sldId id="281" r:id="rId4"/>
    <p:sldId id="282" r:id="rId5"/>
    <p:sldId id="283" r:id="rId6"/>
    <p:sldId id="285" r:id="rId7"/>
    <p:sldId id="286" r:id="rId8"/>
    <p:sldId id="297" r:id="rId9"/>
    <p:sldId id="288" r:id="rId10"/>
    <p:sldId id="290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22" y="10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129F17-AEED-4856-A74E-58AE02C27F7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E1EC1D64-DE7C-4C5D-9741-8D61C55EF99D}">
      <dgm:prSet phldrT="[Text]"/>
      <dgm:spPr/>
      <dgm:t>
        <a:bodyPr/>
        <a:lstStyle/>
        <a:p>
          <a:r>
            <a:rPr lang="de-DE" dirty="0" smtClean="0"/>
            <a:t>Architecture &amp; Requirements</a:t>
          </a:r>
        </a:p>
        <a:p>
          <a:r>
            <a:rPr lang="de-DE" dirty="0" smtClean="0"/>
            <a:t>Ethics</a:t>
          </a:r>
          <a:endParaRPr lang="de-DE" dirty="0"/>
        </a:p>
      </dgm:t>
    </dgm:pt>
    <dgm:pt modelId="{993C6626-6BA5-4AE3-AC7C-8DFED79B681B}" type="parTrans" cxnId="{A1C95FBA-8F9D-4F86-AB75-8D3C3B95A91A}">
      <dgm:prSet/>
      <dgm:spPr/>
      <dgm:t>
        <a:bodyPr/>
        <a:lstStyle/>
        <a:p>
          <a:endParaRPr lang="de-DE"/>
        </a:p>
      </dgm:t>
    </dgm:pt>
    <dgm:pt modelId="{3F73EB2D-20B8-44B4-A6E5-5D457FE1AB69}" type="sibTrans" cxnId="{A1C95FBA-8F9D-4F86-AB75-8D3C3B95A91A}">
      <dgm:prSet/>
      <dgm:spPr/>
      <dgm:t>
        <a:bodyPr/>
        <a:lstStyle/>
        <a:p>
          <a:endParaRPr lang="de-DE"/>
        </a:p>
      </dgm:t>
    </dgm:pt>
    <dgm:pt modelId="{32D1DAEC-1467-47BD-8FA8-327EF302D7B2}">
      <dgm:prSet phldrT="[Text]"/>
      <dgm:spPr/>
      <dgm:t>
        <a:bodyPr/>
        <a:lstStyle/>
        <a:p>
          <a:r>
            <a:rPr lang="de-DE" smtClean="0"/>
            <a:t>M15 First Release</a:t>
          </a:r>
          <a:endParaRPr lang="de-DE"/>
        </a:p>
      </dgm:t>
    </dgm:pt>
    <dgm:pt modelId="{BA346652-CE1A-485D-85EF-C1A68F3740A7}" type="parTrans" cxnId="{722069E3-4450-4975-87AE-A28B4A32D1B5}">
      <dgm:prSet/>
      <dgm:spPr/>
      <dgm:t>
        <a:bodyPr/>
        <a:lstStyle/>
        <a:p>
          <a:endParaRPr lang="de-DE"/>
        </a:p>
      </dgm:t>
    </dgm:pt>
    <dgm:pt modelId="{F5BAA10C-5FC4-4673-B51C-8467C9415C47}" type="sibTrans" cxnId="{722069E3-4450-4975-87AE-A28B4A32D1B5}">
      <dgm:prSet/>
      <dgm:spPr/>
      <dgm:t>
        <a:bodyPr/>
        <a:lstStyle/>
        <a:p>
          <a:endParaRPr lang="de-DE"/>
        </a:p>
      </dgm:t>
    </dgm:pt>
    <dgm:pt modelId="{6231C28E-407D-463C-BDF4-7B20EF50B6B0}">
      <dgm:prSet phldrT="[Text]"/>
      <dgm:spPr/>
      <dgm:t>
        <a:bodyPr/>
        <a:lstStyle/>
        <a:p>
          <a:r>
            <a:rPr lang="de-DE" smtClean="0"/>
            <a:t>M12-M24 Use Cases</a:t>
          </a:r>
          <a:endParaRPr lang="de-DE"/>
        </a:p>
      </dgm:t>
    </dgm:pt>
    <dgm:pt modelId="{842D430E-BF87-4DD1-A59E-C861694D6521}" type="parTrans" cxnId="{AF11C5E2-A0FE-4FEC-AAD6-C6EED3AA6B20}">
      <dgm:prSet/>
      <dgm:spPr/>
      <dgm:t>
        <a:bodyPr/>
        <a:lstStyle/>
        <a:p>
          <a:endParaRPr lang="de-DE"/>
        </a:p>
      </dgm:t>
    </dgm:pt>
    <dgm:pt modelId="{2AABE25A-4486-48E4-9C5C-41AB1F2233A4}" type="sibTrans" cxnId="{AF11C5E2-A0FE-4FEC-AAD6-C6EED3AA6B20}">
      <dgm:prSet/>
      <dgm:spPr/>
      <dgm:t>
        <a:bodyPr/>
        <a:lstStyle/>
        <a:p>
          <a:endParaRPr lang="de-DE"/>
        </a:p>
      </dgm:t>
    </dgm:pt>
    <dgm:pt modelId="{B372763F-8788-4715-8925-28F03AF58BF6}">
      <dgm:prSet phldrT="[Text]"/>
      <dgm:spPr/>
      <dgm:t>
        <a:bodyPr/>
        <a:lstStyle/>
        <a:p>
          <a:r>
            <a:rPr lang="de-DE" smtClean="0"/>
            <a:t>M13 Review Meeting</a:t>
          </a:r>
          <a:endParaRPr lang="de-DE"/>
        </a:p>
      </dgm:t>
    </dgm:pt>
    <dgm:pt modelId="{870CAC6F-CE0D-4CF4-A7D9-F9A0F701DF94}" type="parTrans" cxnId="{C8AC85ED-E643-4CBF-96EE-DACB5F4FC693}">
      <dgm:prSet/>
      <dgm:spPr/>
      <dgm:t>
        <a:bodyPr/>
        <a:lstStyle/>
        <a:p>
          <a:endParaRPr lang="de-DE"/>
        </a:p>
      </dgm:t>
    </dgm:pt>
    <dgm:pt modelId="{078296CD-D0CB-45F3-AFC6-781A6386E9F4}" type="sibTrans" cxnId="{C8AC85ED-E643-4CBF-96EE-DACB5F4FC693}">
      <dgm:prSet/>
      <dgm:spPr/>
      <dgm:t>
        <a:bodyPr/>
        <a:lstStyle/>
        <a:p>
          <a:endParaRPr lang="de-DE"/>
        </a:p>
      </dgm:t>
    </dgm:pt>
    <dgm:pt modelId="{8A137A13-6ABC-4A27-81A4-6CDB1846D35A}">
      <dgm:prSet phldrT="[Text]"/>
      <dgm:spPr/>
      <dgm:t>
        <a:bodyPr/>
        <a:lstStyle/>
        <a:p>
          <a:r>
            <a:rPr lang="de-DE" smtClean="0"/>
            <a:t>Initial Terminology</a:t>
          </a:r>
        </a:p>
        <a:p>
          <a:r>
            <a:rPr lang="de-DE" smtClean="0"/>
            <a:t>Clinical Test Data</a:t>
          </a:r>
          <a:endParaRPr lang="de-DE"/>
        </a:p>
      </dgm:t>
    </dgm:pt>
    <dgm:pt modelId="{07565C02-B8AA-40BD-B477-D6DF2AB4854A}" type="parTrans" cxnId="{44146BDC-81A5-4DFB-8830-F7EFF2A92DC3}">
      <dgm:prSet/>
      <dgm:spPr/>
      <dgm:t>
        <a:bodyPr/>
        <a:lstStyle/>
        <a:p>
          <a:endParaRPr lang="de-DE"/>
        </a:p>
      </dgm:t>
    </dgm:pt>
    <dgm:pt modelId="{56C93668-0C02-47C7-AE4D-A294E6D4AD5B}" type="sibTrans" cxnId="{44146BDC-81A5-4DFB-8830-F7EFF2A92DC3}">
      <dgm:prSet/>
      <dgm:spPr/>
      <dgm:t>
        <a:bodyPr/>
        <a:lstStyle/>
        <a:p>
          <a:endParaRPr lang="de-DE"/>
        </a:p>
      </dgm:t>
    </dgm:pt>
    <dgm:pt modelId="{B4D3667B-FFAD-4870-AA10-9FEA971CD248}">
      <dgm:prSet phldrT="[Text]"/>
      <dgm:spPr/>
      <dgm:t>
        <a:bodyPr/>
        <a:lstStyle/>
        <a:p>
          <a:r>
            <a:rPr lang="de-DE" smtClean="0"/>
            <a:t>M1-M15 Main Software Development Phase</a:t>
          </a:r>
          <a:endParaRPr lang="de-DE"/>
        </a:p>
      </dgm:t>
    </dgm:pt>
    <dgm:pt modelId="{F0780250-06B1-40A2-8354-D4B69493BB52}" type="parTrans" cxnId="{4B22D435-F78B-49A8-A33E-4CF4D6C08108}">
      <dgm:prSet/>
      <dgm:spPr/>
      <dgm:t>
        <a:bodyPr/>
        <a:lstStyle/>
        <a:p>
          <a:endParaRPr lang="de-DE"/>
        </a:p>
      </dgm:t>
    </dgm:pt>
    <dgm:pt modelId="{EE24A91A-465D-43B7-A436-2A995F1A8260}" type="sibTrans" cxnId="{4B22D435-F78B-49A8-A33E-4CF4D6C08108}">
      <dgm:prSet/>
      <dgm:spPr/>
      <dgm:t>
        <a:bodyPr/>
        <a:lstStyle/>
        <a:p>
          <a:endParaRPr lang="de-DE"/>
        </a:p>
      </dgm:t>
    </dgm:pt>
    <dgm:pt modelId="{C97D9585-6255-438B-9478-7AF7D175D88F}" type="pres">
      <dgm:prSet presAssocID="{1B129F17-AEED-4856-A74E-58AE02C27F7E}" presName="Name0" presStyleCnt="0">
        <dgm:presLayoutVars>
          <dgm:dir/>
          <dgm:resizeHandles val="exact"/>
        </dgm:presLayoutVars>
      </dgm:prSet>
      <dgm:spPr/>
    </dgm:pt>
    <dgm:pt modelId="{EAAE24B6-D3CD-47FA-B1CD-962CFFE8AE7F}" type="pres">
      <dgm:prSet presAssocID="{1B129F17-AEED-4856-A74E-58AE02C27F7E}" presName="arrow" presStyleLbl="bgShp" presStyleIdx="0" presStyleCnt="1"/>
      <dgm:spPr/>
    </dgm:pt>
    <dgm:pt modelId="{1332D3FB-557A-42AD-809C-63E47622A659}" type="pres">
      <dgm:prSet presAssocID="{1B129F17-AEED-4856-A74E-58AE02C27F7E}" presName="points" presStyleCnt="0"/>
      <dgm:spPr/>
    </dgm:pt>
    <dgm:pt modelId="{BA7C74BD-AF6D-47A7-A451-D3689720D370}" type="pres">
      <dgm:prSet presAssocID="{E1EC1D64-DE7C-4C5D-9741-8D61C55EF99D}" presName="compositeA" presStyleCnt="0"/>
      <dgm:spPr/>
    </dgm:pt>
    <dgm:pt modelId="{CE84B3D9-DB67-44DE-893F-605537E83609}" type="pres">
      <dgm:prSet presAssocID="{E1EC1D64-DE7C-4C5D-9741-8D61C55EF99D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71F9DD-4781-4BF8-BDB9-73CD56F02441}" type="pres">
      <dgm:prSet presAssocID="{E1EC1D64-DE7C-4C5D-9741-8D61C55EF99D}" presName="circleA" presStyleLbl="node1" presStyleIdx="0" presStyleCnt="6"/>
      <dgm:spPr/>
    </dgm:pt>
    <dgm:pt modelId="{A51FF218-7269-4864-AD05-9A82A9D89DD3}" type="pres">
      <dgm:prSet presAssocID="{E1EC1D64-DE7C-4C5D-9741-8D61C55EF99D}" presName="spaceA" presStyleCnt="0"/>
      <dgm:spPr/>
    </dgm:pt>
    <dgm:pt modelId="{13855706-C5FA-4AD6-820F-492DCDE6CBBD}" type="pres">
      <dgm:prSet presAssocID="{3F73EB2D-20B8-44B4-A6E5-5D457FE1AB69}" presName="space" presStyleCnt="0"/>
      <dgm:spPr/>
    </dgm:pt>
    <dgm:pt modelId="{4C7867D6-0BC9-4DBB-ABFE-287C94014671}" type="pres">
      <dgm:prSet presAssocID="{8A137A13-6ABC-4A27-81A4-6CDB1846D35A}" presName="compositeB" presStyleCnt="0"/>
      <dgm:spPr/>
    </dgm:pt>
    <dgm:pt modelId="{20018C8A-BDF0-48E0-975C-84BB3B23BAFF}" type="pres">
      <dgm:prSet presAssocID="{8A137A13-6ABC-4A27-81A4-6CDB1846D35A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99D050-F33E-4BE4-AA26-ABE47F37C824}" type="pres">
      <dgm:prSet presAssocID="{8A137A13-6ABC-4A27-81A4-6CDB1846D35A}" presName="circleB" presStyleLbl="node1" presStyleIdx="1" presStyleCnt="6"/>
      <dgm:spPr/>
    </dgm:pt>
    <dgm:pt modelId="{4FD5840E-6848-4193-8936-510CFCA5D540}" type="pres">
      <dgm:prSet presAssocID="{8A137A13-6ABC-4A27-81A4-6CDB1846D35A}" presName="spaceB" presStyleCnt="0"/>
      <dgm:spPr/>
    </dgm:pt>
    <dgm:pt modelId="{F791D078-874C-4BB3-91D9-91F8063693F7}" type="pres">
      <dgm:prSet presAssocID="{56C93668-0C02-47C7-AE4D-A294E6D4AD5B}" presName="space" presStyleCnt="0"/>
      <dgm:spPr/>
    </dgm:pt>
    <dgm:pt modelId="{FA2223BF-96BD-42D9-88B2-9A8FAB52EAAA}" type="pres">
      <dgm:prSet presAssocID="{B4D3667B-FFAD-4870-AA10-9FEA971CD248}" presName="compositeA" presStyleCnt="0"/>
      <dgm:spPr/>
    </dgm:pt>
    <dgm:pt modelId="{D88DCB80-5855-478E-9B61-ED109D9FE741}" type="pres">
      <dgm:prSet presAssocID="{B4D3667B-FFAD-4870-AA10-9FEA971CD248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516C01-96BC-4398-9101-A146B4AA7D30}" type="pres">
      <dgm:prSet presAssocID="{B4D3667B-FFAD-4870-AA10-9FEA971CD248}" presName="circleA" presStyleLbl="node1" presStyleIdx="2" presStyleCnt="6"/>
      <dgm:spPr/>
    </dgm:pt>
    <dgm:pt modelId="{0F94BF6B-84D7-4FDD-8B44-68A7659B2E0C}" type="pres">
      <dgm:prSet presAssocID="{B4D3667B-FFAD-4870-AA10-9FEA971CD248}" presName="spaceA" presStyleCnt="0"/>
      <dgm:spPr/>
    </dgm:pt>
    <dgm:pt modelId="{D06340BB-A091-4B38-90A9-131233C095AE}" type="pres">
      <dgm:prSet presAssocID="{EE24A91A-465D-43B7-A436-2A995F1A8260}" presName="space" presStyleCnt="0"/>
      <dgm:spPr/>
    </dgm:pt>
    <dgm:pt modelId="{F4F8E903-5F7A-42F2-8E7F-37EDC1EEE4F9}" type="pres">
      <dgm:prSet presAssocID="{B372763F-8788-4715-8925-28F03AF58BF6}" presName="compositeB" presStyleCnt="0"/>
      <dgm:spPr/>
    </dgm:pt>
    <dgm:pt modelId="{B294E380-59CB-455E-8BC3-9808DA75748F}" type="pres">
      <dgm:prSet presAssocID="{B372763F-8788-4715-8925-28F03AF58BF6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007440-6758-4CE0-A7B4-9C427473892C}" type="pres">
      <dgm:prSet presAssocID="{B372763F-8788-4715-8925-28F03AF58BF6}" presName="circleB" presStyleLbl="node1" presStyleIdx="3" presStyleCnt="6"/>
      <dgm:spPr/>
    </dgm:pt>
    <dgm:pt modelId="{ED1BAC3A-B6B5-40C6-A232-82E4E4C48797}" type="pres">
      <dgm:prSet presAssocID="{B372763F-8788-4715-8925-28F03AF58BF6}" presName="spaceB" presStyleCnt="0"/>
      <dgm:spPr/>
    </dgm:pt>
    <dgm:pt modelId="{2EA2CA14-561B-45AC-AFB6-F00D22B6401F}" type="pres">
      <dgm:prSet presAssocID="{078296CD-D0CB-45F3-AFC6-781A6386E9F4}" presName="space" presStyleCnt="0"/>
      <dgm:spPr/>
    </dgm:pt>
    <dgm:pt modelId="{E9DAC31E-53F1-43FA-952C-EF24F9172DEA}" type="pres">
      <dgm:prSet presAssocID="{32D1DAEC-1467-47BD-8FA8-327EF302D7B2}" presName="compositeA" presStyleCnt="0"/>
      <dgm:spPr/>
    </dgm:pt>
    <dgm:pt modelId="{E47482D8-55E8-43A0-9782-7A011A72BB27}" type="pres">
      <dgm:prSet presAssocID="{32D1DAEC-1467-47BD-8FA8-327EF302D7B2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96960E-EBBF-4D28-8BC4-38F568442CA1}" type="pres">
      <dgm:prSet presAssocID="{32D1DAEC-1467-47BD-8FA8-327EF302D7B2}" presName="circleA" presStyleLbl="node1" presStyleIdx="4" presStyleCnt="6"/>
      <dgm:spPr/>
    </dgm:pt>
    <dgm:pt modelId="{3598484F-751D-4D6A-8587-89A073AEC321}" type="pres">
      <dgm:prSet presAssocID="{32D1DAEC-1467-47BD-8FA8-327EF302D7B2}" presName="spaceA" presStyleCnt="0"/>
      <dgm:spPr/>
    </dgm:pt>
    <dgm:pt modelId="{89F3632C-F3B6-48AE-8336-16A47DBD3365}" type="pres">
      <dgm:prSet presAssocID="{F5BAA10C-5FC4-4673-B51C-8467C9415C47}" presName="space" presStyleCnt="0"/>
      <dgm:spPr/>
    </dgm:pt>
    <dgm:pt modelId="{252B27D1-E6EB-4F93-9600-79D12DC58C86}" type="pres">
      <dgm:prSet presAssocID="{6231C28E-407D-463C-BDF4-7B20EF50B6B0}" presName="compositeB" presStyleCnt="0"/>
      <dgm:spPr/>
    </dgm:pt>
    <dgm:pt modelId="{50530F82-EFBE-4B89-A09C-5A1A837F9781}" type="pres">
      <dgm:prSet presAssocID="{6231C28E-407D-463C-BDF4-7B20EF50B6B0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18C37B-1938-44DD-B1F3-FBF660DC9CB3}" type="pres">
      <dgm:prSet presAssocID="{6231C28E-407D-463C-BDF4-7B20EF50B6B0}" presName="circleB" presStyleLbl="node1" presStyleIdx="5" presStyleCnt="6"/>
      <dgm:spPr/>
    </dgm:pt>
    <dgm:pt modelId="{92959B2C-C09C-4C72-91B7-CB2912FBA814}" type="pres">
      <dgm:prSet presAssocID="{6231C28E-407D-463C-BDF4-7B20EF50B6B0}" presName="spaceB" presStyleCnt="0"/>
      <dgm:spPr/>
    </dgm:pt>
  </dgm:ptLst>
  <dgm:cxnLst>
    <dgm:cxn modelId="{AF11C5E2-A0FE-4FEC-AAD6-C6EED3AA6B20}" srcId="{1B129F17-AEED-4856-A74E-58AE02C27F7E}" destId="{6231C28E-407D-463C-BDF4-7B20EF50B6B0}" srcOrd="5" destOrd="0" parTransId="{842D430E-BF87-4DD1-A59E-C861694D6521}" sibTransId="{2AABE25A-4486-48E4-9C5C-41AB1F2233A4}"/>
    <dgm:cxn modelId="{A1C95FBA-8F9D-4F86-AB75-8D3C3B95A91A}" srcId="{1B129F17-AEED-4856-A74E-58AE02C27F7E}" destId="{E1EC1D64-DE7C-4C5D-9741-8D61C55EF99D}" srcOrd="0" destOrd="0" parTransId="{993C6626-6BA5-4AE3-AC7C-8DFED79B681B}" sibTransId="{3F73EB2D-20B8-44B4-A6E5-5D457FE1AB69}"/>
    <dgm:cxn modelId="{12ADC72E-FCD8-4E66-819A-94C34701D717}" type="presOf" srcId="{6231C28E-407D-463C-BDF4-7B20EF50B6B0}" destId="{50530F82-EFBE-4B89-A09C-5A1A837F9781}" srcOrd="0" destOrd="0" presId="urn:microsoft.com/office/officeart/2005/8/layout/hProcess11"/>
    <dgm:cxn modelId="{AFED6620-F53C-49CB-A6E9-8CA6AF95C36A}" type="presOf" srcId="{B4D3667B-FFAD-4870-AA10-9FEA971CD248}" destId="{D88DCB80-5855-478E-9B61-ED109D9FE741}" srcOrd="0" destOrd="0" presId="urn:microsoft.com/office/officeart/2005/8/layout/hProcess11"/>
    <dgm:cxn modelId="{722069E3-4450-4975-87AE-A28B4A32D1B5}" srcId="{1B129F17-AEED-4856-A74E-58AE02C27F7E}" destId="{32D1DAEC-1467-47BD-8FA8-327EF302D7B2}" srcOrd="4" destOrd="0" parTransId="{BA346652-CE1A-485D-85EF-C1A68F3740A7}" sibTransId="{F5BAA10C-5FC4-4673-B51C-8467C9415C47}"/>
    <dgm:cxn modelId="{44146BDC-81A5-4DFB-8830-F7EFF2A92DC3}" srcId="{1B129F17-AEED-4856-A74E-58AE02C27F7E}" destId="{8A137A13-6ABC-4A27-81A4-6CDB1846D35A}" srcOrd="1" destOrd="0" parTransId="{07565C02-B8AA-40BD-B477-D6DF2AB4854A}" sibTransId="{56C93668-0C02-47C7-AE4D-A294E6D4AD5B}"/>
    <dgm:cxn modelId="{0B316F54-46F7-4E86-860C-D1C7D4964B70}" type="presOf" srcId="{B372763F-8788-4715-8925-28F03AF58BF6}" destId="{B294E380-59CB-455E-8BC3-9808DA75748F}" srcOrd="0" destOrd="0" presId="urn:microsoft.com/office/officeart/2005/8/layout/hProcess11"/>
    <dgm:cxn modelId="{09772EE7-6841-4F6A-B9BD-DDC64D3BD206}" type="presOf" srcId="{1B129F17-AEED-4856-A74E-58AE02C27F7E}" destId="{C97D9585-6255-438B-9478-7AF7D175D88F}" srcOrd="0" destOrd="0" presId="urn:microsoft.com/office/officeart/2005/8/layout/hProcess11"/>
    <dgm:cxn modelId="{AF8C2C8F-4A4F-46D3-B6A8-8D80E3739553}" type="presOf" srcId="{32D1DAEC-1467-47BD-8FA8-327EF302D7B2}" destId="{E47482D8-55E8-43A0-9782-7A011A72BB27}" srcOrd="0" destOrd="0" presId="urn:microsoft.com/office/officeart/2005/8/layout/hProcess11"/>
    <dgm:cxn modelId="{C8AC85ED-E643-4CBF-96EE-DACB5F4FC693}" srcId="{1B129F17-AEED-4856-A74E-58AE02C27F7E}" destId="{B372763F-8788-4715-8925-28F03AF58BF6}" srcOrd="3" destOrd="0" parTransId="{870CAC6F-CE0D-4CF4-A7D9-F9A0F701DF94}" sibTransId="{078296CD-D0CB-45F3-AFC6-781A6386E9F4}"/>
    <dgm:cxn modelId="{CFB42A23-C432-4746-95CA-968A3DEF8DEC}" type="presOf" srcId="{8A137A13-6ABC-4A27-81A4-6CDB1846D35A}" destId="{20018C8A-BDF0-48E0-975C-84BB3B23BAFF}" srcOrd="0" destOrd="0" presId="urn:microsoft.com/office/officeart/2005/8/layout/hProcess11"/>
    <dgm:cxn modelId="{2AF00FA1-9209-4D03-9618-2B0E890DF53E}" type="presOf" srcId="{E1EC1D64-DE7C-4C5D-9741-8D61C55EF99D}" destId="{CE84B3D9-DB67-44DE-893F-605537E83609}" srcOrd="0" destOrd="0" presId="urn:microsoft.com/office/officeart/2005/8/layout/hProcess11"/>
    <dgm:cxn modelId="{4B22D435-F78B-49A8-A33E-4CF4D6C08108}" srcId="{1B129F17-AEED-4856-A74E-58AE02C27F7E}" destId="{B4D3667B-FFAD-4870-AA10-9FEA971CD248}" srcOrd="2" destOrd="0" parTransId="{F0780250-06B1-40A2-8354-D4B69493BB52}" sibTransId="{EE24A91A-465D-43B7-A436-2A995F1A8260}"/>
    <dgm:cxn modelId="{E7FB589C-F42C-4A4B-89BD-FA0F8F207EAA}" type="presParOf" srcId="{C97D9585-6255-438B-9478-7AF7D175D88F}" destId="{EAAE24B6-D3CD-47FA-B1CD-962CFFE8AE7F}" srcOrd="0" destOrd="0" presId="urn:microsoft.com/office/officeart/2005/8/layout/hProcess11"/>
    <dgm:cxn modelId="{F9958ED8-E9DB-456D-AE6D-703E80511CFA}" type="presParOf" srcId="{C97D9585-6255-438B-9478-7AF7D175D88F}" destId="{1332D3FB-557A-42AD-809C-63E47622A659}" srcOrd="1" destOrd="0" presId="urn:microsoft.com/office/officeart/2005/8/layout/hProcess11"/>
    <dgm:cxn modelId="{B8A0AFF3-19F7-4C44-A2DE-9120C0EB026A}" type="presParOf" srcId="{1332D3FB-557A-42AD-809C-63E47622A659}" destId="{BA7C74BD-AF6D-47A7-A451-D3689720D370}" srcOrd="0" destOrd="0" presId="urn:microsoft.com/office/officeart/2005/8/layout/hProcess11"/>
    <dgm:cxn modelId="{9BD61FC5-7DE6-4A94-ABB0-F9E51CF49276}" type="presParOf" srcId="{BA7C74BD-AF6D-47A7-A451-D3689720D370}" destId="{CE84B3D9-DB67-44DE-893F-605537E83609}" srcOrd="0" destOrd="0" presId="urn:microsoft.com/office/officeart/2005/8/layout/hProcess11"/>
    <dgm:cxn modelId="{ECAE83D1-233A-40DE-9BE4-9F672D586CD2}" type="presParOf" srcId="{BA7C74BD-AF6D-47A7-A451-D3689720D370}" destId="{7271F9DD-4781-4BF8-BDB9-73CD56F02441}" srcOrd="1" destOrd="0" presId="urn:microsoft.com/office/officeart/2005/8/layout/hProcess11"/>
    <dgm:cxn modelId="{D281594E-7390-4EE8-9CE1-AF885215548F}" type="presParOf" srcId="{BA7C74BD-AF6D-47A7-A451-D3689720D370}" destId="{A51FF218-7269-4864-AD05-9A82A9D89DD3}" srcOrd="2" destOrd="0" presId="urn:microsoft.com/office/officeart/2005/8/layout/hProcess11"/>
    <dgm:cxn modelId="{535749AC-B47C-4E27-AC07-491DF491B957}" type="presParOf" srcId="{1332D3FB-557A-42AD-809C-63E47622A659}" destId="{13855706-C5FA-4AD6-820F-492DCDE6CBBD}" srcOrd="1" destOrd="0" presId="urn:microsoft.com/office/officeart/2005/8/layout/hProcess11"/>
    <dgm:cxn modelId="{3F9B2024-A177-433A-B4F7-F628BCCAFDF0}" type="presParOf" srcId="{1332D3FB-557A-42AD-809C-63E47622A659}" destId="{4C7867D6-0BC9-4DBB-ABFE-287C94014671}" srcOrd="2" destOrd="0" presId="urn:microsoft.com/office/officeart/2005/8/layout/hProcess11"/>
    <dgm:cxn modelId="{6D55EAAC-79F2-414A-8DE7-70922CBCEE60}" type="presParOf" srcId="{4C7867D6-0BC9-4DBB-ABFE-287C94014671}" destId="{20018C8A-BDF0-48E0-975C-84BB3B23BAFF}" srcOrd="0" destOrd="0" presId="urn:microsoft.com/office/officeart/2005/8/layout/hProcess11"/>
    <dgm:cxn modelId="{50B00956-B01B-4BD5-B31E-B9A5E5AB64F5}" type="presParOf" srcId="{4C7867D6-0BC9-4DBB-ABFE-287C94014671}" destId="{6F99D050-F33E-4BE4-AA26-ABE47F37C824}" srcOrd="1" destOrd="0" presId="urn:microsoft.com/office/officeart/2005/8/layout/hProcess11"/>
    <dgm:cxn modelId="{BC1C7ACB-85ED-436C-B0B7-030A5E6BF8B3}" type="presParOf" srcId="{4C7867D6-0BC9-4DBB-ABFE-287C94014671}" destId="{4FD5840E-6848-4193-8936-510CFCA5D540}" srcOrd="2" destOrd="0" presId="urn:microsoft.com/office/officeart/2005/8/layout/hProcess11"/>
    <dgm:cxn modelId="{43E041CC-D2B7-4186-8207-5A0C99BE3BBF}" type="presParOf" srcId="{1332D3FB-557A-42AD-809C-63E47622A659}" destId="{F791D078-874C-4BB3-91D9-91F8063693F7}" srcOrd="3" destOrd="0" presId="urn:microsoft.com/office/officeart/2005/8/layout/hProcess11"/>
    <dgm:cxn modelId="{802CDF2D-0E5D-4612-88A4-09E3B0C46A6C}" type="presParOf" srcId="{1332D3FB-557A-42AD-809C-63E47622A659}" destId="{FA2223BF-96BD-42D9-88B2-9A8FAB52EAAA}" srcOrd="4" destOrd="0" presId="urn:microsoft.com/office/officeart/2005/8/layout/hProcess11"/>
    <dgm:cxn modelId="{75B63197-4F7A-4D78-A255-5E4227E572B8}" type="presParOf" srcId="{FA2223BF-96BD-42D9-88B2-9A8FAB52EAAA}" destId="{D88DCB80-5855-478E-9B61-ED109D9FE741}" srcOrd="0" destOrd="0" presId="urn:microsoft.com/office/officeart/2005/8/layout/hProcess11"/>
    <dgm:cxn modelId="{E4FF7252-99D2-49B7-BFC2-FF6DC005424E}" type="presParOf" srcId="{FA2223BF-96BD-42D9-88B2-9A8FAB52EAAA}" destId="{2B516C01-96BC-4398-9101-A146B4AA7D30}" srcOrd="1" destOrd="0" presId="urn:microsoft.com/office/officeart/2005/8/layout/hProcess11"/>
    <dgm:cxn modelId="{A0B35E18-A072-4ECD-8125-378D005C2636}" type="presParOf" srcId="{FA2223BF-96BD-42D9-88B2-9A8FAB52EAAA}" destId="{0F94BF6B-84D7-4FDD-8B44-68A7659B2E0C}" srcOrd="2" destOrd="0" presId="urn:microsoft.com/office/officeart/2005/8/layout/hProcess11"/>
    <dgm:cxn modelId="{8C9549B8-1CFF-40B0-BA59-58BE52127FBD}" type="presParOf" srcId="{1332D3FB-557A-42AD-809C-63E47622A659}" destId="{D06340BB-A091-4B38-90A9-131233C095AE}" srcOrd="5" destOrd="0" presId="urn:microsoft.com/office/officeart/2005/8/layout/hProcess11"/>
    <dgm:cxn modelId="{5A86A80C-98CF-40D1-BD86-574DCDAC9571}" type="presParOf" srcId="{1332D3FB-557A-42AD-809C-63E47622A659}" destId="{F4F8E903-5F7A-42F2-8E7F-37EDC1EEE4F9}" srcOrd="6" destOrd="0" presId="urn:microsoft.com/office/officeart/2005/8/layout/hProcess11"/>
    <dgm:cxn modelId="{B1F689A8-0A92-4A7C-BB7A-F56CCDCB793B}" type="presParOf" srcId="{F4F8E903-5F7A-42F2-8E7F-37EDC1EEE4F9}" destId="{B294E380-59CB-455E-8BC3-9808DA75748F}" srcOrd="0" destOrd="0" presId="urn:microsoft.com/office/officeart/2005/8/layout/hProcess11"/>
    <dgm:cxn modelId="{654556EC-60AC-4EA3-BC1C-3130C9F5FBFA}" type="presParOf" srcId="{F4F8E903-5F7A-42F2-8E7F-37EDC1EEE4F9}" destId="{33007440-6758-4CE0-A7B4-9C427473892C}" srcOrd="1" destOrd="0" presId="urn:microsoft.com/office/officeart/2005/8/layout/hProcess11"/>
    <dgm:cxn modelId="{37A8D174-70FE-401E-8796-4A8D0F219D69}" type="presParOf" srcId="{F4F8E903-5F7A-42F2-8E7F-37EDC1EEE4F9}" destId="{ED1BAC3A-B6B5-40C6-A232-82E4E4C48797}" srcOrd="2" destOrd="0" presId="urn:microsoft.com/office/officeart/2005/8/layout/hProcess11"/>
    <dgm:cxn modelId="{2D54DCA6-8E90-449C-A762-3260AB1357A8}" type="presParOf" srcId="{1332D3FB-557A-42AD-809C-63E47622A659}" destId="{2EA2CA14-561B-45AC-AFB6-F00D22B6401F}" srcOrd="7" destOrd="0" presId="urn:microsoft.com/office/officeart/2005/8/layout/hProcess11"/>
    <dgm:cxn modelId="{677E9622-3C24-424E-BD57-F34F01A893E8}" type="presParOf" srcId="{1332D3FB-557A-42AD-809C-63E47622A659}" destId="{E9DAC31E-53F1-43FA-952C-EF24F9172DEA}" srcOrd="8" destOrd="0" presId="urn:microsoft.com/office/officeart/2005/8/layout/hProcess11"/>
    <dgm:cxn modelId="{8B5B27B9-C071-4899-8C95-37A7994CEB94}" type="presParOf" srcId="{E9DAC31E-53F1-43FA-952C-EF24F9172DEA}" destId="{E47482D8-55E8-43A0-9782-7A011A72BB27}" srcOrd="0" destOrd="0" presId="urn:microsoft.com/office/officeart/2005/8/layout/hProcess11"/>
    <dgm:cxn modelId="{130295B3-FE9B-46DD-A57D-933D66C37E34}" type="presParOf" srcId="{E9DAC31E-53F1-43FA-952C-EF24F9172DEA}" destId="{7596960E-EBBF-4D28-8BC4-38F568442CA1}" srcOrd="1" destOrd="0" presId="urn:microsoft.com/office/officeart/2005/8/layout/hProcess11"/>
    <dgm:cxn modelId="{39F1DEE5-8595-4238-AE6A-0C1DB6F6275A}" type="presParOf" srcId="{E9DAC31E-53F1-43FA-952C-EF24F9172DEA}" destId="{3598484F-751D-4D6A-8587-89A073AEC321}" srcOrd="2" destOrd="0" presId="urn:microsoft.com/office/officeart/2005/8/layout/hProcess11"/>
    <dgm:cxn modelId="{A8046402-8A04-4BD2-98A1-B0400D8E7571}" type="presParOf" srcId="{1332D3FB-557A-42AD-809C-63E47622A659}" destId="{89F3632C-F3B6-48AE-8336-16A47DBD3365}" srcOrd="9" destOrd="0" presId="urn:microsoft.com/office/officeart/2005/8/layout/hProcess11"/>
    <dgm:cxn modelId="{B135BE88-2247-419D-B79A-5449A61EA50C}" type="presParOf" srcId="{1332D3FB-557A-42AD-809C-63E47622A659}" destId="{252B27D1-E6EB-4F93-9600-79D12DC58C86}" srcOrd="10" destOrd="0" presId="urn:microsoft.com/office/officeart/2005/8/layout/hProcess11"/>
    <dgm:cxn modelId="{6AD05DBE-46DC-4479-B629-2F1E3F7AC904}" type="presParOf" srcId="{252B27D1-E6EB-4F93-9600-79D12DC58C86}" destId="{50530F82-EFBE-4B89-A09C-5A1A837F9781}" srcOrd="0" destOrd="0" presId="urn:microsoft.com/office/officeart/2005/8/layout/hProcess11"/>
    <dgm:cxn modelId="{1D41B79E-753C-4308-879E-790FFBB1950A}" type="presParOf" srcId="{252B27D1-E6EB-4F93-9600-79D12DC58C86}" destId="{C018C37B-1938-44DD-B1F3-FBF660DC9CB3}" srcOrd="1" destOrd="0" presId="urn:microsoft.com/office/officeart/2005/8/layout/hProcess11"/>
    <dgm:cxn modelId="{B5DA78C1-093A-4088-950D-B5609EC55B62}" type="presParOf" srcId="{252B27D1-E6EB-4F93-9600-79D12DC58C86}" destId="{92959B2C-C09C-4C72-91B7-CB2912FBA81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E24B6-D3CD-47FA-B1CD-962CFFE8AE7F}">
      <dsp:nvSpPr>
        <dsp:cNvPr id="0" name=""/>
        <dsp:cNvSpPr/>
      </dsp:nvSpPr>
      <dsp:spPr>
        <a:xfrm>
          <a:off x="0" y="1013817"/>
          <a:ext cx="7182765" cy="135175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4B3D9-DB67-44DE-893F-605537E83609}">
      <dsp:nvSpPr>
        <dsp:cNvPr id="0" name=""/>
        <dsp:cNvSpPr/>
      </dsp:nvSpPr>
      <dsp:spPr>
        <a:xfrm>
          <a:off x="1775" y="0"/>
          <a:ext cx="1033749" cy="135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Architecture &amp; Requirements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dirty="0" smtClean="0"/>
            <a:t>Ethics</a:t>
          </a:r>
          <a:endParaRPr lang="de-DE" sz="1100" kern="1200" dirty="0"/>
        </a:p>
      </dsp:txBody>
      <dsp:txXfrm>
        <a:off x="1775" y="0"/>
        <a:ext cx="1033749" cy="1351756"/>
      </dsp:txXfrm>
    </dsp:sp>
    <dsp:sp modelId="{7271F9DD-4781-4BF8-BDB9-73CD56F02441}">
      <dsp:nvSpPr>
        <dsp:cNvPr id="0" name=""/>
        <dsp:cNvSpPr/>
      </dsp:nvSpPr>
      <dsp:spPr>
        <a:xfrm>
          <a:off x="349680" y="1520725"/>
          <a:ext cx="337939" cy="337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18C8A-BDF0-48E0-975C-84BB3B23BAFF}">
      <dsp:nvSpPr>
        <dsp:cNvPr id="0" name=""/>
        <dsp:cNvSpPr/>
      </dsp:nvSpPr>
      <dsp:spPr>
        <a:xfrm>
          <a:off x="1087213" y="2027634"/>
          <a:ext cx="1033749" cy="135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smtClean="0"/>
            <a:t>Initial Terminology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smtClean="0"/>
            <a:t>Clinical Test Data</a:t>
          </a:r>
          <a:endParaRPr lang="de-DE" sz="1100" kern="1200"/>
        </a:p>
      </dsp:txBody>
      <dsp:txXfrm>
        <a:off x="1087213" y="2027634"/>
        <a:ext cx="1033749" cy="1351756"/>
      </dsp:txXfrm>
    </dsp:sp>
    <dsp:sp modelId="{6F99D050-F33E-4BE4-AA26-ABE47F37C824}">
      <dsp:nvSpPr>
        <dsp:cNvPr id="0" name=""/>
        <dsp:cNvSpPr/>
      </dsp:nvSpPr>
      <dsp:spPr>
        <a:xfrm>
          <a:off x="1435118" y="1520725"/>
          <a:ext cx="337939" cy="337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DCB80-5855-478E-9B61-ED109D9FE741}">
      <dsp:nvSpPr>
        <dsp:cNvPr id="0" name=""/>
        <dsp:cNvSpPr/>
      </dsp:nvSpPr>
      <dsp:spPr>
        <a:xfrm>
          <a:off x="2172650" y="0"/>
          <a:ext cx="1033749" cy="135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smtClean="0"/>
            <a:t>M1-M15 Main Software Development Phase</a:t>
          </a:r>
          <a:endParaRPr lang="de-DE" sz="1100" kern="1200"/>
        </a:p>
      </dsp:txBody>
      <dsp:txXfrm>
        <a:off x="2172650" y="0"/>
        <a:ext cx="1033749" cy="1351756"/>
      </dsp:txXfrm>
    </dsp:sp>
    <dsp:sp modelId="{2B516C01-96BC-4398-9101-A146B4AA7D30}">
      <dsp:nvSpPr>
        <dsp:cNvPr id="0" name=""/>
        <dsp:cNvSpPr/>
      </dsp:nvSpPr>
      <dsp:spPr>
        <a:xfrm>
          <a:off x="2520555" y="1520725"/>
          <a:ext cx="337939" cy="337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4E380-59CB-455E-8BC3-9808DA75748F}">
      <dsp:nvSpPr>
        <dsp:cNvPr id="0" name=""/>
        <dsp:cNvSpPr/>
      </dsp:nvSpPr>
      <dsp:spPr>
        <a:xfrm>
          <a:off x="3258087" y="2027634"/>
          <a:ext cx="1033749" cy="135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smtClean="0"/>
            <a:t>M13 Review Meeting</a:t>
          </a:r>
          <a:endParaRPr lang="de-DE" sz="1100" kern="1200"/>
        </a:p>
      </dsp:txBody>
      <dsp:txXfrm>
        <a:off x="3258087" y="2027634"/>
        <a:ext cx="1033749" cy="1351756"/>
      </dsp:txXfrm>
    </dsp:sp>
    <dsp:sp modelId="{33007440-6758-4CE0-A7B4-9C427473892C}">
      <dsp:nvSpPr>
        <dsp:cNvPr id="0" name=""/>
        <dsp:cNvSpPr/>
      </dsp:nvSpPr>
      <dsp:spPr>
        <a:xfrm>
          <a:off x="3605993" y="1520725"/>
          <a:ext cx="337939" cy="337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482D8-55E8-43A0-9782-7A011A72BB27}">
      <dsp:nvSpPr>
        <dsp:cNvPr id="0" name=""/>
        <dsp:cNvSpPr/>
      </dsp:nvSpPr>
      <dsp:spPr>
        <a:xfrm>
          <a:off x="4343525" y="0"/>
          <a:ext cx="1033749" cy="135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smtClean="0"/>
            <a:t>M15 First Release</a:t>
          </a:r>
          <a:endParaRPr lang="de-DE" sz="1100" kern="1200"/>
        </a:p>
      </dsp:txBody>
      <dsp:txXfrm>
        <a:off x="4343525" y="0"/>
        <a:ext cx="1033749" cy="1351756"/>
      </dsp:txXfrm>
    </dsp:sp>
    <dsp:sp modelId="{7596960E-EBBF-4D28-8BC4-38F568442CA1}">
      <dsp:nvSpPr>
        <dsp:cNvPr id="0" name=""/>
        <dsp:cNvSpPr/>
      </dsp:nvSpPr>
      <dsp:spPr>
        <a:xfrm>
          <a:off x="4691430" y="1520725"/>
          <a:ext cx="337939" cy="337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30F82-EFBE-4B89-A09C-5A1A837F9781}">
      <dsp:nvSpPr>
        <dsp:cNvPr id="0" name=""/>
        <dsp:cNvSpPr/>
      </dsp:nvSpPr>
      <dsp:spPr>
        <a:xfrm>
          <a:off x="5428962" y="2027634"/>
          <a:ext cx="1033749" cy="1351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kern="1200" smtClean="0"/>
            <a:t>M12-M24 Use Cases</a:t>
          </a:r>
          <a:endParaRPr lang="de-DE" sz="1100" kern="1200"/>
        </a:p>
      </dsp:txBody>
      <dsp:txXfrm>
        <a:off x="5428962" y="2027634"/>
        <a:ext cx="1033749" cy="1351756"/>
      </dsp:txXfrm>
    </dsp:sp>
    <dsp:sp modelId="{C018C37B-1938-44DD-B1F3-FBF660DC9CB3}">
      <dsp:nvSpPr>
        <dsp:cNvPr id="0" name=""/>
        <dsp:cNvSpPr/>
      </dsp:nvSpPr>
      <dsp:spPr>
        <a:xfrm>
          <a:off x="5776868" y="1520725"/>
          <a:ext cx="337939" cy="337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0DA5-0B30-42A0-92D2-5D32A64A8C6C}" type="datetimeFigureOut">
              <a:rPr lang="de-DE" smtClean="0"/>
              <a:t>20.08.2015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8133-D971-43D9-8074-6DFDAEE1E2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53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1ACA7-21AF-48D4-BFF1-1C0EE96F321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09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Integration of different terminologies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Parallel search within and across different terminologies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Creation, editing and deletion of terminologies and concepts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Automated synonym enrichment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Multilingual support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NLP view of a terminology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CE4E9-E34C-4B0C-BE57-6A457B200A0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09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Integration of different terminologies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Parallel search within and across different terminologies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Creation, editing and deletion of terminologies and concepts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Automated synonym enrichment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Multilingual support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NLP view of a terminology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CE4E9-E34C-4B0C-BE57-6A457B200A0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93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Integration of different terminologies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Parallel search within and across different terminologies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Creation, editing and deletion of terminologies and concepts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Automated synonym enrichment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Multilingual support</a:t>
            </a: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endParaRPr lang="de-DE" b="1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de-DE" b="1" smtClean="0">
                <a:solidFill>
                  <a:schemeClr val="bg2">
                    <a:lumMod val="75000"/>
                  </a:schemeClr>
                </a:solidFill>
              </a:rPr>
              <a:t>NLP view of a terminology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CE4E9-E34C-4B0C-BE57-6A457B200A0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67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7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3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256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53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932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0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1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29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5184576" cy="56487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DD8DA-787B-4B13-9FCF-C548FE7F6B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8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7676"/>
            <a:ext cx="6347713" cy="82215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5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4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4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07511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201780"/>
            <a:ext cx="3090672" cy="38395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1607511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201780"/>
            <a:ext cx="3090672" cy="38395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221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8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221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1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0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/>
          <a:lstStyle/>
          <a:p>
            <a:fld id="{893DC8B4-33F6-415B-A3CD-6DD028F150BB}" type="datetimeFigureOut">
              <a:rPr lang="en-GB" smtClean="0"/>
              <a:t>20/08/2015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/>
          <a:lstStyle/>
          <a:p>
            <a:fld id="{F894D4FF-9961-46FF-AE55-1B257979C1C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3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221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708484"/>
            <a:ext cx="6347714" cy="4332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8" name="Grupo 12"/>
          <p:cNvGrpSpPr/>
          <p:nvPr userDrawn="1"/>
        </p:nvGrpSpPr>
        <p:grpSpPr>
          <a:xfrm>
            <a:off x="2610350" y="6222131"/>
            <a:ext cx="3945468" cy="576000"/>
            <a:chOff x="4030133" y="6222131"/>
            <a:chExt cx="3945468" cy="576000"/>
          </a:xfrm>
        </p:grpSpPr>
        <p:pic>
          <p:nvPicPr>
            <p:cNvPr id="19" name="Imagen 13"/>
            <p:cNvPicPr>
              <a:picLocks noChangeAspect="1"/>
            </p:cNvPicPr>
            <p:nvPr userDrawn="1"/>
          </p:nvPicPr>
          <p:blipFill>
            <a:blip r:embed="rId19"/>
            <a:stretch>
              <a:fillRect/>
            </a:stretch>
          </p:blipFill>
          <p:spPr>
            <a:xfrm>
              <a:off x="4280299" y="6294627"/>
              <a:ext cx="583089" cy="427302"/>
            </a:xfrm>
            <a:prstGeom prst="rect">
              <a:avLst/>
            </a:prstGeom>
          </p:spPr>
        </p:pic>
        <p:sp>
          <p:nvSpPr>
            <p:cNvPr id="20" name="CuadroTexto 14"/>
            <p:cNvSpPr txBox="1"/>
            <p:nvPr userDrawn="1"/>
          </p:nvSpPr>
          <p:spPr>
            <a:xfrm>
              <a:off x="4917933" y="6409293"/>
              <a:ext cx="30576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© Copyright 2014-2015. </a:t>
              </a:r>
              <a:r>
                <a:rPr lang="en-US" sz="9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The </a:t>
              </a:r>
              <a:r>
                <a:rPr lang="en-US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SEMCARE Consortium</a:t>
              </a:r>
              <a:endParaRPr lang="es-E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</p:txBody>
        </p:sp>
        <p:cxnSp>
          <p:nvCxnSpPr>
            <p:cNvPr id="21" name="Conector recto 15"/>
            <p:cNvCxnSpPr/>
            <p:nvPr userDrawn="1"/>
          </p:nvCxnSpPr>
          <p:spPr>
            <a:xfrm>
              <a:off x="4030133" y="6222131"/>
              <a:ext cx="0" cy="5760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16"/>
            <p:cNvCxnSpPr/>
            <p:nvPr userDrawn="1"/>
          </p:nvCxnSpPr>
          <p:spPr>
            <a:xfrm>
              <a:off x="7975600" y="6222131"/>
              <a:ext cx="0" cy="57600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59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58287" y="2098833"/>
            <a:ext cx="6663461" cy="721988"/>
          </a:xfrm>
        </p:spPr>
        <p:txBody>
          <a:bodyPr/>
          <a:lstStyle/>
          <a:p>
            <a:pPr algn="l"/>
            <a:r>
              <a:rPr lang="en-GB" sz="4400" b="1" dirty="0" smtClean="0">
                <a:solidFill>
                  <a:srgbClr val="00B0F0"/>
                </a:solidFill>
              </a:rPr>
              <a:t>Semantic Data  </a:t>
            </a:r>
            <a:endParaRPr lang="en-GB" sz="4000" dirty="0">
              <a:solidFill>
                <a:srgbClr val="00B0F0"/>
              </a:solidFill>
            </a:endParaRPr>
          </a:p>
        </p:txBody>
      </p:sp>
      <p:pic>
        <p:nvPicPr>
          <p:cNvPr id="4" name="Imagen 11"/>
          <p:cNvPicPr>
            <a:picLocks noChangeAspect="1"/>
          </p:cNvPicPr>
          <p:nvPr/>
        </p:nvPicPr>
        <p:blipFill rotWithShape="1">
          <a:blip r:embed="rId3" cstate="print"/>
          <a:srcRect b="46118"/>
          <a:stretch/>
        </p:blipFill>
        <p:spPr>
          <a:xfrm>
            <a:off x="-80556" y="1740225"/>
            <a:ext cx="5086350" cy="128820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631658" y="4114323"/>
            <a:ext cx="5834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Philipp </a:t>
            </a:r>
            <a:r>
              <a:rPr lang="en-GB" dirty="0" err="1" smtClean="0">
                <a:solidFill>
                  <a:srgbClr val="666E74"/>
                </a:solidFill>
                <a:latin typeface="Calibri" panose="020F0502020204030204" pitchFamily="34" charset="0"/>
              </a:rPr>
              <a:t>Daumke</a:t>
            </a:r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, Claudia </a:t>
            </a:r>
            <a:r>
              <a:rPr lang="en-GB" dirty="0" err="1" smtClean="0">
                <a:solidFill>
                  <a:srgbClr val="666E74"/>
                </a:solidFill>
                <a:latin typeface="Calibri" panose="020F0502020204030204" pitchFamily="34" charset="0"/>
              </a:rPr>
              <a:t>Riede</a:t>
            </a:r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, Thomas </a:t>
            </a:r>
            <a:r>
              <a:rPr lang="en-GB" dirty="0" err="1" smtClean="0">
                <a:solidFill>
                  <a:srgbClr val="666E74"/>
                </a:solidFill>
                <a:latin typeface="Calibri" panose="020F0502020204030204" pitchFamily="34" charset="0"/>
              </a:rPr>
              <a:t>Fassbender</a:t>
            </a:r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, </a:t>
            </a:r>
            <a:b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</a:br>
            <a:r>
              <a:rPr lang="en-GB" dirty="0" err="1" smtClean="0">
                <a:solidFill>
                  <a:srgbClr val="666E74"/>
                </a:solidFill>
                <a:latin typeface="Calibri" panose="020F0502020204030204" pitchFamily="34" charset="0"/>
              </a:rPr>
              <a:t>Ángel</a:t>
            </a:r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 </a:t>
            </a:r>
            <a:r>
              <a:rPr lang="en-GB" dirty="0" err="1" smtClean="0">
                <a:solidFill>
                  <a:srgbClr val="666E74"/>
                </a:solidFill>
                <a:latin typeface="Calibri" panose="020F0502020204030204" pitchFamily="34" charset="0"/>
              </a:rPr>
              <a:t>Honrado</a:t>
            </a:r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, </a:t>
            </a:r>
            <a:r>
              <a:rPr lang="en-GB" b="1" dirty="0" smtClean="0">
                <a:solidFill>
                  <a:srgbClr val="666E74"/>
                </a:solidFill>
                <a:latin typeface="Calibri" panose="020F0502020204030204" pitchFamily="34" charset="0"/>
              </a:rPr>
              <a:t>Markus </a:t>
            </a:r>
            <a:r>
              <a:rPr lang="en-GB" b="1" dirty="0" err="1" smtClean="0">
                <a:solidFill>
                  <a:srgbClr val="666E74"/>
                </a:solidFill>
                <a:latin typeface="Calibri" panose="020F0502020204030204" pitchFamily="34" charset="0"/>
              </a:rPr>
              <a:t>Kreuzthaler</a:t>
            </a:r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, Pablo </a:t>
            </a:r>
            <a:r>
              <a:rPr lang="en-GB" dirty="0" err="1" smtClean="0">
                <a:solidFill>
                  <a:srgbClr val="666E74"/>
                </a:solidFill>
                <a:latin typeface="Calibri" panose="020F0502020204030204" pitchFamily="34" charset="0"/>
              </a:rPr>
              <a:t>López-García</a:t>
            </a:r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, </a:t>
            </a:r>
            <a:r>
              <a:rPr lang="en-GB" b="1" dirty="0" smtClean="0">
                <a:solidFill>
                  <a:srgbClr val="666E74"/>
                </a:solidFill>
                <a:latin typeface="Calibri" panose="020F0502020204030204" pitchFamily="34" charset="0"/>
              </a:rPr>
              <a:t>Stefan Schulz</a:t>
            </a:r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, Erik van </a:t>
            </a:r>
            <a:r>
              <a:rPr lang="en-GB" dirty="0" err="1" smtClean="0">
                <a:solidFill>
                  <a:srgbClr val="666E74"/>
                </a:solidFill>
                <a:latin typeface="Calibri" panose="020F0502020204030204" pitchFamily="34" charset="0"/>
              </a:rPr>
              <a:t>Mulligen</a:t>
            </a:r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, Herman van </a:t>
            </a:r>
            <a:r>
              <a:rPr lang="en-GB" dirty="0" err="1" smtClean="0">
                <a:solidFill>
                  <a:srgbClr val="666E74"/>
                </a:solidFill>
                <a:latin typeface="Calibri" panose="020F0502020204030204" pitchFamily="34" charset="0"/>
              </a:rPr>
              <a:t>Haagen</a:t>
            </a:r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, </a:t>
            </a:r>
            <a:b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</a:br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Jan Kors, </a:t>
            </a:r>
            <a:r>
              <a:rPr lang="en-GB" dirty="0" err="1" smtClean="0">
                <a:solidFill>
                  <a:srgbClr val="666E74"/>
                </a:solidFill>
                <a:latin typeface="Calibri" panose="020F0502020204030204" pitchFamily="34" charset="0"/>
              </a:rPr>
              <a:t>Hanney</a:t>
            </a:r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 </a:t>
            </a:r>
            <a:r>
              <a:rPr lang="en-GB" dirty="0" err="1" smtClean="0">
                <a:solidFill>
                  <a:srgbClr val="666E74"/>
                </a:solidFill>
                <a:latin typeface="Calibri" panose="020F0502020204030204" pitchFamily="34" charset="0"/>
              </a:rPr>
              <a:t>Gonna</a:t>
            </a:r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, </a:t>
            </a:r>
            <a:r>
              <a:rPr lang="en-GB" dirty="0" err="1" smtClean="0">
                <a:solidFill>
                  <a:srgbClr val="666E74"/>
                </a:solidFill>
                <a:latin typeface="Calibri" panose="020F0502020204030204" pitchFamily="34" charset="0"/>
              </a:rPr>
              <a:t>Xinkai</a:t>
            </a:r>
            <a:r>
              <a:rPr lang="en-GB" dirty="0" smtClean="0">
                <a:solidFill>
                  <a:srgbClr val="666E74"/>
                </a:solidFill>
                <a:latin typeface="Calibri" panose="020F0502020204030204" pitchFamily="34" charset="0"/>
              </a:rPr>
              <a:t> Wang, Elijah Behr</a:t>
            </a:r>
            <a:endParaRPr lang="en-GB" dirty="0"/>
          </a:p>
        </p:txBody>
      </p:sp>
      <p:pic>
        <p:nvPicPr>
          <p:cNvPr id="1026" name="Picture 2" descr="http://medinfo2015.com/wp-content/uploads/2014/10/LOGO-MEDINFO-site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6"/>
          <a:stretch/>
        </p:blipFill>
        <p:spPr bwMode="auto">
          <a:xfrm>
            <a:off x="969307" y="276837"/>
            <a:ext cx="2688980" cy="117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134599" y="2743525"/>
            <a:ext cx="6663461" cy="7219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400" b="1" dirty="0" smtClean="0">
                <a:solidFill>
                  <a:srgbClr val="00B0F0"/>
                </a:solidFill>
              </a:rPr>
              <a:t>Platform for Healthcare</a:t>
            </a:r>
            <a:endParaRPr lang="en-GB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 Support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767861"/>
            <a:ext cx="8532440" cy="206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28650" y="2030079"/>
            <a:ext cx="8216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solidFill>
                  <a:srgbClr val="198CB4"/>
                </a:solidFill>
              </a:rPr>
              <a:t>Show me all patients with typical </a:t>
            </a:r>
            <a:r>
              <a:rPr lang="en-GB" sz="1500" b="1" dirty="0" err="1" smtClean="0">
                <a:solidFill>
                  <a:srgbClr val="198CB4"/>
                </a:solidFill>
              </a:rPr>
              <a:t>Morbus</a:t>
            </a:r>
            <a:r>
              <a:rPr lang="en-GB" sz="1500" b="1" dirty="0" smtClean="0">
                <a:solidFill>
                  <a:srgbClr val="198CB4"/>
                </a:solidFill>
              </a:rPr>
              <a:t> </a:t>
            </a:r>
            <a:r>
              <a:rPr lang="en-GB" sz="1500" b="1" dirty="0" err="1" smtClean="0">
                <a:solidFill>
                  <a:srgbClr val="198CB4"/>
                </a:solidFill>
              </a:rPr>
              <a:t>Pompe</a:t>
            </a:r>
            <a:r>
              <a:rPr lang="en-GB" sz="1500" b="1" dirty="0" smtClean="0">
                <a:solidFill>
                  <a:srgbClr val="198CB4"/>
                </a:solidFill>
              </a:rPr>
              <a:t> symptoms, </a:t>
            </a:r>
            <a:br>
              <a:rPr lang="en-GB" sz="1500" b="1" dirty="0" smtClean="0">
                <a:solidFill>
                  <a:srgbClr val="198CB4"/>
                </a:solidFill>
              </a:rPr>
            </a:br>
            <a:r>
              <a:rPr lang="en-GB" sz="1500" b="1" dirty="0" smtClean="0">
                <a:solidFill>
                  <a:srgbClr val="198CB4"/>
                </a:solidFill>
              </a:rPr>
              <a:t>but without a </a:t>
            </a:r>
            <a:r>
              <a:rPr lang="en-GB" sz="1500" b="1" dirty="0" err="1" smtClean="0">
                <a:solidFill>
                  <a:srgbClr val="198CB4"/>
                </a:solidFill>
              </a:rPr>
              <a:t>Morbus</a:t>
            </a:r>
            <a:r>
              <a:rPr lang="en-GB" sz="1500" b="1" dirty="0" smtClean="0">
                <a:solidFill>
                  <a:srgbClr val="198CB4"/>
                </a:solidFill>
              </a:rPr>
              <a:t> </a:t>
            </a:r>
            <a:r>
              <a:rPr lang="en-GB" sz="1500" b="1" dirty="0" err="1" smtClean="0">
                <a:solidFill>
                  <a:srgbClr val="198CB4"/>
                </a:solidFill>
              </a:rPr>
              <a:t>Pompe</a:t>
            </a:r>
            <a:r>
              <a:rPr lang="en-GB" sz="1500" b="1" dirty="0" smtClean="0">
                <a:solidFill>
                  <a:srgbClr val="198CB4"/>
                </a:solidFill>
              </a:rPr>
              <a:t> diagnosis</a:t>
            </a:r>
            <a:endParaRPr lang="en-GB" sz="1500" b="1" dirty="0">
              <a:solidFill>
                <a:srgbClr val="198C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Feasibility Studies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6" y="2827091"/>
            <a:ext cx="9098023" cy="145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28650" y="2030079"/>
            <a:ext cx="8216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 smtClean="0">
                <a:solidFill>
                  <a:srgbClr val="198CB4"/>
                </a:solidFill>
              </a:rPr>
              <a:t>Show me all patients without ‚diabetes mellitus‘, age between 18 and 70, </a:t>
            </a:r>
            <a:r>
              <a:rPr lang="en-GB" sz="1500" b="1" dirty="0" smtClean="0">
                <a:solidFill>
                  <a:srgbClr val="198CB4"/>
                </a:solidFill>
              </a:rPr>
              <a:t/>
            </a:r>
            <a:br>
              <a:rPr lang="en-GB" sz="1500" b="1" dirty="0" smtClean="0">
                <a:solidFill>
                  <a:srgbClr val="198CB4"/>
                </a:solidFill>
              </a:rPr>
            </a:br>
            <a:r>
              <a:rPr lang="en-GB" sz="1500" b="1" dirty="0" smtClean="0">
                <a:solidFill>
                  <a:srgbClr val="198CB4"/>
                </a:solidFill>
              </a:rPr>
              <a:t>and </a:t>
            </a:r>
            <a:r>
              <a:rPr lang="en-GB" sz="1500" b="1" dirty="0" smtClean="0">
                <a:solidFill>
                  <a:srgbClr val="198CB4"/>
                </a:solidFill>
              </a:rPr>
              <a:t>symptoms of depression, but without schizophrenia</a:t>
            </a:r>
            <a:endParaRPr lang="en-GB" sz="1500" b="1" dirty="0">
              <a:solidFill>
                <a:srgbClr val="198C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1729" y="1416294"/>
            <a:ext cx="3153814" cy="46250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The aim of SEMCARE is to build a </a:t>
            </a:r>
            <a:r>
              <a:rPr lang="en-GB" sz="2000" i="1" dirty="0">
                <a:solidFill>
                  <a:schemeClr val="tx2">
                    <a:lumMod val="75000"/>
                  </a:schemeClr>
                </a:solidFill>
              </a:rPr>
              <a:t>semantic data platform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to support retrieval across large amounts of unstructured patient data for primary and secondary use cases.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The platform identifies cohorts based on patient-level criteria (e.g. age, gender, diagnosis, indication, symptoms, lab results) scattered in heterogeneous clinical data.</a:t>
            </a: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de-DE" sz="20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869923" y="1753300"/>
            <a:ext cx="4552624" cy="3734162"/>
            <a:chOff x="3869923" y="2694604"/>
            <a:chExt cx="3606887" cy="2658633"/>
          </a:xfrm>
        </p:grpSpPr>
        <p:sp>
          <p:nvSpPr>
            <p:cNvPr id="5" name="Abgerundetes Rechteck 4"/>
            <p:cNvSpPr/>
            <p:nvPr/>
          </p:nvSpPr>
          <p:spPr>
            <a:xfrm>
              <a:off x="3978000" y="3867913"/>
              <a:ext cx="945000" cy="675000"/>
            </a:xfrm>
            <a:prstGeom prst="roundRect">
              <a:avLst>
                <a:gd name="adj" fmla="val 10254"/>
              </a:avLst>
            </a:prstGeom>
            <a:solidFill>
              <a:schemeClr val="bg1"/>
            </a:solidFill>
            <a:ln w="12700">
              <a:solidFill>
                <a:srgbClr val="198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ct val="120000"/>
                </a:lnSpc>
                <a:defRPr/>
              </a:pPr>
              <a:r>
                <a:rPr lang="en-GB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Coding &amp; Billing</a:t>
              </a:r>
              <a:endPara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978000" y="4677913"/>
              <a:ext cx="945000" cy="675000"/>
            </a:xfrm>
            <a:prstGeom prst="roundRect">
              <a:avLst>
                <a:gd name="adj" fmla="val 10254"/>
              </a:avLst>
            </a:prstGeom>
            <a:solidFill>
              <a:schemeClr val="bg1"/>
            </a:solidFill>
            <a:ln w="12700">
              <a:solidFill>
                <a:srgbClr val="198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ct val="120000"/>
                </a:lnSpc>
                <a:defRPr/>
              </a:pPr>
              <a:r>
                <a:rPr lang="en-GB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Quality Management</a:t>
              </a:r>
              <a:endPara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Abgerundetes Rechteck 6"/>
            <p:cNvSpPr/>
            <p:nvPr/>
          </p:nvSpPr>
          <p:spPr>
            <a:xfrm>
              <a:off x="5193000" y="3057913"/>
              <a:ext cx="945000" cy="675000"/>
            </a:xfrm>
            <a:prstGeom prst="roundRect">
              <a:avLst>
                <a:gd name="adj" fmla="val 10254"/>
              </a:avLst>
            </a:prstGeom>
            <a:solidFill>
              <a:schemeClr val="bg1"/>
            </a:solidFill>
            <a:ln w="12700">
              <a:solidFill>
                <a:srgbClr val="198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ct val="120000"/>
                </a:lnSpc>
                <a:defRPr/>
              </a:pPr>
              <a:r>
                <a:rPr lang="en-GB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Predictive Analytics</a:t>
              </a:r>
              <a:endPara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3978000" y="3057913"/>
              <a:ext cx="945000" cy="675000"/>
            </a:xfrm>
            <a:prstGeom prst="roundRect">
              <a:avLst>
                <a:gd name="adj" fmla="val 10254"/>
              </a:avLst>
            </a:prstGeom>
            <a:solidFill>
              <a:schemeClr val="bg1"/>
            </a:solidFill>
            <a:ln w="12700">
              <a:solidFill>
                <a:srgbClr val="198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ct val="120000"/>
                </a:lnSpc>
              </a:pPr>
              <a:r>
                <a:rPr lang="en-GB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Diagnosis Support</a:t>
              </a:r>
              <a:endPara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6408000" y="3058237"/>
              <a:ext cx="945000" cy="675000"/>
            </a:xfrm>
            <a:prstGeom prst="roundRect">
              <a:avLst>
                <a:gd name="adj" fmla="val 10254"/>
              </a:avLst>
            </a:prstGeom>
            <a:solidFill>
              <a:schemeClr val="bg1"/>
            </a:solidFill>
            <a:ln w="12700">
              <a:solidFill>
                <a:srgbClr val="198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ct val="120000"/>
                </a:lnSpc>
                <a:defRPr/>
              </a:pPr>
              <a:r>
                <a:rPr lang="en-GB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Feasibility Studies</a:t>
              </a:r>
              <a:endPara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6408000" y="3868237"/>
              <a:ext cx="945000" cy="675000"/>
            </a:xfrm>
            <a:prstGeom prst="roundRect">
              <a:avLst>
                <a:gd name="adj" fmla="val 10254"/>
              </a:avLst>
            </a:prstGeom>
            <a:solidFill>
              <a:schemeClr val="bg1"/>
            </a:solidFill>
            <a:ln w="12700">
              <a:solidFill>
                <a:srgbClr val="198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ct val="120000"/>
                </a:lnSpc>
                <a:defRPr/>
              </a:pPr>
              <a:r>
                <a:rPr lang="en-GB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Patient Recruitment</a:t>
              </a:r>
              <a:endPara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5193000" y="4677913"/>
              <a:ext cx="945000" cy="675000"/>
            </a:xfrm>
            <a:prstGeom prst="roundRect">
              <a:avLst>
                <a:gd name="adj" fmla="val 10254"/>
              </a:avLst>
            </a:prstGeom>
            <a:solidFill>
              <a:schemeClr val="bg1"/>
            </a:solidFill>
            <a:ln w="12700">
              <a:solidFill>
                <a:srgbClr val="198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ct val="120000"/>
                </a:lnSpc>
                <a:defRPr/>
              </a:pPr>
              <a:r>
                <a:rPr lang="en-GB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Semantic Interoperability</a:t>
              </a:r>
              <a:endPara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5193000" y="3867913"/>
              <a:ext cx="945000" cy="675000"/>
            </a:xfrm>
            <a:prstGeom prst="roundRect">
              <a:avLst>
                <a:gd name="adj" fmla="val 10254"/>
              </a:avLst>
            </a:prstGeom>
            <a:solidFill>
              <a:schemeClr val="bg1"/>
            </a:solidFill>
            <a:ln w="12700">
              <a:solidFill>
                <a:srgbClr val="198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ct val="120000"/>
                </a:lnSpc>
                <a:defRPr/>
              </a:pPr>
              <a:r>
                <a:rPr lang="en-GB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Hypothesis Validation</a:t>
              </a:r>
              <a:endPara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Abgerundetes Rechteck 12"/>
            <p:cNvSpPr/>
            <p:nvPr/>
          </p:nvSpPr>
          <p:spPr>
            <a:xfrm>
              <a:off x="6408000" y="4678237"/>
              <a:ext cx="945000" cy="675000"/>
            </a:xfrm>
            <a:prstGeom prst="roundRect">
              <a:avLst>
                <a:gd name="adj" fmla="val 10254"/>
              </a:avLst>
            </a:prstGeom>
            <a:solidFill>
              <a:schemeClr val="bg1"/>
            </a:solidFill>
            <a:ln w="12700">
              <a:solidFill>
                <a:srgbClr val="198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>
                <a:lnSpc>
                  <a:spcPct val="120000"/>
                </a:lnSpc>
                <a:defRPr/>
              </a:pPr>
              <a:r>
                <a:rPr lang="en-GB" sz="9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Commercial Insights for Pharma</a:t>
              </a:r>
              <a:endPara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9923" y="2713550"/>
              <a:ext cx="3606887" cy="2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feld 14"/>
            <p:cNvSpPr txBox="1"/>
            <p:nvPr/>
          </p:nvSpPr>
          <p:spPr>
            <a:xfrm>
              <a:off x="3977934" y="2694604"/>
              <a:ext cx="972108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50" b="1" dirty="0" smtClean="0">
                  <a:solidFill>
                    <a:schemeClr val="bg1"/>
                  </a:solidFill>
                </a:rPr>
                <a:t>Clinical Care</a:t>
              </a:r>
              <a:endParaRPr lang="en-GB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241318" y="2694604"/>
              <a:ext cx="972108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50" b="1" dirty="0" smtClean="0">
                  <a:solidFill>
                    <a:schemeClr val="bg1"/>
                  </a:solidFill>
                </a:rPr>
                <a:t>Research</a:t>
              </a:r>
              <a:endParaRPr lang="en-GB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370991" y="2702008"/>
              <a:ext cx="972108" cy="2539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50" b="1" dirty="0" smtClean="0">
                  <a:solidFill>
                    <a:schemeClr val="bg1"/>
                  </a:solidFill>
                </a:rPr>
                <a:t>Pharma</a:t>
              </a:r>
              <a:endParaRPr lang="en-GB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609599" y="487676"/>
            <a:ext cx="6347713" cy="822158"/>
          </a:xfrm>
        </p:spPr>
        <p:txBody>
          <a:bodyPr/>
          <a:lstStyle/>
          <a:p>
            <a:r>
              <a:rPr lang="en-GB" dirty="0" smtClean="0"/>
              <a:t>General Goals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95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328337"/>
              </p:ext>
            </p:extLst>
          </p:nvPr>
        </p:nvGraphicFramePr>
        <p:xfrm>
          <a:off x="443722" y="2178050"/>
          <a:ext cx="7182765" cy="337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43C9-4718-6945-A347-D3DB2122361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91755" y="2540577"/>
            <a:ext cx="8814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/>
              <a:t>01/2014</a:t>
            </a:r>
            <a:endParaRPr lang="en-GB" sz="1350" dirty="0"/>
          </a:p>
        </p:txBody>
      </p:sp>
      <p:sp>
        <p:nvSpPr>
          <p:cNvPr id="6" name="Textfeld 5"/>
          <p:cNvSpPr txBox="1"/>
          <p:nvPr/>
        </p:nvSpPr>
        <p:spPr>
          <a:xfrm>
            <a:off x="6440601" y="2589022"/>
            <a:ext cx="8814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/>
              <a:t>12/2015</a:t>
            </a:r>
            <a:endParaRPr lang="en-GB" sz="1350" dirty="0"/>
          </a:p>
        </p:txBody>
      </p:sp>
      <p:sp>
        <p:nvSpPr>
          <p:cNvPr id="7" name="Pfeil nach unten 6"/>
          <p:cNvSpPr/>
          <p:nvPr/>
        </p:nvSpPr>
        <p:spPr>
          <a:xfrm>
            <a:off x="4949503" y="1938975"/>
            <a:ext cx="707010" cy="10180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8647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072108"/>
            <a:ext cx="7886700" cy="5326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70897" y="1776097"/>
            <a:ext cx="6323853" cy="502460"/>
          </a:xfrm>
        </p:spPr>
        <p:txBody>
          <a:bodyPr anchor="ctr">
            <a:normAutofit fontScale="92500" lnSpcReduction="10000"/>
          </a:bodyPr>
          <a:lstStyle/>
          <a:p>
            <a:pPr marL="0" indent="9525">
              <a:buNone/>
            </a:pPr>
            <a:r>
              <a:rPr lang="en-GB" sz="1500" dirty="0" smtClean="0"/>
              <a:t>Scientific Coordinator, Language Technology Provider, </a:t>
            </a:r>
            <a:br>
              <a:rPr lang="en-GB" sz="1500" dirty="0" smtClean="0"/>
            </a:br>
            <a:r>
              <a:rPr lang="en-GB" sz="1500" dirty="0" smtClean="0"/>
              <a:t>Commercial Exploitation</a:t>
            </a:r>
            <a:endParaRPr lang="en-GB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858" y="1820431"/>
            <a:ext cx="1350000" cy="41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58" y="3438568"/>
            <a:ext cx="1350000" cy="56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858" y="4302470"/>
            <a:ext cx="1350000" cy="46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t="2908"/>
          <a:stretch>
            <a:fillRect/>
          </a:stretch>
        </p:blipFill>
        <p:spPr bwMode="auto">
          <a:xfrm>
            <a:off x="680858" y="2531025"/>
            <a:ext cx="1350000" cy="61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858" y="5066000"/>
            <a:ext cx="1350000" cy="42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nhaltsplatzhalter 2"/>
          <p:cNvSpPr txBox="1">
            <a:spLocks/>
          </p:cNvSpPr>
          <p:nvPr/>
        </p:nvSpPr>
        <p:spPr>
          <a:xfrm>
            <a:off x="2470896" y="2599659"/>
            <a:ext cx="6323854" cy="4734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>
              <a:buNone/>
            </a:pPr>
            <a:r>
              <a:rPr lang="en-GB" sz="1500" dirty="0" smtClean="0"/>
              <a:t>Leading Clinical Partner &amp; Content Provider, Usability </a:t>
            </a:r>
            <a:br>
              <a:rPr lang="en-GB" sz="1500" dirty="0" smtClean="0"/>
            </a:br>
            <a:r>
              <a:rPr lang="en-GB" sz="1500" dirty="0" smtClean="0"/>
              <a:t>&amp; Evaluation</a:t>
            </a:r>
            <a:endParaRPr lang="en-GB" sz="1500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2470896" y="3468373"/>
            <a:ext cx="6323854" cy="5074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>
              <a:buNone/>
            </a:pPr>
            <a:r>
              <a:rPr lang="en-GB" sz="1500" dirty="0" smtClean="0"/>
              <a:t>Language Technologies for Dutch, Terminology, </a:t>
            </a:r>
            <a:br>
              <a:rPr lang="en-GB" sz="1500" dirty="0" smtClean="0"/>
            </a:br>
            <a:r>
              <a:rPr lang="en-GB" sz="1500" dirty="0" smtClean="0"/>
              <a:t>Clinical Content Provider</a:t>
            </a:r>
            <a:endParaRPr lang="en-GB" sz="1500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2470896" y="4289056"/>
            <a:ext cx="6323854" cy="49355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9525">
              <a:buNone/>
            </a:pPr>
            <a:r>
              <a:rPr lang="en-GB" sz="1500" dirty="0" smtClean="0"/>
              <a:t>Terminology/Ontology Expert, Language Technologies </a:t>
            </a:r>
            <a:br>
              <a:rPr lang="en-GB" sz="1500" dirty="0" smtClean="0"/>
            </a:br>
            <a:r>
              <a:rPr lang="en-GB" sz="1500" dirty="0" smtClean="0"/>
              <a:t>for German, Clinical Content Provider</a:t>
            </a:r>
            <a:endParaRPr lang="en-GB" sz="1500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2470895" y="5032533"/>
            <a:ext cx="6323855" cy="4937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defPPr>
              <a:defRPr lang="es-ES"/>
            </a:defPPr>
            <a:lvl1pPr indent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sz="1500" dirty="0" smtClean="0"/>
              <a:t>Project Manager, Commercial Exploitation, </a:t>
            </a:r>
            <a:br>
              <a:rPr lang="en-GB" sz="1500" dirty="0" smtClean="0"/>
            </a:br>
            <a:r>
              <a:rPr lang="en-GB" sz="1500" dirty="0" smtClean="0"/>
              <a:t>Communication Planning</a:t>
            </a:r>
            <a:endParaRPr lang="en-GB" sz="1500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502659" y="1027773"/>
            <a:ext cx="4189016" cy="5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marL="16669" eaLnBrk="0" hangingPunct="0">
              <a:spcBef>
                <a:spcPts val="450"/>
              </a:spcBef>
              <a:spcAft>
                <a:spcPts val="225"/>
              </a:spcAft>
            </a:pPr>
            <a:r>
              <a:rPr lang="en-GB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European Commission </a:t>
            </a:r>
            <a:br>
              <a:rPr lang="en-GB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FP7 </a:t>
            </a:r>
            <a:r>
              <a:rPr lang="en-GB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ICT Project - End date: 31-Dec-2015</a:t>
            </a:r>
          </a:p>
        </p:txBody>
      </p:sp>
      <p:pic>
        <p:nvPicPr>
          <p:cNvPr id="2050" name="Picture 2" descr="http://kodim3u.com/wp-content/uploads/2015/05/flag-of-german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44" y="1649050"/>
            <a:ext cx="997266" cy="5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laginstitute.org/wp/wp-content/flags/UNKG00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45" y="2481981"/>
            <a:ext cx="997266" cy="5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2/20/Flag_of_the_Netherlands.svg/2000px-Flag_of_the_Netherlands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45" y="3259594"/>
            <a:ext cx="997266" cy="66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4/41/Flag_of_Austria.svg/2000px-Flag_of_Austria.sv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04101" y="4088306"/>
            <a:ext cx="987209" cy="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pload.wikimedia.org/wikipedia/commons/thumb/e/ed/Flag_of_Spain_(Civil)_alternate_colours.svg/2000px-Flag_of_Spain_(Civil)_alternate_colours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04101" y="4896510"/>
            <a:ext cx="987209" cy="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el 1"/>
          <p:cNvSpPr txBox="1">
            <a:spLocks/>
          </p:cNvSpPr>
          <p:nvPr/>
        </p:nvSpPr>
        <p:spPr>
          <a:xfrm>
            <a:off x="609599" y="487676"/>
            <a:ext cx="6347713" cy="8221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Partners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3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SEMCARE Text Analytics Pipeline</a:t>
            </a:r>
            <a:endParaRPr lang="en-GB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35" y="1309834"/>
            <a:ext cx="6567558" cy="45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p://daumke%40averbis%2Ede@imap.1und1.de:993/fetch%3EUID%3E/INBOX%3E56063?part=1.5&amp;type=image/png&amp;filename=TermEditor2.png"/>
          <p:cNvSpPr>
            <a:spLocks noChangeAspect="1" noChangeArrowheads="1"/>
          </p:cNvSpPr>
          <p:nvPr/>
        </p:nvSpPr>
        <p:spPr bwMode="auto">
          <a:xfrm>
            <a:off x="155575" y="748903"/>
            <a:ext cx="3048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2052" name="AutoShape 4" descr="imap://daumke%40averbis%2Ede@imap.1und1.de:993/fetch%3EUID%3E/INBOX%3E56063?part=1.5&amp;type=image/png&amp;filename=TermEditor2.png"/>
          <p:cNvSpPr>
            <a:spLocks noChangeAspect="1" noChangeArrowheads="1"/>
          </p:cNvSpPr>
          <p:nvPr/>
        </p:nvSpPr>
        <p:spPr bwMode="auto">
          <a:xfrm>
            <a:off x="155575" y="748903"/>
            <a:ext cx="3048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09599" y="487676"/>
            <a:ext cx="6347713" cy="822158"/>
          </a:xfrm>
        </p:spPr>
        <p:txBody>
          <a:bodyPr/>
          <a:lstStyle/>
          <a:p>
            <a:r>
              <a:rPr lang="de-DE" dirty="0" err="1" smtClean="0"/>
              <a:t>Terminology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endParaRPr lang="de-DE" dirty="0"/>
          </a:p>
        </p:txBody>
      </p:sp>
      <p:pic>
        <p:nvPicPr>
          <p:cNvPr id="10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" y="1309833"/>
            <a:ext cx="9070281" cy="4319180"/>
          </a:xfrm>
        </p:spPr>
      </p:pic>
    </p:spTree>
    <p:extLst>
      <p:ext uri="{BB962C8B-B14F-4D97-AF65-F5344CB8AC3E}">
        <p14:creationId xmlns:p14="http://schemas.microsoft.com/office/powerpoint/2010/main" val="182190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p://daumke%40averbis%2Ede@imap.1und1.de:993/fetch%3EUID%3E/INBOX%3E56063?part=1.5&amp;type=image/png&amp;filename=TermEditor2.png"/>
          <p:cNvSpPr>
            <a:spLocks noChangeAspect="1" noChangeArrowheads="1"/>
          </p:cNvSpPr>
          <p:nvPr/>
        </p:nvSpPr>
        <p:spPr bwMode="auto">
          <a:xfrm>
            <a:off x="155575" y="748903"/>
            <a:ext cx="3048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2052" name="AutoShape 4" descr="imap://daumke%40averbis%2Ede@imap.1und1.de:993/fetch%3EUID%3E/INBOX%3E56063?part=1.5&amp;type=image/png&amp;filename=TermEditor2.png"/>
          <p:cNvSpPr>
            <a:spLocks noChangeAspect="1" noChangeArrowheads="1"/>
          </p:cNvSpPr>
          <p:nvPr/>
        </p:nvSpPr>
        <p:spPr bwMode="auto">
          <a:xfrm>
            <a:off x="155575" y="748903"/>
            <a:ext cx="3048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671" y="1224793"/>
            <a:ext cx="6420456" cy="484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Text</a:t>
            </a:r>
            <a:r>
              <a:rPr lang="de-DE" dirty="0" smtClean="0"/>
              <a:t> </a:t>
            </a:r>
            <a:r>
              <a:rPr lang="de-DE" sz="4000" dirty="0" err="1"/>
              <a:t>mining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7712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5"/>
          <a:stretch/>
        </p:blipFill>
        <p:spPr>
          <a:xfrm>
            <a:off x="692091" y="2170235"/>
            <a:ext cx="7759818" cy="23334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7"/>
          <a:stretch/>
        </p:blipFill>
        <p:spPr>
          <a:xfrm>
            <a:off x="5730734" y="4625468"/>
            <a:ext cx="3200570" cy="20371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7" name="Gerade Verbindung mit Pfeil 6"/>
          <p:cNvCxnSpPr>
            <a:endCxn id="6" idx="1"/>
          </p:cNvCxnSpPr>
          <p:nvPr/>
        </p:nvCxnSpPr>
        <p:spPr>
          <a:xfrm>
            <a:off x="3431097" y="3917659"/>
            <a:ext cx="2299637" cy="1726407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09599" y="487676"/>
            <a:ext cx="8534401" cy="8221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Identification of observables, </a:t>
            </a:r>
            <a:br>
              <a:rPr lang="en-GB" dirty="0" smtClean="0"/>
            </a:br>
            <a:r>
              <a:rPr lang="en-GB" dirty="0" smtClean="0"/>
              <a:t>numbers, units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p://daumke%40averbis%2Ede@imap.1und1.de:993/fetch%3EUID%3E/INBOX%3E56063?part=1.5&amp;type=image/png&amp;filename=TermEditor2.png"/>
          <p:cNvSpPr>
            <a:spLocks noChangeAspect="1" noChangeArrowheads="1"/>
          </p:cNvSpPr>
          <p:nvPr/>
        </p:nvSpPr>
        <p:spPr bwMode="auto">
          <a:xfrm>
            <a:off x="155575" y="748903"/>
            <a:ext cx="3048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sp>
        <p:nvSpPr>
          <p:cNvPr id="2052" name="AutoShape 4" descr="imap://daumke%40averbis%2Ede@imap.1und1.de:993/fetch%3EUID%3E/INBOX%3E56063?part=1.5&amp;type=image/png&amp;filename=TermEditor2.png"/>
          <p:cNvSpPr>
            <a:spLocks noChangeAspect="1" noChangeArrowheads="1"/>
          </p:cNvSpPr>
          <p:nvPr/>
        </p:nvSpPr>
        <p:spPr bwMode="auto">
          <a:xfrm>
            <a:off x="155575" y="748903"/>
            <a:ext cx="3048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5"/>
          <a:stretch/>
        </p:blipFill>
        <p:spPr>
          <a:xfrm>
            <a:off x="-150" y="1526796"/>
            <a:ext cx="9170092" cy="533120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Cohort</a:t>
            </a:r>
            <a:r>
              <a:rPr lang="de-DE" dirty="0" smtClean="0"/>
              <a:t> Finder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1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300</Words>
  <Application>Microsoft Office PowerPoint</Application>
  <PresentationFormat>Bildschirmpräsentation (4:3)</PresentationFormat>
  <Paragraphs>98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Semantic Data  </vt:lpstr>
      <vt:lpstr>General Goals</vt:lpstr>
      <vt:lpstr>Timeline</vt:lpstr>
      <vt:lpstr> </vt:lpstr>
      <vt:lpstr>SEMCARE Text Analytics Pipeline</vt:lpstr>
      <vt:lpstr>Terminology management</vt:lpstr>
      <vt:lpstr>Text mining</vt:lpstr>
      <vt:lpstr>Identification of observables,  numbers, units </vt:lpstr>
      <vt:lpstr>Cohort Finder</vt:lpstr>
      <vt:lpstr>Diagnosis Support</vt:lpstr>
      <vt:lpstr>Feasibility Studies</vt:lpstr>
    </vt:vector>
  </TitlesOfParts>
  <Company>ECDC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Semantics in the Big Data Era</dc:title>
  <dc:creator>Laszlo Balkanyi</dc:creator>
  <cp:lastModifiedBy>schulz</cp:lastModifiedBy>
  <cp:revision>81</cp:revision>
  <dcterms:created xsi:type="dcterms:W3CDTF">2015-07-13T11:56:37Z</dcterms:created>
  <dcterms:modified xsi:type="dcterms:W3CDTF">2015-08-20T20:13:30Z</dcterms:modified>
</cp:coreProperties>
</file>