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3" r:id="rId10"/>
    <p:sldId id="261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FFFF"/>
    <a:srgbClr val="E4BA82"/>
    <a:srgbClr val="FFFF66"/>
    <a:srgbClr val="3366FF"/>
    <a:srgbClr val="FF0000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6" autoAdjust="0"/>
    <p:restoredTop sz="97293" autoAdjust="0"/>
  </p:normalViewPr>
  <p:slideViewPr>
    <p:cSldViewPr showGuides="1">
      <p:cViewPr>
        <p:scale>
          <a:sx n="100" d="100"/>
          <a:sy n="100" d="100"/>
        </p:scale>
        <p:origin x="-1968" y="-318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84"/>
    </p:cViewPr>
  </p:sorterViewPr>
  <p:notesViewPr>
    <p:cSldViewPr showGuides="1">
      <p:cViewPr varScale="1">
        <p:scale>
          <a:sx n="58" d="100"/>
          <a:sy n="58" d="100"/>
        </p:scale>
        <p:origin x="-19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BFC92F-4769-4720-A680-23405508B6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38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1481CD-B983-4D76-A92D-7D97A5EC50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31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4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82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630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455613"/>
            <a:ext cx="2286000" cy="5640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455613"/>
            <a:ext cx="6705600" cy="56403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57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9366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 hasCustomPrompt="1"/>
          </p:nvPr>
        </p:nvSpPr>
        <p:spPr>
          <a:xfrm>
            <a:off x="395536" y="1556792"/>
            <a:ext cx="8352928" cy="4752528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pt-BR" sz="180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527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86887787"/>
              </p:ext>
            </p:extLst>
          </p:nvPr>
        </p:nvGraphicFramePr>
        <p:xfrm>
          <a:off x="0" y="0"/>
          <a:ext cx="9144000" cy="686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Bitmap-Bild" r:id="rId9" imgW="1295280" imgH="905040" progId="Paint.Picture">
                  <p:embed/>
                </p:oleObj>
              </mc:Choice>
              <mc:Fallback>
                <p:oleObj name="Bitmap-Bild" r:id="rId9" imgW="1295280" imgH="90504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9292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556792"/>
            <a:ext cx="84969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5613"/>
            <a:ext cx="9144000" cy="9366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pt-BR" sz="18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76" r:id="rId4"/>
    <p:sldLayoutId id="2147483677" r:id="rId5"/>
    <p:sldLayoutId id="2147483679" r:id="rId6"/>
  </p:sldLayoutIdLst>
  <p:transition>
    <p:fade/>
  </p:transition>
  <p:txStyles>
    <p:titleStyle>
      <a:lvl1pPr marL="177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j-ea"/>
          <a:cs typeface="+mj-cs"/>
        </a:defRPr>
      </a:lvl1pPr>
      <a:lvl2pPr marL="177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marL="177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marL="177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marL="177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6350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1092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549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2006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24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n-ea"/>
          <a:cs typeface="+mn-cs"/>
        </a:defRPr>
      </a:lvl1pPr>
      <a:lvl2pPr marL="889000" indent="-439738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2000">
          <a:solidFill>
            <a:schemeClr val="tx1">
              <a:lumMod val="90000"/>
              <a:lumOff val="10000"/>
            </a:schemeClr>
          </a:solidFill>
          <a:latin typeface="Calibri" pitchFamily="34" charset="0"/>
          <a:cs typeface="+mn-cs"/>
        </a:defRPr>
      </a:lvl2pPr>
      <a:lvl3pPr marL="1293813" indent="-403225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1800">
          <a:solidFill>
            <a:schemeClr val="tx1">
              <a:lumMod val="90000"/>
              <a:lumOff val="10000"/>
            </a:schemeClr>
          </a:solidFill>
          <a:latin typeface="Calibri" pitchFamily="34" charset="0"/>
          <a:cs typeface="+mn-cs"/>
        </a:defRPr>
      </a:lvl3pPr>
      <a:lvl4pPr marL="1681163" indent="-385763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1600">
          <a:solidFill>
            <a:schemeClr val="tx1">
              <a:lumMod val="90000"/>
              <a:lumOff val="10000"/>
            </a:schemeClr>
          </a:solidFill>
          <a:latin typeface="Calibri" pitchFamily="34" charset="0"/>
          <a:cs typeface="+mn-cs"/>
        </a:defRPr>
      </a:lvl4pPr>
      <a:lvl5pPr marL="2070100" indent="-3873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 sz="1600">
          <a:solidFill>
            <a:schemeClr val="tx1">
              <a:lumMod val="90000"/>
              <a:lumOff val="10000"/>
            </a:schemeClr>
          </a:solidFill>
          <a:latin typeface="Calibri" pitchFamily="34" charset="0"/>
          <a:cs typeface="+mn-cs"/>
        </a:defRPr>
      </a:lvl5pPr>
      <a:lvl6pPr marL="2527300" indent="-38735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lm.nih.gov/cgi/mesh/2013/MB_cgi?mode=&amp;term=FEMUR+HEAD" TargetMode="External"/><Relationship Id="rId13" Type="http://schemas.openxmlformats.org/officeDocument/2006/relationships/hyperlink" Target="http://www.nlm.nih.gov/cgi/mesh/2013/MB_cgi?mode=&amp;term=FEMUR+NECK" TargetMode="External"/><Relationship Id="rId3" Type="http://schemas.openxmlformats.org/officeDocument/2006/relationships/hyperlink" Target="http://www.nlm.nih.gov/cgi/mesh/2013/MB_cgi?mode=&amp;index=6339&amp;field=all&amp;HM=&amp;II=&amp;PA=&amp;form=&amp;input=#TreeC26.404.484" TargetMode="External"/><Relationship Id="rId7" Type="http://schemas.openxmlformats.org/officeDocument/2006/relationships/hyperlink" Target="http://www.nlm.nih.gov/cgi/mesh/2013/MB_cgi?mode=&amp;term=FEMORAL+NECK+FRACTURES" TargetMode="External"/><Relationship Id="rId12" Type="http://schemas.openxmlformats.org/officeDocument/2006/relationships/hyperlink" Target="http://www.nlm.nih.gov/cgi/mesh/2013/MB_cgi?mode=&amp;term=FRACTURES,+BONE" TargetMode="External"/><Relationship Id="rId2" Type="http://schemas.openxmlformats.org/officeDocument/2006/relationships/hyperlink" Target="http://www.nlm.nih.gov/cgi/mesh/2013/MB_cgi?mode=&amp;index=6339&amp;field=all&amp;HM=&amp;II=&amp;PA=&amp;form=&amp;input=#TreeC26.404.061.4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cgi/mesh/2013/MB_cgi?mode=&amp;term=FEMORAL+FRACTURES" TargetMode="External"/><Relationship Id="rId11" Type="http://schemas.openxmlformats.org/officeDocument/2006/relationships/hyperlink" Target="http://www.nlm.nih.gov/cgi/mesh/2013/MB_cgi?mode=&amp;term=ACETABULUM" TargetMode="External"/><Relationship Id="rId5" Type="http://schemas.openxmlformats.org/officeDocument/2006/relationships/hyperlink" Target="http://www.nlm.nih.gov/cgi/mesh/2013/MB_cgi?mode=&amp;index=6339&amp;field=all&amp;HM=&amp;II=&amp;PA=&amp;form=&amp;input=#TreeC26.558.276.425" TargetMode="External"/><Relationship Id="rId10" Type="http://schemas.openxmlformats.org/officeDocument/2006/relationships/hyperlink" Target="http://www.nlm.nih.gov/cgi/mesh/2013/MB_cgi?mode=&amp;term=HIP+FRACTURES" TargetMode="External"/><Relationship Id="rId4" Type="http://schemas.openxmlformats.org/officeDocument/2006/relationships/hyperlink" Target="http://www.nlm.nih.gov/cgi/mesh/2013/MB_cgi?mode=&amp;index=6339&amp;field=all&amp;HM=&amp;II=&amp;PA=&amp;form=&amp;input=#TreeC26.531.750" TargetMode="External"/><Relationship Id="rId9" Type="http://schemas.openxmlformats.org/officeDocument/2006/relationships/hyperlink" Target="http://www.nlm.nih.gov/cgi/mesh/2013/MB_cgi?mode=&amp;term=inj&amp;field=qu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66833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German-Language Content in Biomedical </a:t>
            </a:r>
            <a:r>
              <a:rPr lang="en-GB" sz="4000" b="1" dirty="0" smtClean="0"/>
              <a:t>Vocabularies</a:t>
            </a:r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640960" cy="2423120"/>
          </a:xfrm>
          <a:noFill/>
        </p:spPr>
        <p:txBody>
          <a:bodyPr>
            <a:noAutofit/>
          </a:bodyPr>
          <a:lstStyle/>
          <a:p>
            <a:r>
              <a:rPr lang="en-GB" sz="2000" b="1" dirty="0"/>
              <a:t>Stefan </a:t>
            </a:r>
            <a:r>
              <a:rPr lang="en-GB" sz="2000" b="1" dirty="0" err="1" smtClean="0"/>
              <a:t>Schulz</a:t>
            </a:r>
            <a:r>
              <a:rPr lang="en-GB" sz="2000" b="1" baseline="30000" dirty="0" err="1" smtClean="0"/>
              <a:t>a,e</a:t>
            </a:r>
            <a:r>
              <a:rPr lang="en-GB" sz="2000" b="1" dirty="0" smtClean="0"/>
              <a:t>, </a:t>
            </a:r>
            <a:r>
              <a:rPr lang="en-GB" sz="2000" b="1" dirty="0"/>
              <a:t>Josef </a:t>
            </a:r>
            <a:r>
              <a:rPr lang="en-GB" sz="2000" b="1" dirty="0" err="1"/>
              <a:t>Ingenerf</a:t>
            </a:r>
            <a:r>
              <a:rPr lang="en-GB" sz="2000" b="1" baseline="30000" dirty="0" err="1"/>
              <a:t>b</a:t>
            </a:r>
            <a:r>
              <a:rPr lang="en-GB" sz="2000" b="1" dirty="0"/>
              <a:t>, Sylvia </a:t>
            </a:r>
            <a:r>
              <a:rPr lang="en-GB" sz="2000" b="1" dirty="0" err="1"/>
              <a:t>Thun</a:t>
            </a:r>
            <a:r>
              <a:rPr lang="en-GB" sz="2000" b="1" baseline="30000" dirty="0" err="1"/>
              <a:t>c</a:t>
            </a:r>
            <a:r>
              <a:rPr lang="en-GB" sz="2000" b="1" dirty="0"/>
              <a:t>, Philipp </a:t>
            </a:r>
            <a:r>
              <a:rPr lang="en-GB" sz="2000" b="1" dirty="0" err="1"/>
              <a:t>Daumke</a:t>
            </a:r>
            <a:r>
              <a:rPr lang="en-GB" sz="2000" b="1" baseline="30000" dirty="0" err="1"/>
              <a:t>d</a:t>
            </a:r>
            <a:r>
              <a:rPr lang="en-GB" sz="2000" b="1" dirty="0"/>
              <a:t>, Martin </a:t>
            </a:r>
            <a:r>
              <a:rPr lang="en-GB" sz="2000" b="1" dirty="0" err="1"/>
              <a:t>Boeker</a:t>
            </a:r>
            <a:r>
              <a:rPr lang="en-GB" sz="2000" b="1" baseline="30000" dirty="0" err="1"/>
              <a:t>e</a:t>
            </a:r>
            <a:endParaRPr lang="de-DE" sz="2000" b="1" dirty="0"/>
          </a:p>
          <a:p>
            <a:r>
              <a:rPr lang="en-GB" sz="1800" baseline="30000" dirty="0" err="1"/>
              <a:t>a</a:t>
            </a:r>
            <a:r>
              <a:rPr lang="en-GB" sz="1800" dirty="0" err="1"/>
              <a:t>Institute</a:t>
            </a:r>
            <a:r>
              <a:rPr lang="en-GB" sz="1800" dirty="0"/>
              <a:t> for Medical Informatics, Statistics and Documentation</a:t>
            </a:r>
            <a:r>
              <a:rPr lang="en-GB" sz="1800" dirty="0" smtClean="0"/>
              <a:t>, </a:t>
            </a:r>
            <a:br>
              <a:rPr lang="en-GB" sz="1800" dirty="0" smtClean="0"/>
            </a:br>
            <a:r>
              <a:rPr lang="en-GB" sz="1800" dirty="0" smtClean="0"/>
              <a:t>Medical </a:t>
            </a:r>
            <a:r>
              <a:rPr lang="en-GB" sz="1800" dirty="0"/>
              <a:t>University of Graz, Austria</a:t>
            </a:r>
            <a:endParaRPr lang="de-DE" sz="1800" dirty="0"/>
          </a:p>
          <a:p>
            <a:r>
              <a:rPr lang="en-GB" sz="1800" baseline="30000" dirty="0" err="1"/>
              <a:t>b</a:t>
            </a:r>
            <a:r>
              <a:rPr lang="en-GB" sz="1800" dirty="0" err="1"/>
              <a:t>Institute</a:t>
            </a:r>
            <a:r>
              <a:rPr lang="en-GB" sz="1800" dirty="0"/>
              <a:t> for Medical Informatics, University of </a:t>
            </a:r>
            <a:r>
              <a:rPr lang="en-GB" sz="1800" dirty="0" err="1"/>
              <a:t>Lübeck</a:t>
            </a:r>
            <a:r>
              <a:rPr lang="en-GB" sz="1800" dirty="0"/>
              <a:t>, Germany</a:t>
            </a:r>
            <a:endParaRPr lang="de-DE" sz="1800" dirty="0"/>
          </a:p>
          <a:p>
            <a:r>
              <a:rPr lang="en-GB" sz="1800" baseline="30000" dirty="0" err="1"/>
              <a:t>c</a:t>
            </a:r>
            <a:r>
              <a:rPr lang="en-GB" sz="1800" dirty="0" err="1"/>
              <a:t>University</a:t>
            </a:r>
            <a:r>
              <a:rPr lang="en-GB" sz="1800" dirty="0"/>
              <a:t> of </a:t>
            </a:r>
            <a:r>
              <a:rPr lang="en-GB" sz="1800" dirty="0" err="1"/>
              <a:t>Niederrhein</a:t>
            </a:r>
            <a:r>
              <a:rPr lang="en-GB" sz="1800" dirty="0"/>
              <a:t>, Krefeld, Germany</a:t>
            </a:r>
            <a:r>
              <a:rPr lang="en-GB" sz="1800" baseline="30000" dirty="0"/>
              <a:t> </a:t>
            </a:r>
            <a:endParaRPr lang="de-DE" sz="1800" dirty="0"/>
          </a:p>
          <a:p>
            <a:r>
              <a:rPr lang="en-GB" sz="1800" baseline="30000" dirty="0" err="1"/>
              <a:t>d</a:t>
            </a:r>
            <a:r>
              <a:rPr lang="en-GB" sz="1800" dirty="0" err="1"/>
              <a:t>Averbis</a:t>
            </a:r>
            <a:r>
              <a:rPr lang="en-GB" sz="1800" dirty="0"/>
              <a:t> GmbH, Freiburg, Germany</a:t>
            </a:r>
            <a:endParaRPr lang="de-DE" sz="1800" dirty="0"/>
          </a:p>
          <a:p>
            <a:r>
              <a:rPr lang="en-GB" sz="1800" baseline="30000" dirty="0" err="1"/>
              <a:t>e</a:t>
            </a:r>
            <a:r>
              <a:rPr lang="en-GB" sz="1800" dirty="0" err="1"/>
              <a:t>Institute</a:t>
            </a:r>
            <a:r>
              <a:rPr lang="en-GB" sz="1800" dirty="0"/>
              <a:t> of Medical Biometry and Medical Informatics</a:t>
            </a:r>
            <a:r>
              <a:rPr lang="en-GB" sz="1800" dirty="0" smtClean="0"/>
              <a:t>, University </a:t>
            </a:r>
            <a:r>
              <a:rPr lang="en-GB" sz="1800" dirty="0"/>
              <a:t>of Freiburg, Germany</a:t>
            </a:r>
            <a:endParaRPr lang="de-DE" sz="1800" dirty="0"/>
          </a:p>
          <a:p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41648" y="0"/>
            <a:ext cx="9185648" cy="45720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pt-BR" sz="1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537325"/>
            <a:ext cx="9144000" cy="333375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Schulz S, Boeker M </a:t>
            </a:r>
            <a:r>
              <a:rPr lang="en-US" sz="1400" baseline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– 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BioTopLite</a:t>
            </a:r>
            <a:r>
              <a:rPr lang="pt-BR" sz="1400" baseline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en-US" sz="1400" baseline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–</a:t>
            </a:r>
            <a:r>
              <a:rPr lang="pt-BR" sz="1400" baseline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  </a:t>
            </a:r>
            <a:r>
              <a:rPr lang="en-US" sz="1400" baseline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An Upper Level Ontology for the Life Sciences   –   ODLS 2013</a:t>
            </a:r>
            <a:endParaRPr lang="pt-BR" sz="1400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RadLex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Vocabulary </a:t>
            </a:r>
            <a:r>
              <a:rPr lang="en-GB" dirty="0"/>
              <a:t>of standardized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radiological </a:t>
            </a:r>
            <a:r>
              <a:rPr lang="en-GB" dirty="0"/>
              <a:t>terms for structured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reporting </a:t>
            </a:r>
            <a:r>
              <a:rPr lang="en-GB" dirty="0"/>
              <a:t>in medical </a:t>
            </a:r>
            <a:r>
              <a:rPr lang="en-GB" dirty="0" smtClean="0"/>
              <a:t>imaging</a:t>
            </a:r>
          </a:p>
          <a:p>
            <a:r>
              <a:rPr lang="en-GB" dirty="0" smtClean="0"/>
              <a:t>30,000 </a:t>
            </a:r>
            <a:r>
              <a:rPr lang="en-GB" dirty="0"/>
              <a:t>concept</a:t>
            </a:r>
            <a:r>
              <a:rPr lang="en-GB" dirty="0" smtClean="0"/>
              <a:t>s</a:t>
            </a:r>
          </a:p>
          <a:p>
            <a:r>
              <a:rPr lang="en-GB" dirty="0" smtClean="0"/>
              <a:t>6,240 German translations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49455" r="65312" b="5556"/>
          <a:stretch/>
        </p:blipFill>
        <p:spPr bwMode="auto">
          <a:xfrm>
            <a:off x="5364088" y="1772816"/>
            <a:ext cx="28116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33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MedDRA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Terminology for the drug regulatory process</a:t>
            </a:r>
          </a:p>
          <a:p>
            <a:r>
              <a:rPr lang="en-GB" dirty="0"/>
              <a:t>signs, symptoms, diseases, procedures, investigation results and therapeutic </a:t>
            </a:r>
            <a:r>
              <a:rPr lang="en-GB" dirty="0" smtClean="0"/>
              <a:t>indications</a:t>
            </a:r>
          </a:p>
          <a:p>
            <a:r>
              <a:rPr lang="en-GB" dirty="0" smtClean="0"/>
              <a:t>German translation: 92,000 </a:t>
            </a:r>
            <a:r>
              <a:rPr lang="en-GB" dirty="0"/>
              <a:t>German </a:t>
            </a:r>
            <a:r>
              <a:rPr lang="en-GB" dirty="0" smtClean="0"/>
              <a:t>terms</a:t>
            </a:r>
          </a:p>
          <a:p>
            <a:r>
              <a:rPr lang="en-GB" dirty="0"/>
              <a:t>different kinds of synonymy relations</a:t>
            </a:r>
          </a:p>
        </p:txBody>
      </p:sp>
    </p:spTree>
    <p:extLst>
      <p:ext uri="{BB962C8B-B14F-4D97-AF65-F5344CB8AC3E}">
        <p14:creationId xmlns:p14="http://schemas.microsoft.com/office/powerpoint/2010/main" val="6440010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ICNP - International Classification of Nursing Practice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Vocabulary for </a:t>
            </a:r>
            <a:r>
              <a:rPr lang="en-GB" dirty="0"/>
              <a:t>nursing diagnoses, </a:t>
            </a:r>
            <a:r>
              <a:rPr lang="en-GB" dirty="0" smtClean="0"/>
              <a:t>interventions</a:t>
            </a:r>
            <a:r>
              <a:rPr lang="en-GB" dirty="0"/>
              <a:t>, and </a:t>
            </a:r>
            <a:r>
              <a:rPr lang="en-GB" dirty="0" smtClean="0"/>
              <a:t>results</a:t>
            </a:r>
            <a:endParaRPr lang="en-GB" dirty="0"/>
          </a:p>
          <a:p>
            <a:r>
              <a:rPr lang="en-GB" dirty="0" smtClean="0"/>
              <a:t>2800 </a:t>
            </a:r>
            <a:r>
              <a:rPr lang="en-GB" dirty="0"/>
              <a:t>concept</a:t>
            </a:r>
            <a:r>
              <a:rPr lang="en-GB" dirty="0" smtClean="0"/>
              <a:t>s </a:t>
            </a:r>
          </a:p>
          <a:p>
            <a:r>
              <a:rPr lang="en-GB" dirty="0" err="1" smtClean="0"/>
              <a:t>Multiaxial</a:t>
            </a:r>
            <a:r>
              <a:rPr lang="en-GB" dirty="0" smtClean="0"/>
              <a:t> </a:t>
            </a:r>
            <a:r>
              <a:rPr lang="en-GB" dirty="0"/>
              <a:t>terminology </a:t>
            </a:r>
            <a:r>
              <a:rPr lang="en-GB" dirty="0" smtClean="0"/>
              <a:t>system, increasingly </a:t>
            </a:r>
            <a:r>
              <a:rPr lang="en-GB" dirty="0"/>
              <a:t>ontology and logic-based</a:t>
            </a:r>
            <a:r>
              <a:rPr lang="en-GB" dirty="0" smtClean="0"/>
              <a:t>.</a:t>
            </a:r>
          </a:p>
          <a:p>
            <a:r>
              <a:rPr lang="en-GB" dirty="0"/>
              <a:t>German version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is </a:t>
            </a:r>
            <a:r>
              <a:rPr lang="en-GB" dirty="0"/>
              <a:t>maintained by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German </a:t>
            </a:r>
            <a:br>
              <a:rPr lang="en-GB" dirty="0" smtClean="0"/>
            </a:br>
            <a:r>
              <a:rPr lang="en-GB" dirty="0" smtClean="0"/>
              <a:t>ICNP </a:t>
            </a:r>
            <a:r>
              <a:rPr lang="en-GB" dirty="0"/>
              <a:t>User </a:t>
            </a:r>
            <a:r>
              <a:rPr lang="en-GB" dirty="0" smtClean="0"/>
              <a:t>Group</a:t>
            </a:r>
            <a:r>
              <a:rPr lang="de-DE" dirty="0" smtClean="0"/>
              <a:t> </a:t>
            </a:r>
            <a:endParaRPr lang="de-DE" dirty="0"/>
          </a:p>
          <a:p>
            <a:endParaRPr lang="en-GB" dirty="0"/>
          </a:p>
        </p:txBody>
      </p:sp>
      <p:pic>
        <p:nvPicPr>
          <p:cNvPr id="7170" name="Picture 2" descr="http://docu.icnp-bat.de/lib/exe/fetch.php?w=600&amp;h=&amp;cache=cache&amp;media=hierarchy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337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cases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824536"/>
          </a:xfrm>
        </p:spPr>
        <p:txBody>
          <a:bodyPr/>
          <a:lstStyle/>
          <a:p>
            <a:r>
              <a:rPr lang="en-US" sz="3200" dirty="0" smtClean="0"/>
              <a:t>Catalogues </a:t>
            </a:r>
            <a:r>
              <a:rPr lang="en-US" sz="3200" dirty="0"/>
              <a:t>for </a:t>
            </a:r>
            <a:r>
              <a:rPr lang="en-US" sz="3200" dirty="0" smtClean="0"/>
              <a:t>reimbursement, drugs, devices</a:t>
            </a:r>
            <a:endParaRPr lang="en-US" sz="3200" dirty="0"/>
          </a:p>
          <a:p>
            <a:r>
              <a:rPr lang="en-US" sz="3200" dirty="0"/>
              <a:t>Sources for Latin terms	</a:t>
            </a:r>
          </a:p>
          <a:p>
            <a:r>
              <a:rPr lang="en-US" sz="3200" dirty="0"/>
              <a:t>Domain-independent terminology sources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67139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3600400" cy="4824536"/>
          </a:xfrm>
        </p:spPr>
        <p:txBody>
          <a:bodyPr/>
          <a:lstStyle/>
          <a:p>
            <a:r>
              <a:rPr lang="en-GB" dirty="0" smtClean="0"/>
              <a:t>Fee schemes for the </a:t>
            </a:r>
            <a:br>
              <a:rPr lang="en-GB" dirty="0" smtClean="0"/>
            </a:br>
            <a:r>
              <a:rPr lang="en-GB" dirty="0" smtClean="0"/>
              <a:t>ambulatory sector</a:t>
            </a:r>
          </a:p>
          <a:p>
            <a:r>
              <a:rPr lang="en-GB" dirty="0" smtClean="0"/>
              <a:t>Terms + defined descriptions, exclusions</a:t>
            </a:r>
            <a:br>
              <a:rPr lang="en-GB" dirty="0" smtClean="0"/>
            </a:br>
            <a:r>
              <a:rPr lang="en-GB" dirty="0" smtClean="0"/>
              <a:t>inclusions</a:t>
            </a:r>
          </a:p>
          <a:p>
            <a:r>
              <a:rPr lang="en-GB" dirty="0" smtClean="0"/>
              <a:t>Similar for devices (</a:t>
            </a:r>
            <a:r>
              <a:rPr lang="en-GB" dirty="0" err="1" smtClean="0"/>
              <a:t>eClass</a:t>
            </a:r>
            <a:r>
              <a:rPr lang="en-GB" dirty="0" smtClean="0"/>
              <a:t>) and drugs (ABDA) 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4139952" y="1988840"/>
            <a:ext cx="4572000" cy="37548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34291 </a:t>
            </a:r>
            <a:r>
              <a:rPr lang="en-GB" sz="1400" dirty="0" err="1"/>
              <a:t>Herzkatheteruntersuchung</a:t>
            </a:r>
            <a:r>
              <a:rPr lang="en-GB" sz="1400" dirty="0"/>
              <a:t> </a:t>
            </a:r>
            <a:r>
              <a:rPr lang="en-GB" sz="1400" dirty="0" err="1"/>
              <a:t>mit</a:t>
            </a:r>
            <a:r>
              <a:rPr lang="en-GB" sz="1400" dirty="0"/>
              <a:t> </a:t>
            </a:r>
            <a:r>
              <a:rPr lang="en-GB" sz="1400" dirty="0" err="1"/>
              <a:t>Koronarangiographie</a:t>
            </a:r>
            <a:endParaRPr lang="en-GB" sz="1400" dirty="0"/>
          </a:p>
          <a:p>
            <a:r>
              <a:rPr lang="en-GB" sz="1400" dirty="0" err="1"/>
              <a:t>Obligater</a:t>
            </a:r>
            <a:r>
              <a:rPr lang="en-GB" sz="1400" dirty="0"/>
              <a:t> </a:t>
            </a:r>
            <a:r>
              <a:rPr lang="en-GB" sz="1400" dirty="0" err="1"/>
              <a:t>Leistungsinhalt</a:t>
            </a: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err="1" smtClean="0"/>
              <a:t>Herzkatheteruntersuchung</a:t>
            </a:r>
            <a:r>
              <a:rPr lang="en-GB" sz="1400" dirty="0" smtClean="0"/>
              <a:t> </a:t>
            </a:r>
            <a:r>
              <a:rPr lang="en-GB" sz="1400" dirty="0" err="1"/>
              <a:t>mit</a:t>
            </a:r>
            <a:r>
              <a:rPr lang="en-GB" sz="1400" dirty="0"/>
              <a:t> </a:t>
            </a:r>
            <a:r>
              <a:rPr lang="en-GB" sz="1400" dirty="0" err="1"/>
              <a:t>Koronarangiographie</a:t>
            </a:r>
            <a:r>
              <a:rPr lang="en-GB" sz="1400" dirty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Begleitleistungen</a:t>
            </a:r>
            <a:r>
              <a:rPr lang="de-DE" sz="1400" dirty="0"/>
              <a:t>, die im unmittelbaren Zusammenhang mit </a:t>
            </a:r>
            <a:r>
              <a:rPr lang="de-DE" sz="1400" dirty="0" smtClean="0"/>
              <a:t>der </a:t>
            </a:r>
            <a:r>
              <a:rPr lang="en-GB" sz="1400" dirty="0" err="1" smtClean="0"/>
              <a:t>Leistungserbringung</a:t>
            </a:r>
            <a:r>
              <a:rPr lang="en-GB" sz="1400" dirty="0" smtClean="0"/>
              <a:t> </a:t>
            </a:r>
            <a:r>
              <a:rPr lang="en-GB" sz="1400" dirty="0" err="1"/>
              <a:t>stehen</a:t>
            </a:r>
            <a:r>
              <a:rPr lang="en-GB" sz="1400" dirty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err="1" smtClean="0"/>
              <a:t>Kontrastmitteleinbringung</a:t>
            </a:r>
            <a:r>
              <a:rPr lang="en-GB" sz="1400" dirty="0" smtClean="0"/>
              <a:t>(en</a:t>
            </a:r>
            <a:r>
              <a:rPr lang="en-GB" sz="1400" dirty="0"/>
              <a:t>),</a:t>
            </a:r>
          </a:p>
          <a:p>
            <a:r>
              <a:rPr lang="en-GB" sz="1400" dirty="0" err="1"/>
              <a:t>Fakultativer</a:t>
            </a:r>
            <a:r>
              <a:rPr lang="en-GB" sz="1400" dirty="0"/>
              <a:t> </a:t>
            </a:r>
            <a:r>
              <a:rPr lang="en-GB" sz="1400" dirty="0" err="1"/>
              <a:t>Leistungsinhalt</a:t>
            </a: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Selektive </a:t>
            </a:r>
            <a:r>
              <a:rPr lang="de-DE" sz="1400" dirty="0"/>
              <a:t>Darstellung auch bei Patienten mit einem oder </a:t>
            </a:r>
            <a:r>
              <a:rPr lang="de-DE" sz="1400" dirty="0" smtClean="0"/>
              <a:t>mehreren Bypässen </a:t>
            </a:r>
            <a:r>
              <a:rPr lang="de-DE" sz="1400" dirty="0"/>
              <a:t>und/oder bei Patienten mit Herzvitium,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err="1" smtClean="0"/>
              <a:t>Angiokardiographie</a:t>
            </a:r>
            <a:r>
              <a:rPr lang="en-GB" sz="1400" dirty="0" smtClean="0"/>
              <a:t> </a:t>
            </a:r>
            <a:r>
              <a:rPr lang="en-GB" sz="1400" dirty="0"/>
              <a:t>(Nr. 34290),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Gerinnungsuntersuchung(en</a:t>
            </a:r>
            <a:r>
              <a:rPr lang="de-DE" sz="1400" dirty="0"/>
              <a:t>) (z. B. aktivierte Gerinnungszeit),</a:t>
            </a:r>
          </a:p>
          <a:p>
            <a:r>
              <a:rPr lang="de-DE" sz="1400" dirty="0"/>
              <a:t>einmal im Behandlungsfall 8865 Punkte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37067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for Latin terms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Latin terms (with Latin inflections) in German text</a:t>
            </a:r>
          </a:p>
          <a:p>
            <a:pPr lvl="1"/>
            <a:r>
              <a:rPr lang="en-GB" dirty="0" smtClean="0"/>
              <a:t>Organisms ("Homo sapiens", "Drosophila melanogaster")</a:t>
            </a:r>
          </a:p>
          <a:p>
            <a:pPr lvl="1"/>
            <a:r>
              <a:rPr lang="en-GB" dirty="0" smtClean="0"/>
              <a:t>Anatomy ("Vena cava superior", "Papilla </a:t>
            </a:r>
            <a:r>
              <a:rPr lang="en-GB" dirty="0" err="1" smtClean="0"/>
              <a:t>Vateri</a:t>
            </a:r>
            <a:r>
              <a:rPr lang="en-GB" dirty="0" smtClean="0"/>
              <a:t>")</a:t>
            </a:r>
          </a:p>
          <a:p>
            <a:r>
              <a:rPr lang="en-GB" dirty="0" smtClean="0"/>
              <a:t>International sources:</a:t>
            </a:r>
          </a:p>
          <a:p>
            <a:pPr lvl="1"/>
            <a:r>
              <a:rPr lang="en-GB" dirty="0"/>
              <a:t>NCBI </a:t>
            </a:r>
            <a:r>
              <a:rPr lang="en-GB" dirty="0" smtClean="0"/>
              <a:t>taxonomy for organisms</a:t>
            </a:r>
          </a:p>
          <a:p>
            <a:pPr lvl="1"/>
            <a:r>
              <a:rPr lang="en-GB" dirty="0" err="1" smtClean="0"/>
              <a:t>Terminologia</a:t>
            </a:r>
            <a:r>
              <a:rPr lang="en-GB" dirty="0" smtClean="0"/>
              <a:t> </a:t>
            </a:r>
            <a:r>
              <a:rPr lang="en-GB" dirty="0" err="1" smtClean="0"/>
              <a:t>Anatomica</a:t>
            </a:r>
            <a:r>
              <a:rPr lang="en-GB" dirty="0" smtClean="0"/>
              <a:t> (Latin and English)</a:t>
            </a:r>
            <a:endParaRPr lang="en-GB" dirty="0"/>
          </a:p>
        </p:txBody>
      </p:sp>
      <p:pic>
        <p:nvPicPr>
          <p:cNvPr id="9218" name="Picture 2" descr="http://www.lionden.com/thumbnails/slides1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3"/>
          <a:stretch/>
        </p:blipFill>
        <p:spPr bwMode="auto">
          <a:xfrm>
            <a:off x="155575" y="4439330"/>
            <a:ext cx="4838700" cy="23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urasiatheri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22352"/>
            <a:ext cx="2253562" cy="34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76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Lexical German resources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GermaNet</a:t>
            </a:r>
            <a:endParaRPr lang="en-GB" dirty="0" smtClean="0"/>
          </a:p>
          <a:p>
            <a:pPr lvl="1"/>
            <a:r>
              <a:rPr lang="en-GB" dirty="0" err="1" smtClean="0"/>
              <a:t>Lexico</a:t>
            </a:r>
            <a:r>
              <a:rPr lang="en-GB" dirty="0" smtClean="0"/>
              <a:t>-semantic network, similar to </a:t>
            </a:r>
            <a:r>
              <a:rPr lang="en-GB" dirty="0" err="1" smtClean="0"/>
              <a:t>WordNet</a:t>
            </a:r>
            <a:r>
              <a:rPr lang="en-GB" dirty="0" smtClean="0"/>
              <a:t> under construction</a:t>
            </a:r>
          </a:p>
          <a:p>
            <a:pPr lvl="1"/>
            <a:r>
              <a:rPr lang="en-GB" dirty="0" smtClean="0"/>
              <a:t>85,000 </a:t>
            </a:r>
            <a:r>
              <a:rPr lang="en-GB" dirty="0"/>
              <a:t>concept</a:t>
            </a:r>
            <a:r>
              <a:rPr lang="en-GB" dirty="0" smtClean="0"/>
              <a:t>s (</a:t>
            </a:r>
            <a:r>
              <a:rPr lang="en-GB" dirty="0" err="1" smtClean="0"/>
              <a:t>synsets</a:t>
            </a:r>
            <a:r>
              <a:rPr lang="en-GB" dirty="0" smtClean="0"/>
              <a:t>), 111,000 terms, 100,000 linkages </a:t>
            </a:r>
          </a:p>
          <a:p>
            <a:r>
              <a:rPr lang="en-GB" dirty="0" smtClean="0"/>
              <a:t>Coverage not domain specific, but potential source for layperson terms</a:t>
            </a:r>
          </a:p>
          <a:p>
            <a:r>
              <a:rPr lang="en-GB" dirty="0" smtClean="0"/>
              <a:t>Rubrics in medical lexicons</a:t>
            </a:r>
          </a:p>
          <a:p>
            <a:pPr lvl="1"/>
            <a:r>
              <a:rPr lang="en-GB" dirty="0" err="1" smtClean="0"/>
              <a:t>Pschyrembel</a:t>
            </a:r>
            <a:endParaRPr lang="en-GB" dirty="0" smtClean="0"/>
          </a:p>
          <a:p>
            <a:pPr lvl="1"/>
            <a:r>
              <a:rPr lang="en-GB" dirty="0" smtClean="0"/>
              <a:t>Roche Lexicon</a:t>
            </a:r>
          </a:p>
          <a:p>
            <a:r>
              <a:rPr lang="en-GB" dirty="0" smtClean="0"/>
              <a:t>Wikipedia</a:t>
            </a:r>
          </a:p>
          <a:p>
            <a:pPr lvl="1"/>
            <a:endParaRPr lang="en-GB" dirty="0"/>
          </a:p>
        </p:txBody>
      </p:sp>
      <p:pic>
        <p:nvPicPr>
          <p:cNvPr id="10242" name="Picture 2" descr="http://www.appsundco.de/typo3temp/GB/6597d09d5c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b="10502"/>
          <a:stretch/>
        </p:blipFill>
        <p:spPr bwMode="auto">
          <a:xfrm>
            <a:off x="5796136" y="3717032"/>
            <a:ext cx="2808312" cy="31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648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observations  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112568"/>
          </a:xfrm>
        </p:spPr>
        <p:txBody>
          <a:bodyPr/>
          <a:lstStyle/>
          <a:p>
            <a:r>
              <a:rPr lang="en-GB" sz="2000" dirty="0" smtClean="0"/>
              <a:t>Localised versions modify the international version (ICD)</a:t>
            </a:r>
          </a:p>
          <a:p>
            <a:r>
              <a:rPr lang="en-GB" sz="2000" dirty="0" smtClean="0"/>
              <a:t>No international version available (OPS)</a:t>
            </a:r>
          </a:p>
          <a:p>
            <a:r>
              <a:rPr lang="en-GB" sz="2000" dirty="0" smtClean="0"/>
              <a:t>Localized version incomplete (RADLEX)</a:t>
            </a:r>
          </a:p>
          <a:p>
            <a:r>
              <a:rPr lang="en-GB" sz="2000" dirty="0" smtClean="0"/>
              <a:t>Localized version </a:t>
            </a:r>
            <a:r>
              <a:rPr lang="en-GB" sz="2000" dirty="0" err="1" smtClean="0"/>
              <a:t>outdated</a:t>
            </a:r>
            <a:r>
              <a:rPr lang="en-GB" sz="2000" dirty="0" smtClean="0"/>
              <a:t> (SNOMED CT)</a:t>
            </a:r>
          </a:p>
          <a:p>
            <a:r>
              <a:rPr lang="en-GB" sz="2000" dirty="0" smtClean="0"/>
              <a:t>Localized version unavailable (</a:t>
            </a:r>
            <a:r>
              <a:rPr lang="en-GB" sz="2000" dirty="0" err="1" smtClean="0"/>
              <a:t>Wingert</a:t>
            </a:r>
            <a:r>
              <a:rPr lang="en-GB" sz="2000" dirty="0" smtClean="0"/>
              <a:t>, SNOMED CT)</a:t>
            </a:r>
          </a:p>
          <a:p>
            <a:r>
              <a:rPr lang="en-GB" sz="2000" dirty="0" smtClean="0"/>
              <a:t>Localized versions maintained by public body (DIMDI): ICD, MeSH</a:t>
            </a:r>
          </a:p>
          <a:p>
            <a:r>
              <a:rPr lang="en-GB" sz="2000" dirty="0" smtClean="0"/>
              <a:t>Localized versions maintained by user groups (ICPM)</a:t>
            </a:r>
          </a:p>
          <a:p>
            <a:r>
              <a:rPr lang="en-GB" sz="2000" dirty="0" smtClean="0"/>
              <a:t>Additional </a:t>
            </a:r>
            <a:r>
              <a:rPr lang="en-GB" sz="2000" dirty="0"/>
              <a:t>source of </a:t>
            </a:r>
            <a:r>
              <a:rPr lang="en-GB" sz="2000" dirty="0" smtClean="0"/>
              <a:t>terminology</a:t>
            </a:r>
          </a:p>
          <a:p>
            <a:pPr lvl="1"/>
            <a:r>
              <a:rPr lang="en-GB" sz="1600" dirty="0" smtClean="0"/>
              <a:t>National catalogues (procedures, drugs, devices): </a:t>
            </a:r>
          </a:p>
          <a:p>
            <a:pPr lvl="1"/>
            <a:r>
              <a:rPr lang="en-GB" sz="1600" dirty="0" smtClean="0"/>
              <a:t>Latin Sources</a:t>
            </a:r>
          </a:p>
          <a:p>
            <a:pPr lvl="1"/>
            <a:r>
              <a:rPr lang="en-GB" sz="1600" dirty="0" smtClean="0"/>
              <a:t>Medical and general lexicons</a:t>
            </a:r>
          </a:p>
          <a:p>
            <a:pPr lvl="1"/>
            <a:endParaRPr lang="en-GB" sz="16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4553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translation / crowdsourcing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17778" r="4706" b="7320"/>
          <a:stretch/>
        </p:blipFill>
        <p:spPr bwMode="auto">
          <a:xfrm>
            <a:off x="179512" y="1584176"/>
            <a:ext cx="875259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1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>
            <a:normAutofit/>
          </a:bodyPr>
          <a:lstStyle/>
          <a:p>
            <a:r>
              <a:rPr lang="en-GB" dirty="0" smtClean="0"/>
              <a:t>Biomedical Vocabulary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00600"/>
          </a:xfrm>
        </p:spPr>
        <p:txBody>
          <a:bodyPr>
            <a:noAutofit/>
          </a:bodyPr>
          <a:lstStyle/>
          <a:p>
            <a:r>
              <a:rPr lang="en-GB" dirty="0"/>
              <a:t>Umbrella term for </a:t>
            </a:r>
          </a:p>
          <a:p>
            <a:pPr lvl="1"/>
            <a:r>
              <a:rPr lang="en-GB" sz="1600" dirty="0"/>
              <a:t>Classification, Nomenclature, Terminology, Ontology, </a:t>
            </a:r>
            <a:r>
              <a:rPr lang="en-GB" sz="1600" dirty="0" smtClean="0"/>
              <a:t>Catalogue</a:t>
            </a:r>
            <a:endParaRPr lang="en-GB" sz="1600" dirty="0"/>
          </a:p>
          <a:p>
            <a:r>
              <a:rPr lang="en-GB" dirty="0"/>
              <a:t>Building blocks</a:t>
            </a:r>
          </a:p>
          <a:p>
            <a:pPr lvl="1"/>
            <a:r>
              <a:rPr lang="en-GB" sz="1600" b="1" dirty="0"/>
              <a:t>Representational </a:t>
            </a:r>
            <a:r>
              <a:rPr lang="en-GB" sz="1600" b="1" dirty="0" smtClean="0"/>
              <a:t>units</a:t>
            </a:r>
            <a:r>
              <a:rPr lang="en-GB" sz="1600" dirty="0" smtClean="0"/>
              <a:t>: </a:t>
            </a:r>
            <a:r>
              <a:rPr lang="en-GB" sz="1600" dirty="0"/>
              <a:t>the primary identifiers of </a:t>
            </a:r>
            <a:r>
              <a:rPr lang="en-GB" sz="1600" dirty="0" smtClean="0"/>
              <a:t>meaning (RUs, </a:t>
            </a:r>
            <a:r>
              <a:rPr lang="en-GB" sz="1600" b="1" dirty="0" smtClean="0"/>
              <a:t>concepts</a:t>
            </a:r>
            <a:r>
              <a:rPr lang="en-GB" sz="1600" dirty="0"/>
              <a:t>, classes, </a:t>
            </a:r>
            <a:r>
              <a:rPr lang="en-GB" sz="1600" dirty="0" err="1" smtClean="0"/>
              <a:t>synsets</a:t>
            </a:r>
            <a:r>
              <a:rPr lang="en-GB" sz="1600" dirty="0" smtClean="0"/>
              <a:t>)</a:t>
            </a:r>
            <a:endParaRPr lang="de-DE" sz="1600" dirty="0"/>
          </a:p>
          <a:p>
            <a:pPr lvl="1"/>
            <a:r>
              <a:rPr lang="en-GB" sz="1600" b="1" dirty="0"/>
              <a:t>Links</a:t>
            </a:r>
            <a:r>
              <a:rPr lang="en-GB" sz="1600" dirty="0"/>
              <a:t>: the connections between RUs, such as broader/narrower, is-a, </a:t>
            </a:r>
            <a:r>
              <a:rPr lang="en-GB" sz="1600" dirty="0" smtClean="0"/>
              <a:t>part-of</a:t>
            </a:r>
            <a:endParaRPr lang="de-DE" sz="1600" dirty="0"/>
          </a:p>
          <a:p>
            <a:pPr lvl="1"/>
            <a:r>
              <a:rPr lang="en-GB" sz="1600" b="1" dirty="0"/>
              <a:t>Codes</a:t>
            </a:r>
            <a:r>
              <a:rPr lang="en-GB" sz="1600" dirty="0"/>
              <a:t>: alphanumeric identifiers for a </a:t>
            </a:r>
            <a:r>
              <a:rPr lang="en-GB" sz="1600" dirty="0" smtClean="0"/>
              <a:t>concept</a:t>
            </a:r>
            <a:endParaRPr lang="de-DE" sz="1600" dirty="0"/>
          </a:p>
          <a:p>
            <a:pPr lvl="1"/>
            <a:r>
              <a:rPr lang="en-GB" sz="1600" b="1" dirty="0"/>
              <a:t>Terms</a:t>
            </a:r>
            <a:r>
              <a:rPr lang="en-GB" sz="1600" dirty="0"/>
              <a:t>: words or group of words that describe the meaning of a RU in human language. </a:t>
            </a:r>
            <a:endParaRPr lang="de-DE" sz="1600" dirty="0"/>
          </a:p>
          <a:p>
            <a:pPr lvl="1"/>
            <a:r>
              <a:rPr lang="en-GB" sz="1600" b="1" dirty="0"/>
              <a:t>Hierarchies</a:t>
            </a:r>
            <a:r>
              <a:rPr lang="en-GB" sz="1600" dirty="0"/>
              <a:t>: network of links that constitute a partial order (single or multiple hierarchies)</a:t>
            </a:r>
            <a:endParaRPr lang="de-DE" sz="1600" dirty="0"/>
          </a:p>
          <a:p>
            <a:pPr lvl="1"/>
            <a:r>
              <a:rPr lang="en-GB" sz="1600" b="1" dirty="0"/>
              <a:t>Axes</a:t>
            </a:r>
            <a:r>
              <a:rPr lang="en-GB" sz="1600" dirty="0"/>
              <a:t>: systems of independent, non-overlapping </a:t>
            </a:r>
            <a:r>
              <a:rPr lang="en-GB" sz="1600" dirty="0" smtClean="0"/>
              <a:t>hierarchies</a:t>
            </a:r>
            <a:r>
              <a:rPr lang="en-GB" sz="1600" dirty="0"/>
              <a:t>	</a:t>
            </a:r>
            <a:endParaRPr lang="de-DE" sz="1600" dirty="0"/>
          </a:p>
          <a:p>
            <a:pPr lvl="1"/>
            <a:r>
              <a:rPr lang="en-GB" sz="1600" b="1" dirty="0"/>
              <a:t>Glossary </a:t>
            </a:r>
            <a:r>
              <a:rPr lang="en-GB" sz="1600" b="1" dirty="0" smtClean="0"/>
              <a:t>entries</a:t>
            </a:r>
            <a:r>
              <a:rPr lang="en-GB" sz="1600" dirty="0"/>
              <a:t> </a:t>
            </a:r>
            <a:r>
              <a:rPr lang="en-GB" sz="1600" dirty="0" smtClean="0"/>
              <a:t>(scope notes): </a:t>
            </a:r>
            <a:r>
              <a:rPr lang="en-GB" sz="1600" dirty="0"/>
              <a:t>natural language elucidations of concept meaning and use  </a:t>
            </a:r>
            <a:endParaRPr lang="de-DE" sz="1600" dirty="0"/>
          </a:p>
          <a:p>
            <a:pPr lvl="1"/>
            <a:r>
              <a:rPr lang="en-GB" sz="1600" b="1" dirty="0"/>
              <a:t>Axioms</a:t>
            </a:r>
            <a:r>
              <a:rPr lang="en-GB" sz="1600" dirty="0"/>
              <a:t>: sentences expressed in logic providing formal, computable definitions for </a:t>
            </a:r>
            <a:r>
              <a:rPr lang="en-GB" sz="1600" dirty="0" smtClean="0"/>
              <a:t>concepts</a:t>
            </a:r>
            <a:endParaRPr lang="de-DE" sz="1600" dirty="0"/>
          </a:p>
          <a:p>
            <a:pPr lvl="1"/>
            <a:r>
              <a:rPr lang="en-GB" sz="1600" b="1" dirty="0"/>
              <a:t>Rules</a:t>
            </a:r>
            <a:r>
              <a:rPr lang="en-GB" sz="1600" dirty="0"/>
              <a:t>: directives that specify exclusion and inclusion criteria in </a:t>
            </a:r>
            <a:r>
              <a:rPr lang="en-GB" sz="1600" dirty="0" smtClean="0"/>
              <a:t>classifications</a:t>
            </a:r>
            <a:endParaRPr lang="de-DE" sz="16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pt-BR" sz="180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4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Genres of Biomedical Vocabularies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Thesauri: describe </a:t>
            </a:r>
            <a:r>
              <a:rPr lang="en-GB" dirty="0"/>
              <a:t>the meanings of pre-existing terms and relate them using semantic </a:t>
            </a:r>
            <a:r>
              <a:rPr lang="en-GB" dirty="0" smtClean="0"/>
              <a:t>relations</a:t>
            </a:r>
          </a:p>
          <a:p>
            <a:pPr lvl="1"/>
            <a:r>
              <a:rPr lang="en-GB" dirty="0" smtClean="0"/>
              <a:t>synonymy / broader…narrower</a:t>
            </a:r>
          </a:p>
          <a:p>
            <a:r>
              <a:rPr lang="en-GB" dirty="0" smtClean="0"/>
              <a:t>Classifications: </a:t>
            </a:r>
          </a:p>
          <a:p>
            <a:pPr lvl="1"/>
            <a:r>
              <a:rPr lang="en-GB" dirty="0" smtClean="0"/>
              <a:t>Subclass hierarchies</a:t>
            </a:r>
          </a:p>
          <a:p>
            <a:pPr lvl="1"/>
            <a:r>
              <a:rPr lang="en-GB" dirty="0" smtClean="0"/>
              <a:t>tendency to artificial names</a:t>
            </a:r>
          </a:p>
          <a:p>
            <a:pPr lvl="1"/>
            <a:r>
              <a:rPr lang="en-GB" dirty="0" smtClean="0"/>
              <a:t>arbitrarily restricted meanings </a:t>
            </a:r>
            <a:br>
              <a:rPr lang="en-GB" dirty="0" smtClean="0"/>
            </a:br>
            <a:r>
              <a:rPr lang="en-GB" dirty="0" smtClean="0"/>
              <a:t>due to class disjointness</a:t>
            </a:r>
          </a:p>
          <a:p>
            <a:r>
              <a:rPr lang="en-GB" dirty="0" smtClean="0"/>
              <a:t>Ontologies</a:t>
            </a:r>
          </a:p>
          <a:p>
            <a:pPr lvl="1"/>
            <a:r>
              <a:rPr lang="en-GB" dirty="0" smtClean="0"/>
              <a:t>logic-based foundation </a:t>
            </a:r>
          </a:p>
          <a:p>
            <a:pPr lvl="1"/>
            <a:r>
              <a:rPr lang="en-GB" dirty="0" smtClean="0"/>
              <a:t>concepts represent types of entities rather than meaning of words</a:t>
            </a:r>
          </a:p>
        </p:txBody>
      </p:sp>
      <p:sp>
        <p:nvSpPr>
          <p:cNvPr id="4" name="Rechteck 3"/>
          <p:cNvSpPr/>
          <p:nvPr/>
        </p:nvSpPr>
        <p:spPr>
          <a:xfrm>
            <a:off x="5292080" y="3338989"/>
            <a:ext cx="3240360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"In-vitro-Bestimmung </a:t>
            </a:r>
            <a:r>
              <a:rPr lang="de-DE" sz="1400" dirty="0"/>
              <a:t>des Genexpressionsprofils mittels RNA aus Monozyten des peripheren Blutes bei Zustand nach </a:t>
            </a:r>
            <a:r>
              <a:rPr lang="de-DE" sz="1400" dirty="0" smtClean="0"/>
              <a:t>Transplantation"</a:t>
            </a:r>
            <a:endParaRPr lang="en-GB" sz="1400" dirty="0"/>
          </a:p>
        </p:txBody>
      </p:sp>
      <p:sp>
        <p:nvSpPr>
          <p:cNvPr id="6" name="Rechteck 5"/>
          <p:cNvSpPr/>
          <p:nvPr/>
        </p:nvSpPr>
        <p:spPr>
          <a:xfrm>
            <a:off x="4916624" y="5517232"/>
            <a:ext cx="3975856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SCT: </a:t>
            </a:r>
            <a:r>
              <a:rPr lang="en-US" sz="1400" dirty="0"/>
              <a:t> </a:t>
            </a:r>
            <a:r>
              <a:rPr lang="en-US" sz="1400" dirty="0" err="1" smtClean="0"/>
              <a:t>Cholecystitis</a:t>
            </a:r>
            <a:r>
              <a:rPr lang="en-US" sz="1400" dirty="0" smtClean="0"/>
              <a:t> subClassOf</a:t>
            </a:r>
          </a:p>
          <a:p>
            <a:r>
              <a:rPr lang="en-US" sz="1400" dirty="0" smtClean="0"/>
              <a:t>Associated morphology some Inflammation and </a:t>
            </a:r>
          </a:p>
          <a:p>
            <a:r>
              <a:rPr lang="en-US" sz="1400" dirty="0" smtClean="0"/>
              <a:t>Finding site some Gallbladder </a:t>
            </a:r>
            <a:r>
              <a:rPr lang="en-US" sz="1400" dirty="0"/>
              <a:t>structure </a:t>
            </a:r>
            <a:r>
              <a:rPr lang="en-US" sz="1400" dirty="0" smtClean="0"/>
              <a:t> </a:t>
            </a:r>
            <a:endParaRPr lang="en-GB" sz="1400" dirty="0"/>
          </a:p>
        </p:txBody>
      </p:sp>
      <p:sp>
        <p:nvSpPr>
          <p:cNvPr id="7" name="Rechteck 6"/>
          <p:cNvSpPr/>
          <p:nvPr/>
        </p:nvSpPr>
        <p:spPr>
          <a:xfrm>
            <a:off x="5652120" y="2132856"/>
            <a:ext cx="3240360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[MeSH]</a:t>
            </a:r>
          </a:p>
          <a:p>
            <a:r>
              <a:rPr lang="de-DE" sz="1400" dirty="0" smtClean="0"/>
              <a:t>Blood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Blood </a:t>
            </a:r>
            <a:r>
              <a:rPr lang="de-DE" sz="1400" dirty="0" err="1" smtClean="0"/>
              <a:t>plasma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Fetal </a:t>
            </a:r>
            <a:r>
              <a:rPr lang="de-DE" sz="1400" dirty="0" err="1" smtClean="0"/>
              <a:t>blood</a:t>
            </a:r>
            <a:endParaRPr lang="en-GB" sz="1400" dirty="0"/>
          </a:p>
        </p:txBody>
      </p:sp>
      <p:sp>
        <p:nvSpPr>
          <p:cNvPr id="8" name="Rechteck 7"/>
          <p:cNvSpPr/>
          <p:nvPr/>
        </p:nvSpPr>
        <p:spPr>
          <a:xfrm>
            <a:off x="5112060" y="4499531"/>
            <a:ext cx="3600400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E10: Insulin-</a:t>
            </a:r>
            <a:r>
              <a:rPr lang="de-DE" sz="1400" dirty="0" err="1" smtClean="0"/>
              <a:t>dependent</a:t>
            </a:r>
            <a:r>
              <a:rPr lang="de-DE" sz="1400" dirty="0" smtClean="0"/>
              <a:t> </a:t>
            </a:r>
            <a:r>
              <a:rPr lang="de-DE" sz="1400" dirty="0" err="1" smtClean="0"/>
              <a:t>diabetes</a:t>
            </a:r>
            <a:r>
              <a:rPr lang="de-DE" sz="1400" dirty="0" smtClean="0"/>
              <a:t> mellitus</a:t>
            </a:r>
          </a:p>
          <a:p>
            <a:r>
              <a:rPr lang="de-DE" sz="1400" dirty="0" smtClean="0"/>
              <a:t>Excl. </a:t>
            </a:r>
            <a:r>
              <a:rPr lang="en-US" sz="1400" dirty="0" smtClean="0"/>
              <a:t>complications </a:t>
            </a:r>
            <a:r>
              <a:rPr lang="en-US" sz="1400" dirty="0"/>
              <a:t>of pregnancy, childbirth and the </a:t>
            </a:r>
            <a:r>
              <a:rPr lang="en-US" sz="1400" dirty="0" err="1"/>
              <a:t>puerperium</a:t>
            </a:r>
            <a:r>
              <a:rPr lang="en-US" sz="1400" dirty="0"/>
              <a:t> (O00-O99)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474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4248472" cy="4824536"/>
          </a:xfrm>
        </p:spPr>
        <p:txBody>
          <a:bodyPr/>
          <a:lstStyle/>
          <a:p>
            <a:r>
              <a:rPr lang="en-GB" dirty="0" smtClean="0"/>
              <a:t>ICD-10 </a:t>
            </a:r>
            <a:endParaRPr lang="en-GB" dirty="0"/>
          </a:p>
          <a:p>
            <a:r>
              <a:rPr lang="en-GB" dirty="0" smtClean="0"/>
              <a:t>OPS </a:t>
            </a:r>
            <a:endParaRPr lang="en-GB" dirty="0"/>
          </a:p>
          <a:p>
            <a:r>
              <a:rPr lang="en-GB" dirty="0" smtClean="0"/>
              <a:t>ICD-O </a:t>
            </a:r>
            <a:endParaRPr lang="en-GB" dirty="0"/>
          </a:p>
          <a:p>
            <a:r>
              <a:rPr lang="en-GB" dirty="0" smtClean="0"/>
              <a:t>MeSH </a:t>
            </a:r>
            <a:endParaRPr lang="en-GB" dirty="0"/>
          </a:p>
          <a:p>
            <a:r>
              <a:rPr lang="en-GB" dirty="0" smtClean="0"/>
              <a:t>MEDDRA </a:t>
            </a:r>
            <a:endParaRPr lang="en-GB" dirty="0"/>
          </a:p>
          <a:p>
            <a:r>
              <a:rPr lang="en-GB" dirty="0" smtClean="0"/>
              <a:t>LOINC</a:t>
            </a:r>
            <a:r>
              <a:rPr lang="en-GB" dirty="0"/>
              <a:t>	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ATC</a:t>
            </a:r>
            <a:r>
              <a:rPr lang="en-GB" dirty="0"/>
              <a:t>	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3995936" y="1556792"/>
            <a:ext cx="4968552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ICF	 </a:t>
            </a: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SNOMED </a:t>
            </a:r>
            <a:r>
              <a:rPr lang="en-GB" sz="2400" kern="0" dirty="0" smtClean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/</a:t>
            </a:r>
            <a:r>
              <a:rPr lang="en-GB" sz="2400" kern="0" dirty="0" err="1" smtClean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Wingert</a:t>
            </a:r>
            <a:r>
              <a:rPr lang="en-GB" sz="2400" kern="0" dirty="0" smtClean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 Nomenclature</a:t>
            </a:r>
            <a:endParaRPr lang="en-GB" sz="2400" kern="0" dirty="0">
              <a:solidFill>
                <a:srgbClr val="292929">
                  <a:lumMod val="90000"/>
                  <a:lumOff val="10000"/>
                </a:srgbClr>
              </a:solidFill>
              <a:latin typeface="Calibri" pitchFamily="34" charset="0"/>
              <a:cs typeface="Arial"/>
            </a:endParaRP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RADLEX	</a:t>
            </a: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EDQM	</a:t>
            </a: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UCUM	</a:t>
            </a: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ICPC	</a:t>
            </a:r>
          </a:p>
          <a:p>
            <a:pPr marL="447675" lvl="0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GB" sz="2400" kern="0" dirty="0">
                <a:solidFill>
                  <a:srgbClr val="292929">
                    <a:lumMod val="90000"/>
                    <a:lumOff val="10000"/>
                  </a:srgbClr>
                </a:solidFill>
                <a:latin typeface="Calibri" pitchFamily="34" charset="0"/>
                <a:cs typeface="Arial"/>
              </a:rPr>
              <a:t>ICNP	</a:t>
            </a:r>
          </a:p>
        </p:txBody>
      </p:sp>
      <p:sp>
        <p:nvSpPr>
          <p:cNvPr id="5" name="Rechteck 4"/>
          <p:cNvSpPr/>
          <p:nvPr/>
        </p:nvSpPr>
        <p:spPr>
          <a:xfrm>
            <a:off x="323528" y="5396789"/>
            <a:ext cx="8496944" cy="2640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rPr>
              <a:t>Fee catalogues for procedure-based reimbursement</a:t>
            </a:r>
          </a:p>
          <a:p>
            <a:pPr marL="447675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rPr>
              <a:t>Sources for Latin terms	</a:t>
            </a:r>
          </a:p>
          <a:p>
            <a:pPr marL="447675" indent="-447675" eaLnBrk="0" hangingPunct="0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rPr>
              <a:t>Domain-independent terminology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rPr>
              <a:t>sources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35496" y="5453243"/>
            <a:ext cx="9073008" cy="0"/>
          </a:xfrm>
          <a:prstGeom prst="line">
            <a:avLst/>
          </a:prstGeom>
          <a:noFill/>
          <a:ln w="9525" cap="flat" cmpd="sng" algn="ctr">
            <a:solidFill>
              <a:srgbClr val="2929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214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ICD 10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301208"/>
          </a:xfrm>
        </p:spPr>
        <p:txBody>
          <a:bodyPr/>
          <a:lstStyle/>
          <a:p>
            <a:r>
              <a:rPr lang="en-GB" dirty="0" smtClean="0"/>
              <a:t>Two German versions: </a:t>
            </a:r>
          </a:p>
          <a:p>
            <a:pPr lvl="1"/>
            <a:r>
              <a:rPr lang="en-GB" dirty="0" smtClean="0"/>
              <a:t>Mortality (WHO): 14,400 RUs</a:t>
            </a:r>
          </a:p>
          <a:p>
            <a:pPr lvl="1"/>
            <a:r>
              <a:rPr lang="en-GB" dirty="0" smtClean="0"/>
              <a:t>Morbidity (DIMDI): </a:t>
            </a:r>
            <a:r>
              <a:rPr lang="en-GB" dirty="0"/>
              <a:t>ICD-10 GM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12,500 </a:t>
            </a:r>
            <a:r>
              <a:rPr lang="en-GB" dirty="0" smtClean="0"/>
              <a:t>concepts) extensions, </a:t>
            </a:r>
            <a:br>
              <a:rPr lang="en-GB" dirty="0" smtClean="0"/>
            </a:br>
            <a:r>
              <a:rPr lang="en-GB" dirty="0" smtClean="0"/>
              <a:t>pruning of subhierarchies  </a:t>
            </a:r>
          </a:p>
          <a:p>
            <a:r>
              <a:rPr lang="en-GB" dirty="0"/>
              <a:t>Alphabetical </a:t>
            </a:r>
            <a:r>
              <a:rPr lang="en-GB" dirty="0" smtClean="0"/>
              <a:t>Index: 77,000 terms </a:t>
            </a:r>
            <a:br>
              <a:rPr lang="en-GB" dirty="0" smtClean="0"/>
            </a:br>
            <a:r>
              <a:rPr lang="en-GB" dirty="0" smtClean="0"/>
              <a:t>linked to ICD-10 GM identified </a:t>
            </a:r>
            <a:br>
              <a:rPr lang="en-GB" dirty="0" smtClean="0"/>
            </a:br>
            <a:r>
              <a:rPr lang="en-GB" dirty="0" smtClean="0"/>
              <a:t>by Alpha ID</a:t>
            </a:r>
          </a:p>
          <a:p>
            <a:pPr lvl="1"/>
            <a:r>
              <a:rPr lang="en-GB" dirty="0" smtClean="0"/>
              <a:t>Synonyms</a:t>
            </a:r>
          </a:p>
          <a:p>
            <a:pPr lvl="1"/>
            <a:r>
              <a:rPr lang="en-GB" dirty="0" smtClean="0"/>
              <a:t>more specific entry terms, e.g. </a:t>
            </a:r>
            <a:br>
              <a:rPr lang="en-GB" dirty="0" smtClean="0"/>
            </a:br>
            <a:r>
              <a:rPr lang="en-GB" dirty="0" smtClean="0"/>
              <a:t>"</a:t>
            </a:r>
            <a:r>
              <a:rPr lang="en-GB" dirty="0"/>
              <a:t>Amoxicillin-</a:t>
            </a:r>
            <a:r>
              <a:rPr lang="en-GB" dirty="0" err="1"/>
              <a:t>Allergie</a:t>
            </a:r>
            <a:r>
              <a:rPr lang="en-GB" dirty="0"/>
              <a:t>" </a:t>
            </a:r>
            <a:r>
              <a:rPr lang="en-GB" dirty="0" smtClean="0"/>
              <a:t>[I112547]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/>
              <a:t>T88.7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Unspecified adverse effect of drug or medicament).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076056" y="2132856"/>
            <a:ext cx="3816424" cy="378565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/>
              <a:t>- Arm</a:t>
            </a:r>
            <a:br>
              <a:rPr lang="de-DE" sz="1200" dirty="0"/>
            </a:br>
            <a:r>
              <a:rPr lang="de-DE" sz="1200" dirty="0"/>
              <a:t>- - beim Fetus  P03.1</a:t>
            </a:r>
            <a:br>
              <a:rPr lang="de-DE" sz="1200" dirty="0"/>
            </a:br>
            <a:r>
              <a:rPr lang="de-DE" sz="1200" dirty="0"/>
              <a:t>- - Fetus, Betreuung, Mutter  O32.2</a:t>
            </a:r>
            <a:br>
              <a:rPr lang="de-DE" sz="1200" dirty="0"/>
            </a:br>
            <a:r>
              <a:rPr lang="de-DE" sz="1200" dirty="0"/>
              <a:t>- - Hindernis, Geburt  O64.4</a:t>
            </a:r>
            <a:br>
              <a:rPr lang="de-DE" sz="1200" dirty="0"/>
            </a:br>
            <a:r>
              <a:rPr lang="de-DE" sz="1200" dirty="0"/>
              <a:t>- - Komplikation, Entbindung  O32.2</a:t>
            </a:r>
            <a:br>
              <a:rPr lang="de-DE" sz="1200" dirty="0"/>
            </a:br>
            <a:r>
              <a:rPr lang="de-DE" sz="1200" dirty="0"/>
              <a:t>- - mit Schnittentbindung  O32.2</a:t>
            </a:r>
            <a:br>
              <a:rPr lang="de-DE" sz="1200" dirty="0"/>
            </a:br>
            <a:r>
              <a:rPr lang="de-DE" sz="1200" dirty="0"/>
              <a:t>- Bandscheibe  M51.2</a:t>
            </a:r>
            <a:br>
              <a:rPr lang="de-DE" sz="1200" dirty="0"/>
            </a:br>
            <a:r>
              <a:rPr lang="de-DE" sz="1200" dirty="0"/>
              <a:t>- - lumbal  M51.2</a:t>
            </a:r>
            <a:br>
              <a:rPr lang="de-DE" sz="1200" dirty="0"/>
            </a:br>
            <a:r>
              <a:rPr lang="de-DE" sz="1200" dirty="0"/>
              <a:t>- - </a:t>
            </a:r>
            <a:r>
              <a:rPr lang="de-DE" sz="1200" dirty="0" err="1"/>
              <a:t>lumbosakral</a:t>
            </a:r>
            <a:r>
              <a:rPr lang="de-DE" sz="1200" dirty="0"/>
              <a:t>  M51.2</a:t>
            </a:r>
            <a:br>
              <a:rPr lang="de-DE" sz="1200" dirty="0"/>
            </a:br>
            <a:r>
              <a:rPr lang="de-DE" sz="1200" dirty="0"/>
              <a:t>- - mit</a:t>
            </a:r>
            <a:br>
              <a:rPr lang="de-DE" sz="1200" dirty="0"/>
            </a:br>
            <a:r>
              <a:rPr lang="de-DE" sz="1200" dirty="0"/>
              <a:t>- - - Ischialgie  M51.1†  G55.1</a:t>
            </a:r>
            <a:br>
              <a:rPr lang="de-DE" sz="1200" dirty="0"/>
            </a:br>
            <a:r>
              <a:rPr lang="de-DE" sz="1200" dirty="0"/>
              <a:t>- - - Kompression, Rückenmark </a:t>
            </a:r>
            <a:r>
              <a:rPr lang="de-DE" sz="1200" dirty="0" err="1"/>
              <a:t>a.n.k</a:t>
            </a:r>
            <a:r>
              <a:rPr lang="de-DE" sz="1200" dirty="0"/>
              <a:t>.  M51.0†  </a:t>
            </a:r>
            <a:r>
              <a:rPr lang="de-DE" sz="1200" dirty="0" smtClean="0"/>
              <a:t>G99.2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- - - Lendenwirbelsäulensyndrom  M51.1†  </a:t>
            </a:r>
            <a:r>
              <a:rPr lang="de-DE" sz="1200" dirty="0" smtClean="0"/>
              <a:t>G55.1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- - - Neuritis  M51.1†  G55.1</a:t>
            </a:r>
            <a:br>
              <a:rPr lang="de-DE" sz="1200" dirty="0"/>
            </a:br>
            <a:r>
              <a:rPr lang="de-DE" sz="1200" dirty="0"/>
              <a:t>- - - </a:t>
            </a:r>
            <a:r>
              <a:rPr lang="de-DE" sz="1200" dirty="0" err="1"/>
              <a:t>Zervikalsyndrom</a:t>
            </a:r>
            <a:r>
              <a:rPr lang="de-DE" sz="1200" dirty="0"/>
              <a:t>  M50.1†  G55.1</a:t>
            </a:r>
            <a:br>
              <a:rPr lang="de-DE" sz="1200" dirty="0"/>
            </a:br>
            <a:r>
              <a:rPr lang="de-DE" sz="1200" dirty="0"/>
              <a:t>- - thorakal  M51.2</a:t>
            </a:r>
            <a:br>
              <a:rPr lang="de-DE" sz="1200" dirty="0"/>
            </a:br>
            <a:r>
              <a:rPr lang="de-DE" sz="1200" dirty="0"/>
              <a:t>- - zervikal  M50.2</a:t>
            </a:r>
            <a:br>
              <a:rPr lang="de-DE" sz="1200" dirty="0"/>
            </a:br>
            <a:r>
              <a:rPr lang="de-DE" sz="1200" dirty="0"/>
              <a:t>- - - mit</a:t>
            </a:r>
            <a:br>
              <a:rPr lang="de-DE" sz="1200" dirty="0"/>
            </a:br>
            <a:r>
              <a:rPr lang="de-DE" sz="1200" dirty="0"/>
              <a:t>- - - - Kompression, Rückenmark  M50.0†  </a:t>
            </a:r>
            <a:r>
              <a:rPr lang="de-DE" sz="1200" dirty="0" smtClean="0"/>
              <a:t>G99.2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- - - - Myelopathie  M50.0†  </a:t>
            </a:r>
            <a:r>
              <a:rPr lang="de-DE" sz="1200" dirty="0" smtClean="0"/>
              <a:t>G99.2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37545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/>
          <a:lstStyle/>
          <a:p>
            <a:r>
              <a:rPr lang="en-GB" dirty="0" smtClean="0"/>
              <a:t>Procedure coding system, only used in Germany and Austria</a:t>
            </a:r>
          </a:p>
          <a:p>
            <a:r>
              <a:rPr lang="en-GB" dirty="0"/>
              <a:t>A</a:t>
            </a:r>
            <a:r>
              <a:rPr lang="en-GB" dirty="0" smtClean="0"/>
              <a:t>daptation </a:t>
            </a:r>
            <a:r>
              <a:rPr lang="en-GB" dirty="0"/>
              <a:t>of the WHO's International Classification of Procedures in Medicine (ICPM</a:t>
            </a:r>
            <a:r>
              <a:rPr lang="en-GB" dirty="0" smtClean="0"/>
              <a:t>)</a:t>
            </a:r>
          </a:p>
          <a:p>
            <a:r>
              <a:rPr lang="en-GB" dirty="0" smtClean="0"/>
              <a:t>28,300 concepts </a:t>
            </a:r>
          </a:p>
          <a:p>
            <a:r>
              <a:rPr lang="en-GB" dirty="0" smtClean="0"/>
              <a:t>Alphabetical index</a:t>
            </a:r>
          </a:p>
          <a:p>
            <a:r>
              <a:rPr lang="en-GB" dirty="0" smtClean="0"/>
              <a:t>Watch out:</a:t>
            </a:r>
            <a:br>
              <a:rPr lang="en-GB" dirty="0" smtClean="0"/>
            </a:br>
            <a:r>
              <a:rPr lang="en-GB" dirty="0" smtClean="0"/>
              <a:t>Abbreviated class labels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4932040" y="3356992"/>
            <a:ext cx="3672408" cy="18158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1-497	</a:t>
            </a:r>
            <a:r>
              <a:rPr lang="de-DE" sz="1400" b="1" dirty="0" smtClean="0"/>
              <a:t>Transvenöse </a:t>
            </a:r>
            <a:r>
              <a:rPr lang="de-DE" sz="1400" b="1" dirty="0"/>
              <a:t>oder 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>                   transarterielle </a:t>
            </a:r>
            <a:r>
              <a:rPr lang="de-DE" sz="1400" b="1" dirty="0"/>
              <a:t>Biopsie</a:t>
            </a:r>
          </a:p>
          <a:p>
            <a:r>
              <a:rPr lang="de-DE" sz="1400" b="1" dirty="0"/>
              <a:t>1</a:t>
            </a:r>
            <a:r>
              <a:rPr lang="de-DE" sz="1400" dirty="0"/>
              <a:t>-497.0	Endokard</a:t>
            </a:r>
          </a:p>
          <a:p>
            <a:r>
              <a:rPr lang="de-DE" sz="1400" dirty="0"/>
              <a:t>1-497.1	</a:t>
            </a:r>
            <a:r>
              <a:rPr lang="de-DE" sz="1400" dirty="0" err="1"/>
              <a:t>Endomyokard</a:t>
            </a:r>
            <a:endParaRPr lang="de-DE" sz="1400" dirty="0"/>
          </a:p>
          <a:p>
            <a:r>
              <a:rPr lang="de-DE" sz="1400" dirty="0"/>
              <a:t>1-497.2	Myokard</a:t>
            </a:r>
          </a:p>
          <a:p>
            <a:r>
              <a:rPr lang="de-DE" sz="1400" dirty="0"/>
              <a:t>1-497.3	Leber</a:t>
            </a:r>
          </a:p>
          <a:p>
            <a:r>
              <a:rPr lang="de-DE" sz="1400" dirty="0"/>
              <a:t>1-497.x	Sonstige</a:t>
            </a:r>
          </a:p>
          <a:p>
            <a:r>
              <a:rPr lang="de-DE" sz="1400" dirty="0"/>
              <a:t>1-497.y	</a:t>
            </a:r>
            <a:r>
              <a:rPr lang="de-DE" sz="1400" dirty="0" err="1"/>
              <a:t>N.n.bez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206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/>
          <a:lstStyle/>
          <a:p>
            <a:r>
              <a:rPr lang="en-GB" dirty="0" smtClean="0"/>
              <a:t>Indexing vocabulary for </a:t>
            </a:r>
            <a:br>
              <a:rPr lang="en-GB" dirty="0" smtClean="0"/>
            </a:br>
            <a:r>
              <a:rPr lang="en-GB" dirty="0" smtClean="0"/>
              <a:t>biomedical literature </a:t>
            </a:r>
            <a:br>
              <a:rPr lang="en-GB" dirty="0" smtClean="0"/>
            </a:br>
            <a:r>
              <a:rPr lang="en-GB" dirty="0" smtClean="0"/>
              <a:t>(not recommended for EHR)</a:t>
            </a:r>
          </a:p>
          <a:p>
            <a:r>
              <a:rPr lang="en-GB" dirty="0" smtClean="0"/>
              <a:t>28,300 concepts (main </a:t>
            </a:r>
            <a:r>
              <a:rPr lang="en-GB" dirty="0"/>
              <a:t>headings </a:t>
            </a:r>
            <a:r>
              <a:rPr lang="en-GB" dirty="0" smtClean="0"/>
              <a:t>)</a:t>
            </a:r>
          </a:p>
          <a:p>
            <a:r>
              <a:rPr lang="en-GB" dirty="0" smtClean="0"/>
              <a:t>German version: and </a:t>
            </a:r>
            <a:r>
              <a:rPr lang="en-GB" dirty="0"/>
              <a:t>60,067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German </a:t>
            </a:r>
            <a:r>
              <a:rPr lang="en-GB" dirty="0"/>
              <a:t>entry </a:t>
            </a:r>
            <a:r>
              <a:rPr lang="en-GB" dirty="0" smtClean="0"/>
              <a:t>terms (compared </a:t>
            </a:r>
            <a:br>
              <a:rPr lang="en-GB" dirty="0" smtClean="0"/>
            </a:br>
            <a:r>
              <a:rPr lang="en-GB" dirty="0" smtClean="0"/>
              <a:t>to 193,000 English entry terms) </a:t>
            </a:r>
          </a:p>
          <a:p>
            <a:r>
              <a:rPr lang="en-GB" dirty="0" smtClean="0"/>
              <a:t>No translation of scope notes</a:t>
            </a:r>
          </a:p>
          <a:p>
            <a:r>
              <a:rPr lang="en-GB" dirty="0" smtClean="0"/>
              <a:t>Annual update (DIMDI)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78063"/>
              </p:ext>
            </p:extLst>
          </p:nvPr>
        </p:nvGraphicFramePr>
        <p:xfrm>
          <a:off x="5076056" y="1556792"/>
          <a:ext cx="3922574" cy="4977460"/>
        </p:xfrm>
        <a:graphic>
          <a:graphicData uri="http://schemas.openxmlformats.org/drawingml/2006/table">
            <a:tbl>
              <a:tblPr/>
              <a:tblGrid>
                <a:gridCol w="1189231"/>
                <a:gridCol w="2733343"/>
              </a:tblGrid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MeSH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Heading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 Fractures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C26.404.061.425</a:t>
                      </a: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C26.404.484</a:t>
                      </a: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 Number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C26.531.750</a:t>
                      </a: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 Number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C26.558.276.425</a:t>
                      </a: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7085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Annotation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unspecified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below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subtrochant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FEMORAL FRACTURES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FEMORAL NECK FRACTURES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femur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FEMUR HEAD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 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inj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(IM) +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HIP FRACTURES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(IM);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acetabular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ACETABULUM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 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inj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(IM) + 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FRACTURES, BONE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(IM)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7085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Scope Note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Fractures of the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FEMUR HEAD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the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FEMUR NECK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 FEMORAL NECK FRACTURES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 the trochanters; or the inter- or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subtrochanteric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region. Excludes fractures of the acetabulum and fractures of the femoral shaft below the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subtrochanteric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region ( FEMORAL FRACTURES).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Entry Term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Intertrochanteric Fractures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Entry Term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Subtrochanteric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Fractures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/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Entry Term</a:t>
                      </a: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Trochanteric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Fractures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34" marR="58834" marT="29417" marB="294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876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SNOMED 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 lvl="1"/>
            <a:r>
              <a:rPr lang="en-GB" dirty="0" smtClean="0"/>
              <a:t>emerging international standard, maintained by the IHTSDO (International Health Terminology Standards Development Organisation), approx. 311,000 concepts, ontology based, biannual update</a:t>
            </a:r>
          </a:p>
          <a:p>
            <a:pPr lvl="1"/>
            <a:r>
              <a:rPr lang="en-GB" dirty="0" smtClean="0"/>
              <a:t>German speaking countries so far no IHTSDO members</a:t>
            </a:r>
          </a:p>
          <a:p>
            <a:pPr lvl="1"/>
            <a:r>
              <a:rPr lang="en-GB" dirty="0" smtClean="0"/>
              <a:t>Non-released German translation from 2004 (362,000 concepts, ~1M terms)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34057" r="30054" b="24493"/>
          <a:stretch/>
        </p:blipFill>
        <p:spPr bwMode="auto">
          <a:xfrm>
            <a:off x="899592" y="3682911"/>
            <a:ext cx="7764135" cy="313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Wingert</a:t>
            </a:r>
            <a:r>
              <a:rPr lang="en-GB" dirty="0" smtClean="0"/>
              <a:t> nomenclature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12776"/>
            <a:ext cx="8496944" cy="5184576"/>
          </a:xfrm>
        </p:spPr>
        <p:txBody>
          <a:bodyPr/>
          <a:lstStyle/>
          <a:p>
            <a:r>
              <a:rPr lang="en-GB" dirty="0" smtClean="0"/>
              <a:t>Origin: SNOMED v2 </a:t>
            </a:r>
          </a:p>
          <a:p>
            <a:r>
              <a:rPr lang="en-GB" dirty="0" err="1" smtClean="0"/>
              <a:t>multiaxial</a:t>
            </a:r>
            <a:r>
              <a:rPr lang="en-GB" dirty="0" smtClean="0"/>
              <a:t> nomenclature</a:t>
            </a:r>
          </a:p>
          <a:p>
            <a:r>
              <a:rPr lang="en-GB" dirty="0" smtClean="0"/>
              <a:t>German translation (1984) </a:t>
            </a:r>
            <a:br>
              <a:rPr lang="en-GB" dirty="0" smtClean="0"/>
            </a:br>
            <a:r>
              <a:rPr lang="en-GB" dirty="0" smtClean="0"/>
              <a:t>available as </a:t>
            </a:r>
            <a:br>
              <a:rPr lang="en-GB" dirty="0" smtClean="0"/>
            </a:br>
            <a:r>
              <a:rPr lang="en-GB" dirty="0" smtClean="0"/>
              <a:t>"</a:t>
            </a:r>
            <a:r>
              <a:rPr lang="en-GB" dirty="0" err="1" smtClean="0"/>
              <a:t>Wingert</a:t>
            </a:r>
            <a:r>
              <a:rPr lang="en-GB" dirty="0" smtClean="0"/>
              <a:t> nomenclature", </a:t>
            </a:r>
            <a:br>
              <a:rPr lang="en-GB" dirty="0" smtClean="0"/>
            </a:br>
            <a:r>
              <a:rPr lang="en-GB" dirty="0" smtClean="0"/>
              <a:t>maintained by private </a:t>
            </a:r>
            <a:br>
              <a:rPr lang="en-GB" dirty="0" smtClean="0"/>
            </a:br>
            <a:r>
              <a:rPr lang="en-GB" dirty="0" smtClean="0"/>
              <a:t>SW company</a:t>
            </a:r>
          </a:p>
          <a:p>
            <a:endParaRPr lang="en-GB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68192" y="2347913"/>
            <a:ext cx="5040312" cy="8651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68192" y="3500438"/>
            <a:ext cx="5040312" cy="11525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8192" y="4941888"/>
            <a:ext cx="5040312" cy="1511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68192" y="1628775"/>
            <a:ext cx="5040312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212654" y="1700213"/>
            <a:ext cx="4894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889000" indent="-439738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defRPr>
            </a:lvl2pPr>
            <a:lvl3pPr marL="1293813" indent="-40322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defRPr>
            </a:lvl3pPr>
            <a:lvl4pPr marL="1681163" indent="-385763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defRPr>
            </a:lvl4pPr>
            <a:lvl5pPr marL="2070100" indent="-3873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  <a:cs typeface="+mn-cs"/>
              </a:defRPr>
            </a:lvl5pPr>
            <a:lvl6pPr marL="2527300" indent="-38735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84500" indent="-38735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41700" indent="-38735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98900" indent="-38735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D5-46210		Acute appendicitis, NOS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endParaRPr lang="pt-BR" sz="2000" smtClean="0"/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D5-46100		Appendicitis, NOS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G-A231		Acute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endParaRPr lang="pt-BR" sz="2000" smtClean="0"/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M-41000		Acute inflammation, NOS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G-C006		In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T-59200		Appendix, NOS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endParaRPr lang="pt-BR" sz="2000" smtClean="0"/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G-A231		Acute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M-40000		Inflammation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G-C006		In</a:t>
            </a:r>
          </a:p>
          <a:p>
            <a:pPr defTabSz="6096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t-BR" sz="2000" smtClean="0"/>
              <a:t>T-59200		Appendix, NOS</a:t>
            </a:r>
          </a:p>
        </p:txBody>
      </p:sp>
    </p:spTree>
    <p:extLst>
      <p:ext uri="{BB962C8B-B14F-4D97-AF65-F5344CB8AC3E}">
        <p14:creationId xmlns:p14="http://schemas.microsoft.com/office/powerpoint/2010/main" val="1040211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sen">
  <a:themeElements>
    <a:clrScheme name="Achsen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chs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292929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292929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chsen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0</TotalTime>
  <Words>732</Words>
  <Application>Microsoft Office PowerPoint</Application>
  <PresentationFormat>Bildschirmpräsentation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Achsen</vt:lpstr>
      <vt:lpstr>Bitmap-Bild</vt:lpstr>
      <vt:lpstr>German-Language Content in Biomedical Vocabularies </vt:lpstr>
      <vt:lpstr>Biomedical Vocabulary</vt:lpstr>
      <vt:lpstr>Genres of Biomedical Vocabularies</vt:lpstr>
      <vt:lpstr>Survey</vt:lpstr>
      <vt:lpstr>ICD 10</vt:lpstr>
      <vt:lpstr>OPS</vt:lpstr>
      <vt:lpstr>MeSH</vt:lpstr>
      <vt:lpstr>SNOMED CT</vt:lpstr>
      <vt:lpstr>Wingert nomenclature</vt:lpstr>
      <vt:lpstr>RadLex</vt:lpstr>
      <vt:lpstr>MedDRA</vt:lpstr>
      <vt:lpstr>ICNP - International Classification of Nursing Practice</vt:lpstr>
      <vt:lpstr>Special cases</vt:lpstr>
      <vt:lpstr>Catalogues </vt:lpstr>
      <vt:lpstr>Sources for Latin terms</vt:lpstr>
      <vt:lpstr>Lexical German resources</vt:lpstr>
      <vt:lpstr>General observations   </vt:lpstr>
      <vt:lpstr>Machine translation / crowdsourcing</vt:lpstr>
    </vt:vector>
  </TitlesOfParts>
  <Company>Universitätsklinikum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schulz</dc:creator>
  <cp:lastModifiedBy>stschulz</cp:lastModifiedBy>
  <cp:revision>774</cp:revision>
  <dcterms:created xsi:type="dcterms:W3CDTF">2005-10-18T19:33:38Z</dcterms:created>
  <dcterms:modified xsi:type="dcterms:W3CDTF">2013-09-25T15:06:17Z</dcterms:modified>
</cp:coreProperties>
</file>