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739" r:id="rId2"/>
    <p:sldId id="1347" r:id="rId3"/>
    <p:sldId id="1377" r:id="rId4"/>
    <p:sldId id="1212" r:id="rId5"/>
    <p:sldId id="1333" r:id="rId6"/>
    <p:sldId id="1335" r:id="rId7"/>
    <p:sldId id="1336" r:id="rId8"/>
    <p:sldId id="1367" r:id="rId9"/>
    <p:sldId id="1340" r:id="rId10"/>
    <p:sldId id="1338" r:id="rId11"/>
    <p:sldId id="1337" r:id="rId12"/>
    <p:sldId id="1194" r:id="rId13"/>
    <p:sldId id="1343" r:id="rId14"/>
    <p:sldId id="1344" r:id="rId15"/>
    <p:sldId id="1378" r:id="rId16"/>
    <p:sldId id="1345" r:id="rId17"/>
    <p:sldId id="1349" r:id="rId18"/>
    <p:sldId id="1348" r:id="rId19"/>
    <p:sldId id="1351" r:id="rId20"/>
    <p:sldId id="1352" r:id="rId21"/>
    <p:sldId id="1353" r:id="rId22"/>
    <p:sldId id="1373" r:id="rId23"/>
    <p:sldId id="1376" r:id="rId24"/>
    <p:sldId id="1356" r:id="rId25"/>
    <p:sldId id="1379" r:id="rId26"/>
    <p:sldId id="1222" r:id="rId27"/>
    <p:sldId id="1374" r:id="rId28"/>
    <p:sldId id="1364" r:id="rId29"/>
    <p:sldId id="1360" r:id="rId30"/>
    <p:sldId id="1361" r:id="rId31"/>
    <p:sldId id="1362" r:id="rId32"/>
    <p:sldId id="1363" r:id="rId33"/>
    <p:sldId id="1365" r:id="rId34"/>
    <p:sldId id="1368" r:id="rId35"/>
    <p:sldId id="1380" r:id="rId36"/>
    <p:sldId id="1381" r:id="rId37"/>
    <p:sldId id="1382" r:id="rId38"/>
    <p:sldId id="1369" r:id="rId39"/>
    <p:sldId id="1370" r:id="rId40"/>
    <p:sldId id="1371" r:id="rId41"/>
    <p:sldId id="1372" r:id="rId42"/>
  </p:sldIdLst>
  <p:sldSz cx="9144000" cy="6858000" type="screen4x3"/>
  <p:notesSz cx="6746875" cy="9913938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1C1C1C"/>
    <a:srgbClr val="FFFF99"/>
    <a:srgbClr val="F8F8F8"/>
    <a:srgbClr val="FBFBFB"/>
    <a:srgbClr val="660033"/>
    <a:srgbClr val="0000FF"/>
    <a:srgbClr val="C77B0B"/>
    <a:srgbClr val="D7D200"/>
    <a:srgbClr val="66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7755" autoAdjust="0"/>
  </p:normalViewPr>
  <p:slideViewPr>
    <p:cSldViewPr>
      <p:cViewPr>
        <p:scale>
          <a:sx n="50" d="100"/>
          <a:sy n="50" d="100"/>
        </p:scale>
        <p:origin x="-2760" y="-1158"/>
      </p:cViewPr>
      <p:guideLst>
        <p:guide orient="horz" pos="406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2700" y="952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927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2700" y="943927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F80C32B0-ADA0-444D-9185-DFAC938A06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52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2700" y="952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2700" y="9439275"/>
            <a:ext cx="29241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762000" eaLnBrk="0" hangingPunct="0">
              <a:defRPr sz="1000" i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2EE7F3C-231A-456F-BB46-5872ED911BB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113" y="4722813"/>
            <a:ext cx="494665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Klicken Sie, um die Formate des Vorlagentextes zu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96263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6750" y="566738"/>
            <a:ext cx="5413375" cy="4060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714CD3-5858-47FB-A9C0-A0CD6099C6DD}" type="slidenum">
              <a:rPr lang="de-DE" smtClean="0">
                <a:cs typeface="Arial" charset="0"/>
              </a:rPr>
              <a:pPr/>
              <a:t>1</a:t>
            </a:fld>
            <a:endParaRPr lang="de-DE" smtClean="0">
              <a:cs typeface="Arial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EE7F3C-231A-456F-BB46-5872ED911BBD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EE7F3C-231A-456F-BB46-5872ED911BBD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EE7F3C-231A-456F-BB46-5872ED911BBD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EE7F3C-231A-456F-BB46-5872ED911BBD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EE7F3C-231A-456F-BB46-5872ED911BBD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EE7F3C-231A-456F-BB46-5872ED911BBD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369C29-65B5-449D-8774-149EA0C5E0D3}" type="slidenum">
              <a:rPr lang="de-DE"/>
              <a:pPr/>
              <a:t>40</a:t>
            </a:fld>
            <a:endParaRPr lang="de-DE"/>
          </a:p>
        </p:txBody>
      </p:sp>
      <p:sp>
        <p:nvSpPr>
          <p:cNvPr id="155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BDC23F-BF03-4B0D-A264-FBA7A4609E85}" type="slidenum">
              <a:rPr lang="de-DE"/>
              <a:pPr/>
              <a:t>41</a:t>
            </a:fld>
            <a:endParaRPr lang="de-DE"/>
          </a:p>
        </p:txBody>
      </p:sp>
      <p:sp>
        <p:nvSpPr>
          <p:cNvPr id="155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 flipH="1">
            <a:off x="692150" y="815975"/>
            <a:ext cx="7697788" cy="0"/>
          </a:xfrm>
          <a:prstGeom prst="line">
            <a:avLst/>
          </a:prstGeom>
          <a:noFill/>
          <a:ln w="1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92150" y="815975"/>
            <a:ext cx="7697788" cy="1436688"/>
          </a:xfrm>
          <a:prstGeom prst="rect">
            <a:avLst/>
          </a:prstGeom>
          <a:noFill/>
          <a:ln w="9525"/>
        </p:spPr>
        <p:txBody>
          <a:bodyPr lIns="0" tIns="0" rIns="0" bIns="0" anchor="t"/>
          <a:lstStyle>
            <a:lvl1pPr>
              <a:lnSpc>
                <a:spcPts val="2988"/>
              </a:lnSpc>
              <a:defRPr sz="36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338513" y="2667000"/>
            <a:ext cx="5051425" cy="1698625"/>
          </a:xfrm>
          <a:ln/>
        </p:spPr>
        <p:txBody>
          <a:bodyPr lIns="0" tIns="0" rIns="0" bIns="0"/>
          <a:lstStyle>
            <a:lvl1pPr>
              <a:lnSpc>
                <a:spcPts val="1825"/>
              </a:lnSpc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2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98475" y="1392238"/>
            <a:ext cx="8205788" cy="5184775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8475" y="1392238"/>
            <a:ext cx="8205788" cy="4845074"/>
          </a:xfr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defRPr baseline="0">
                <a:solidFill>
                  <a:srgbClr val="1C1C1C"/>
                </a:solidFill>
                <a:latin typeface="+mn-lt"/>
              </a:defRPr>
            </a:lvl1pPr>
            <a:lvl2pPr>
              <a:buClr>
                <a:schemeClr val="accent1">
                  <a:lumMod val="50000"/>
                </a:schemeClr>
              </a:buClr>
              <a:defRPr baseline="0">
                <a:solidFill>
                  <a:srgbClr val="1C1C1C"/>
                </a:solidFill>
                <a:latin typeface="+mn-lt"/>
              </a:defRPr>
            </a:lvl2pPr>
            <a:lvl3pPr>
              <a:buClr>
                <a:schemeClr val="accent1">
                  <a:lumMod val="50000"/>
                </a:schemeClr>
              </a:buClr>
              <a:defRPr baseline="0">
                <a:solidFill>
                  <a:srgbClr val="1C1C1C"/>
                </a:solidFill>
                <a:latin typeface="+mn-lt"/>
              </a:defRPr>
            </a:lvl3pPr>
            <a:lvl4pPr>
              <a:buClr>
                <a:schemeClr val="accent1">
                  <a:lumMod val="50000"/>
                </a:schemeClr>
              </a:buClr>
              <a:defRPr baseline="0">
                <a:solidFill>
                  <a:srgbClr val="1C1C1C"/>
                </a:solidFill>
                <a:latin typeface="+mn-lt"/>
              </a:defRPr>
            </a:lvl4pPr>
            <a:lvl5pPr>
              <a:buClr>
                <a:schemeClr val="accent1">
                  <a:lumMod val="50000"/>
                </a:schemeClr>
              </a:buClr>
              <a:defRPr baseline="0">
                <a:solidFill>
                  <a:srgbClr val="1C1C1C"/>
                </a:solidFill>
                <a:latin typeface="+mn-lt"/>
              </a:defRPr>
            </a:lvl5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5" name="Titel 1"/>
          <p:cNvSpPr txBox="1">
            <a:spLocks/>
          </p:cNvSpPr>
          <p:nvPr userDrawn="1"/>
        </p:nvSpPr>
        <p:spPr bwMode="auto">
          <a:xfrm>
            <a:off x="0" y="6338690"/>
            <a:ext cx="9144000" cy="519310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vert="horz" wrap="square" lIns="75749" tIns="37874" rIns="75749" bIns="37874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757238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8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vert="horz" wrap="square" lIns="75749" tIns="37874" rIns="75749" bIns="378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2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8475" y="1392238"/>
            <a:ext cx="4025900" cy="5184775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6775" y="1392238"/>
            <a:ext cx="4027488" cy="5184775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2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2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577013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577013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27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498475" y="1392238"/>
            <a:ext cx="8205788" cy="5184775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392239"/>
            <a:ext cx="8205788" cy="4629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4" name="Titel 1"/>
          <p:cNvSpPr txBox="1">
            <a:spLocks/>
          </p:cNvSpPr>
          <p:nvPr userDrawn="1"/>
        </p:nvSpPr>
        <p:spPr bwMode="auto">
          <a:xfrm>
            <a:off x="0" y="6338690"/>
            <a:ext cx="9144000" cy="519310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vert="horz" wrap="square" lIns="75749" tIns="37874" rIns="75749" bIns="37874" numCol="1" anchor="ctr" anchorCtr="0" compatLnSpc="1">
            <a:prstTxWarp prst="textNoShape">
              <a:avLst/>
            </a:prstTxWarp>
          </a:bodyPr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757238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chemeClr val="tx1"/>
          </a:solidFill>
          <a:ln w="12700" algn="ctr">
            <a:noFill/>
            <a:miter lim="800000"/>
            <a:headEnd/>
            <a:tailEnd/>
          </a:ln>
        </p:spPr>
        <p:txBody>
          <a:bodyPr vert="horz" wrap="square" lIns="75749" tIns="37874" rIns="75749" bIns="378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Titelmasterformat</a:t>
            </a:r>
            <a:r>
              <a:rPr lang="en-US" dirty="0" smtClean="0"/>
              <a:t> </a:t>
            </a:r>
            <a:r>
              <a:rPr lang="en-US" dirty="0" err="1" smtClean="0"/>
              <a:t>durch</a:t>
            </a:r>
            <a:r>
              <a:rPr lang="en-US" dirty="0" smtClean="0"/>
              <a:t> </a:t>
            </a:r>
            <a:r>
              <a:rPr lang="en-US" dirty="0" err="1" smtClean="0"/>
              <a:t>Klicken</a:t>
            </a:r>
            <a:r>
              <a:rPr lang="en-US" dirty="0" smtClean="0"/>
              <a:t> </a:t>
            </a:r>
            <a:r>
              <a:rPr lang="en-US" dirty="0" err="1" smtClean="0"/>
              <a:t>bearbeiten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1" r:id="rId2"/>
    <p:sldLayoutId id="2147483833" r:id="rId3"/>
    <p:sldLayoutId id="2147483835" r:id="rId4"/>
    <p:sldLayoutId id="2147483836" r:id="rId5"/>
    <p:sldLayoutId id="2147483838" r:id="rId6"/>
    <p:sldLayoutId id="2147483839" r:id="rId7"/>
    <p:sldLayoutId id="2147483840" r:id="rId8"/>
    <p:sldLayoutId id="2147483841" r:id="rId9"/>
    <p:sldLayoutId id="2147483842" r:id="rId10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defTabSz="75723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+mj-lt"/>
          <a:ea typeface="+mj-ea"/>
          <a:cs typeface="+mj-cs"/>
        </a:defRPr>
      </a:lvl1pPr>
      <a:lvl2pPr algn="l" defTabSz="75723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2pPr>
      <a:lvl3pPr algn="l" defTabSz="75723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3pPr>
      <a:lvl4pPr algn="l" defTabSz="75723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4pPr>
      <a:lvl5pPr algn="l" defTabSz="757238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5pPr>
      <a:lvl6pPr marL="457200" algn="l" defTabSz="757238" rtl="0" fontAlgn="base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6pPr>
      <a:lvl7pPr marL="914400" algn="l" defTabSz="757238" rtl="0" fontAlgn="base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7pPr>
      <a:lvl8pPr marL="1371600" algn="l" defTabSz="757238" rtl="0" fontAlgn="base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8pPr>
      <a:lvl9pPr marL="1828800" algn="l" defTabSz="757238" rtl="0" fontAlgn="base">
        <a:lnSpc>
          <a:spcPct val="110000"/>
        </a:lnSpc>
        <a:spcBef>
          <a:spcPct val="0"/>
        </a:spcBef>
        <a:spcAft>
          <a:spcPct val="0"/>
        </a:spcAft>
        <a:defRPr sz="3300" b="1">
          <a:solidFill>
            <a:schemeClr val="hlink"/>
          </a:solidFill>
          <a:latin typeface="Arial" charset="0"/>
        </a:defRPr>
      </a:lvl9pPr>
    </p:titleStyle>
    <p:bodyStyle>
      <a:lvl1pPr marL="284163" indent="-284163" algn="l" defTabSz="75723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36538" algn="l" defTabSz="75723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300">
          <a:solidFill>
            <a:schemeClr val="tx1"/>
          </a:solidFill>
          <a:latin typeface="+mn-lt"/>
          <a:cs typeface="+mn-cs"/>
        </a:defRPr>
      </a:lvl2pPr>
      <a:lvl3pPr marL="946150" indent="-188913" algn="l" defTabSz="75723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3pPr>
      <a:lvl4pPr marL="1325563" indent="-188913" algn="l" defTabSz="75723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cs typeface="+mn-cs"/>
        </a:defRPr>
      </a:lvl4pPr>
      <a:lvl5pPr marL="1704975" indent="-190500" algn="l" defTabSz="757238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cs typeface="+mn-cs"/>
        </a:defRPr>
      </a:lvl5pPr>
      <a:lvl6pPr marL="2162175" indent="-190500" algn="l" defTabSz="757238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cs typeface="+mn-cs"/>
        </a:defRPr>
      </a:lvl6pPr>
      <a:lvl7pPr marL="2619375" indent="-190500" algn="l" defTabSz="757238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cs typeface="+mn-cs"/>
        </a:defRPr>
      </a:lvl7pPr>
      <a:lvl8pPr marL="3076575" indent="-190500" algn="l" defTabSz="757238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cs typeface="+mn-cs"/>
        </a:defRPr>
      </a:lvl8pPr>
      <a:lvl9pPr marL="3533775" indent="-190500" algn="l" defTabSz="757238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17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://bioportal.bioontology.org/" TargetMode="External"/><Relationship Id="rId3" Type="http://schemas.openxmlformats.org/officeDocument/2006/relationships/hyperlink" Target="http://dl.kr.org/" TargetMode="External"/><Relationship Id="rId7" Type="http://schemas.openxmlformats.org/officeDocument/2006/relationships/hyperlink" Target="http://obofoundry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ontology.buffalo.edu/smith/" TargetMode="External"/><Relationship Id="rId11" Type="http://schemas.openxmlformats.org/officeDocument/2006/relationships/hyperlink" Target="http://www.iph.uni-rostock.de/GoodOD-Guideline.1299.0.html" TargetMode="External"/><Relationship Id="rId5" Type="http://schemas.openxmlformats.org/officeDocument/2006/relationships/hyperlink" Target="http://www.bioontology.ch/" TargetMode="External"/><Relationship Id="rId10" Type="http://schemas.openxmlformats.org/officeDocument/2006/relationships/hyperlink" Target="http://terminology.vetmed.vt.edu/sct/menu.cfm" TargetMode="External"/><Relationship Id="rId4" Type="http://schemas.openxmlformats.org/officeDocument/2006/relationships/hyperlink" Target="http://protege.stanford.edu/" TargetMode="External"/><Relationship Id="rId9" Type="http://schemas.openxmlformats.org/officeDocument/2006/relationships/hyperlink" Target="http://www.ihtsdo.org/snomed-c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55"/>
          <p:cNvSpPr>
            <a:spLocks noChangeArrowheads="1"/>
          </p:cNvSpPr>
          <p:nvPr/>
        </p:nvSpPr>
        <p:spPr bwMode="auto">
          <a:xfrm>
            <a:off x="2548256" y="1628800"/>
            <a:ext cx="5477204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900" b="1" dirty="0" smtClean="0">
              <a:solidFill>
                <a:srgbClr val="1C1C1C"/>
              </a:solidFill>
              <a:latin typeface="+mj-lt"/>
              <a:cs typeface="+mn-cs"/>
            </a:endParaRPr>
          </a:p>
          <a:p>
            <a:r>
              <a:rPr lang="en-US" sz="4800" b="1" dirty="0" smtClean="0">
                <a:solidFill>
                  <a:srgbClr val="1C1C1C"/>
                </a:solidFill>
                <a:latin typeface="+mj-lt"/>
                <a:cs typeface="+mn-cs"/>
              </a:rPr>
              <a:t>Does </a:t>
            </a:r>
            <a:r>
              <a:rPr lang="en-US" sz="4800" b="1" dirty="0" smtClean="0">
                <a:solidFill>
                  <a:srgbClr val="FF0000"/>
                </a:solidFill>
                <a:latin typeface="+mj-lt"/>
                <a:cs typeface="+mn-cs"/>
              </a:rPr>
              <a:t>Medical Image </a:t>
            </a:r>
            <a:br>
              <a:rPr lang="en-US" sz="4800" b="1" dirty="0" smtClean="0">
                <a:solidFill>
                  <a:srgbClr val="FF0000"/>
                </a:solidFill>
                <a:latin typeface="+mj-lt"/>
                <a:cs typeface="+mn-cs"/>
              </a:rPr>
            </a:br>
            <a:r>
              <a:rPr lang="en-US" sz="4800" b="1" dirty="0" smtClean="0">
                <a:solidFill>
                  <a:srgbClr val="FF0000"/>
                </a:solidFill>
                <a:latin typeface="+mj-lt"/>
                <a:cs typeface="+mn-cs"/>
              </a:rPr>
              <a:t>Simulation </a:t>
            </a:r>
            <a:r>
              <a:rPr lang="en-US" sz="4800" b="1" dirty="0" smtClean="0">
                <a:solidFill>
                  <a:srgbClr val="1C1C1C"/>
                </a:solidFill>
                <a:latin typeface="+mj-lt"/>
                <a:cs typeface="+mn-cs"/>
              </a:rPr>
              <a:t>Require </a:t>
            </a:r>
            <a:br>
              <a:rPr lang="en-US" sz="4800" b="1" dirty="0" smtClean="0">
                <a:solidFill>
                  <a:srgbClr val="1C1C1C"/>
                </a:solidFill>
                <a:latin typeface="+mj-lt"/>
                <a:cs typeface="+mn-cs"/>
              </a:rPr>
            </a:br>
            <a:r>
              <a:rPr lang="en-US" sz="4800" b="1" dirty="0" smtClean="0">
                <a:solidFill>
                  <a:srgbClr val="1C1C1C"/>
                </a:solidFill>
                <a:latin typeface="+mj-lt"/>
                <a:cs typeface="+mn-cs"/>
              </a:rPr>
              <a:t>Formal Ontologies?</a:t>
            </a:r>
            <a:endParaRPr lang="en-US" sz="4800" b="1" dirty="0">
              <a:solidFill>
                <a:srgbClr val="1C1C1C"/>
              </a:solidFill>
              <a:latin typeface="+mj-lt"/>
              <a:cs typeface="+mn-cs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11180" y="2566352"/>
            <a:ext cx="1399742" cy="2816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3200" b="1" dirty="0" smtClean="0">
                <a:solidFill>
                  <a:srgbClr val="1C1C1C"/>
                </a:solidFill>
                <a:latin typeface="Calibri"/>
                <a:cs typeface="+mn-cs"/>
              </a:rPr>
              <a:t>Stefan </a:t>
            </a:r>
            <a:br>
              <a:rPr lang="en-US" sz="3200" b="1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3200" b="1" dirty="0" smtClean="0">
                <a:solidFill>
                  <a:srgbClr val="1C1C1C"/>
                </a:solidFill>
                <a:latin typeface="Calibri"/>
                <a:cs typeface="+mn-cs"/>
              </a:rPr>
              <a:t>Schulz</a:t>
            </a:r>
            <a:br>
              <a:rPr lang="en-US" sz="3200" b="1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1800" b="1" dirty="0" smtClean="0">
                <a:solidFill>
                  <a:srgbClr val="1C1C1C"/>
                </a:solidFill>
              </a:rPr>
              <a:t>Medical </a:t>
            </a:r>
            <a:br>
              <a:rPr lang="en-US" sz="1800" b="1" dirty="0" smtClean="0">
                <a:solidFill>
                  <a:srgbClr val="1C1C1C"/>
                </a:solidFill>
              </a:rPr>
            </a:br>
            <a:r>
              <a:rPr lang="en-US" sz="1800" b="1" dirty="0" smtClean="0">
                <a:solidFill>
                  <a:srgbClr val="1C1C1C"/>
                </a:solidFill>
              </a:rPr>
              <a:t>University </a:t>
            </a:r>
            <a:br>
              <a:rPr lang="en-US" sz="1800" b="1" dirty="0" smtClean="0">
                <a:solidFill>
                  <a:srgbClr val="1C1C1C"/>
                </a:solidFill>
              </a:rPr>
            </a:br>
            <a:r>
              <a:rPr lang="en-US" sz="1800" b="1" dirty="0" smtClean="0">
                <a:solidFill>
                  <a:srgbClr val="1C1C1C"/>
                </a:solidFill>
              </a:rPr>
              <a:t>of Graz</a:t>
            </a:r>
            <a:br>
              <a:rPr lang="en-US" sz="1800" b="1" dirty="0" smtClean="0">
                <a:solidFill>
                  <a:srgbClr val="1C1C1C"/>
                </a:solidFill>
              </a:rPr>
            </a:br>
            <a:r>
              <a:rPr lang="en-US" sz="1800" b="1" dirty="0" smtClean="0">
                <a:solidFill>
                  <a:srgbClr val="1C1C1C"/>
                </a:solidFill>
              </a:rPr>
              <a:t>(Austria)</a:t>
            </a:r>
          </a:p>
          <a:p>
            <a:pPr algn="l"/>
            <a:endParaRPr lang="en-US" sz="1200" b="1" dirty="0" smtClean="0">
              <a:solidFill>
                <a:srgbClr val="1C1C1C"/>
              </a:solidFill>
            </a:endParaRPr>
          </a:p>
          <a:p>
            <a:pPr algn="l"/>
            <a:r>
              <a:rPr lang="en-US" sz="1200" b="1" dirty="0" smtClean="0">
                <a:solidFill>
                  <a:srgbClr val="1C1C1C"/>
                </a:solidFill>
              </a:rPr>
              <a:t>purl.org/</a:t>
            </a:r>
            <a:r>
              <a:rPr lang="en-US" sz="1200" b="1" dirty="0" err="1" smtClean="0">
                <a:solidFill>
                  <a:srgbClr val="1C1C1C"/>
                </a:solidFill>
              </a:rPr>
              <a:t>steschu</a:t>
            </a:r>
            <a:endParaRPr lang="en-US" sz="1800" b="1" dirty="0" smtClean="0">
              <a:solidFill>
                <a:srgbClr val="1C1C1C"/>
              </a:solidFill>
            </a:endParaRPr>
          </a:p>
          <a:p>
            <a:pPr algn="l"/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369228" y="4365104"/>
            <a:ext cx="583264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1C1C1C"/>
                </a:solidFill>
                <a:latin typeface="Calibri"/>
                <a:cs typeface="+mn-cs"/>
              </a:rPr>
              <a:t>VIP – Virtual Imaging Workshop</a:t>
            </a:r>
          </a:p>
          <a:p>
            <a:r>
              <a:rPr lang="en-US" sz="2800" b="1" dirty="0" smtClean="0">
                <a:solidFill>
                  <a:srgbClr val="1C1C1C"/>
                </a:solidFill>
                <a:latin typeface="Calibri"/>
                <a:cs typeface="+mn-cs"/>
              </a:rPr>
              <a:t>Lyon, France, Dec 14</a:t>
            </a:r>
            <a:r>
              <a:rPr lang="en-US" sz="2800" b="1" baseline="30000" dirty="0" smtClean="0">
                <a:solidFill>
                  <a:srgbClr val="1C1C1C"/>
                </a:solidFill>
                <a:latin typeface="Calibri"/>
                <a:cs typeface="+mn-cs"/>
              </a:rPr>
              <a:t>th</a:t>
            </a:r>
            <a:r>
              <a:rPr lang="en-US" sz="2800" b="1" dirty="0" smtClean="0">
                <a:solidFill>
                  <a:srgbClr val="1C1C1C"/>
                </a:solidFill>
                <a:latin typeface="Calibri"/>
              </a:rPr>
              <a:t>, 2012</a:t>
            </a:r>
            <a:r>
              <a:rPr lang="en-US" sz="2800" b="1" baseline="30000" dirty="0" smtClean="0">
                <a:solidFill>
                  <a:srgbClr val="1C1C1C"/>
                </a:solidFill>
                <a:latin typeface="Calibri"/>
                <a:cs typeface="+mn-cs"/>
              </a:rPr>
              <a:t> </a:t>
            </a:r>
            <a:endParaRPr lang="en-US" sz="2800" b="1" dirty="0" smtClean="0">
              <a:solidFill>
                <a:srgbClr val="1C1C1C"/>
              </a:solidFill>
              <a:latin typeface="Calibri"/>
              <a:cs typeface="+mn-cs"/>
            </a:endParaRPr>
          </a:p>
          <a:p>
            <a:endParaRPr lang="en-US" sz="1600" b="1" dirty="0" smtClean="0">
              <a:solidFill>
                <a:srgbClr val="1C1C1C"/>
              </a:solidFill>
            </a:endParaRPr>
          </a:p>
          <a:p>
            <a:endParaRPr lang="en-US" sz="1600" dirty="0">
              <a:solidFill>
                <a:srgbClr val="1C1C1C"/>
              </a:solidFill>
            </a:endParaRPr>
          </a:p>
        </p:txBody>
      </p:sp>
      <p:sp>
        <p:nvSpPr>
          <p:cNvPr id="8" name="Titel 1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275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0" name="Gerade Verbindung 9"/>
          <p:cNvCxnSpPr/>
          <p:nvPr/>
        </p:nvCxnSpPr>
        <p:spPr bwMode="auto">
          <a:xfrm flipV="1">
            <a:off x="1691680" y="1052736"/>
            <a:ext cx="0" cy="5328592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8850" name="AutoShape 2" descr="https://www.irisa.fr/visages/_media/activities/theme3/vip.png?w=200&amp;h=&amp;cache=ca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78852" name="AutoShape 4" descr="https://www.irisa.fr/visages/_media/activities/theme3/vip.png?w=200&amp;h=&amp;cache=ca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" name="Grafik 12" descr="vi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11513" y="40035"/>
            <a:ext cx="1905000" cy="1228725"/>
          </a:xfrm>
          <a:prstGeom prst="rect">
            <a:avLst/>
          </a:prstGeom>
        </p:spPr>
      </p:pic>
      <p:pic>
        <p:nvPicPr>
          <p:cNvPr id="14" name="Grafik 13" descr="vip.png"/>
          <p:cNvPicPr>
            <a:picLocks noChangeAspect="1"/>
          </p:cNvPicPr>
          <p:nvPr/>
        </p:nvPicPr>
        <p:blipFill>
          <a:blip r:embed="rId3" cstate="print"/>
          <a:srcRect l="97600"/>
          <a:stretch>
            <a:fillRect/>
          </a:stretch>
        </p:blipFill>
        <p:spPr>
          <a:xfrm>
            <a:off x="5499369" y="39600"/>
            <a:ext cx="3701334" cy="1228725"/>
          </a:xfrm>
          <a:prstGeom prst="rect">
            <a:avLst/>
          </a:prstGeom>
        </p:spPr>
      </p:pic>
      <p:pic>
        <p:nvPicPr>
          <p:cNvPr id="15" name="Grafik 14" descr="vip.png"/>
          <p:cNvPicPr>
            <a:picLocks noChangeAspect="1"/>
          </p:cNvPicPr>
          <p:nvPr/>
        </p:nvPicPr>
        <p:blipFill>
          <a:blip r:embed="rId3" cstate="print"/>
          <a:srcRect l="97600"/>
          <a:stretch>
            <a:fillRect/>
          </a:stretch>
        </p:blipFill>
        <p:spPr>
          <a:xfrm>
            <a:off x="-65438" y="40035"/>
            <a:ext cx="3701334" cy="1228725"/>
          </a:xfrm>
          <a:prstGeom prst="rect">
            <a:avLst/>
          </a:prstGeom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52000" contrast="66000"/>
          </a:blip>
          <a:srcRect b="17073"/>
          <a:stretch>
            <a:fillRect/>
          </a:stretch>
        </p:blipFill>
        <p:spPr bwMode="auto">
          <a:xfrm flipH="1">
            <a:off x="323528" y="1700808"/>
            <a:ext cx="86409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 descr="https://si0.twimg.com/profile_images/1260548181/Round_Logo__Transparent_.pn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98004" y="5191417"/>
            <a:ext cx="1053108" cy="104589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Ontological Commitment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5040"/>
          <a:stretch>
            <a:fillRect/>
          </a:stretch>
        </p:blipFill>
        <p:spPr bwMode="auto">
          <a:xfrm>
            <a:off x="179512" y="1484784"/>
            <a:ext cx="3929063" cy="135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68960"/>
            <a:ext cx="5286375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4788024" y="1556792"/>
            <a:ext cx="410445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Which are the instances?</a:t>
            </a:r>
          </a:p>
          <a:p>
            <a:pPr marL="180975" indent="-180975" algn="l">
              <a:buFont typeface="Arial" pitchFamily="34" charset="0"/>
              <a:buChar char="•"/>
            </a:pPr>
            <a:endParaRPr lang="en-US" dirty="0" smtClean="0">
              <a:solidFill>
                <a:srgbClr val="1C1C1C"/>
              </a:solidFill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Does the label tell us what is meant?</a:t>
            </a:r>
          </a:p>
          <a:p>
            <a:pPr marL="180975" indent="-180975" algn="l">
              <a:buFont typeface="Arial" pitchFamily="34" charset="0"/>
              <a:buChar char="•"/>
            </a:pPr>
            <a:endParaRPr lang="en-US" dirty="0" smtClean="0">
              <a:solidFill>
                <a:srgbClr val="1C1C1C"/>
              </a:solidFill>
            </a:endParaRP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Is there an implicit context?</a:t>
            </a:r>
          </a:p>
          <a:p>
            <a:pPr algn="l"/>
            <a:r>
              <a:rPr lang="en-US" dirty="0" smtClean="0">
                <a:solidFill>
                  <a:srgbClr val="1C1C1C"/>
                </a:solidFill>
              </a:rPr>
              <a:t> </a:t>
            </a:r>
          </a:p>
          <a:p>
            <a:pPr algn="l"/>
            <a:r>
              <a:rPr lang="en-US" dirty="0" smtClean="0">
                <a:solidFill>
                  <a:srgbClr val="1C1C1C"/>
                </a:solidFill>
              </a:rPr>
              <a:t> 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6566" y="4005064"/>
            <a:ext cx="831788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1C1C1C"/>
                </a:solidFill>
              </a:rPr>
              <a:t>Test :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There is no neoplasm in both lungs that is not a neoplasm in the left lung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There is no varicose vein in the lower limb that is not a chronic peripheral venous insufficiency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There is no patient with neoplasm in both lungs that is not a patient with the neoplasm in the left lung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There is no patient with varicose lower limb veins that is not a patient with a chronic peripheral venous insufficiency</a:t>
            </a:r>
          </a:p>
          <a:p>
            <a:pPr marL="180975" indent="-180975" algn="l">
              <a:buFont typeface="Arial" pitchFamily="34" charset="0"/>
              <a:buChar char="•"/>
            </a:pPr>
            <a:endParaRPr lang="en-US" dirty="0" smtClean="0">
              <a:solidFill>
                <a:srgbClr val="1C1C1C"/>
              </a:solidFill>
            </a:endParaRPr>
          </a:p>
          <a:p>
            <a:pPr marL="180975" indent="-180975" algn="l"/>
            <a:endParaRPr lang="en-US" dirty="0" smtClean="0">
              <a:solidFill>
                <a:srgbClr val="1C1C1C"/>
              </a:solidFill>
            </a:endParaRPr>
          </a:p>
          <a:p>
            <a:pPr algn="l"/>
            <a:endParaRPr lang="en-US" dirty="0" smtClean="0">
              <a:solidFill>
                <a:srgbClr val="1C1C1C"/>
              </a:solidFill>
            </a:endParaRPr>
          </a:p>
          <a:p>
            <a:pPr algn="l"/>
            <a:r>
              <a:rPr lang="en-US" dirty="0" smtClean="0">
                <a:solidFill>
                  <a:srgbClr val="1C1C1C"/>
                </a:solidFill>
              </a:rPr>
              <a:t> </a:t>
            </a:r>
            <a:endParaRPr lang="en-US" dirty="0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Upper level ontologies: partition of the domain into disjoint and exhaustive categories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4457700" cy="3726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7" name="Gruppieren 166"/>
          <p:cNvGrpSpPr/>
          <p:nvPr/>
        </p:nvGrpSpPr>
        <p:grpSpPr>
          <a:xfrm>
            <a:off x="4545179" y="1711841"/>
            <a:ext cx="4419309" cy="4154398"/>
            <a:chOff x="2195736" y="1711841"/>
            <a:chExt cx="4419309" cy="4154398"/>
          </a:xfrm>
        </p:grpSpPr>
        <p:sp>
          <p:nvSpPr>
            <p:cNvPr id="168" name="Torte 167"/>
            <p:cNvSpPr/>
            <p:nvPr/>
          </p:nvSpPr>
          <p:spPr bwMode="auto">
            <a:xfrm>
              <a:off x="2411760" y="1988840"/>
              <a:ext cx="3600400" cy="3592810"/>
            </a:xfrm>
            <a:prstGeom prst="pie">
              <a:avLst>
                <a:gd name="adj1" fmla="val 0"/>
                <a:gd name="adj2" fmla="val 12887063"/>
              </a:avLst>
            </a:prstGeom>
            <a:solidFill>
              <a:srgbClr val="00B050">
                <a:alpha val="34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 smtClean="0">
                <a:solidFill>
                  <a:srgbClr val="1C1C1C"/>
                </a:solidFill>
              </a:endParaRPr>
            </a:p>
          </p:txBody>
        </p:sp>
        <p:sp>
          <p:nvSpPr>
            <p:cNvPr id="169" name="Torte 168"/>
            <p:cNvSpPr/>
            <p:nvPr/>
          </p:nvSpPr>
          <p:spPr bwMode="auto">
            <a:xfrm rot="5400000">
              <a:off x="2396505" y="1988840"/>
              <a:ext cx="3600400" cy="3592810"/>
            </a:xfrm>
            <a:prstGeom prst="pie">
              <a:avLst/>
            </a:prstGeom>
            <a:solidFill>
              <a:srgbClr val="FFFF00">
                <a:alpha val="34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 smtClean="0">
                <a:solidFill>
                  <a:srgbClr val="1C1C1C"/>
                </a:solidFill>
              </a:endParaRPr>
            </a:p>
          </p:txBody>
        </p:sp>
        <p:sp>
          <p:nvSpPr>
            <p:cNvPr id="170" name="Torte 169"/>
            <p:cNvSpPr/>
            <p:nvPr/>
          </p:nvSpPr>
          <p:spPr bwMode="auto">
            <a:xfrm rot="16200000" flipV="1">
              <a:off x="2396505" y="1992635"/>
              <a:ext cx="3600400" cy="3592810"/>
            </a:xfrm>
            <a:prstGeom prst="pie">
              <a:avLst>
                <a:gd name="adj1" fmla="val 0"/>
                <a:gd name="adj2" fmla="val 12467883"/>
              </a:avLst>
            </a:prstGeom>
            <a:solidFill>
              <a:srgbClr val="FFC000">
                <a:alpha val="34000"/>
              </a:srgb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800" kern="0" smtClean="0">
                <a:solidFill>
                  <a:srgbClr val="1C1C1C"/>
                </a:solidFill>
              </a:endParaRPr>
            </a:p>
          </p:txBody>
        </p:sp>
        <p:sp>
          <p:nvSpPr>
            <p:cNvPr id="171" name="Textfeld 170"/>
            <p:cNvSpPr txBox="1"/>
            <p:nvPr/>
          </p:nvSpPr>
          <p:spPr>
            <a:xfrm>
              <a:off x="4148181" y="1711841"/>
              <a:ext cx="22794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 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Textfeld 171"/>
            <p:cNvSpPr txBox="1"/>
            <p:nvPr/>
          </p:nvSpPr>
          <p:spPr>
            <a:xfrm>
              <a:off x="2430880" y="1916832"/>
              <a:ext cx="78098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Process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Textfeld 172"/>
            <p:cNvSpPr txBox="1"/>
            <p:nvPr/>
          </p:nvSpPr>
          <p:spPr>
            <a:xfrm>
              <a:off x="2195736" y="4869160"/>
              <a:ext cx="7649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Material</a:t>
              </a:r>
              <a:b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</a:b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Object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Textfeld 173"/>
            <p:cNvSpPr txBox="1"/>
            <p:nvPr/>
          </p:nvSpPr>
          <p:spPr>
            <a:xfrm>
              <a:off x="5833010" y="2708920"/>
              <a:ext cx="7072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Quality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Textfeld 174"/>
            <p:cNvSpPr txBox="1"/>
            <p:nvPr/>
          </p:nvSpPr>
          <p:spPr>
            <a:xfrm>
              <a:off x="4355976" y="5589240"/>
              <a:ext cx="10246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Disposition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Textfeld 175"/>
            <p:cNvSpPr txBox="1"/>
            <p:nvPr/>
          </p:nvSpPr>
          <p:spPr>
            <a:xfrm>
              <a:off x="5582391" y="4797152"/>
              <a:ext cx="10326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Information</a:t>
              </a:r>
              <a:b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</a:b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1C1C1C"/>
                  </a:solidFill>
                  <a:effectLst/>
                  <a:uLnTx/>
                  <a:uFillTx/>
                </a:rPr>
                <a:t>Object</a:t>
              </a:r>
              <a:endPara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77" name="Ellipse 176"/>
          <p:cNvSpPr/>
          <p:nvPr/>
        </p:nvSpPr>
        <p:spPr bwMode="auto">
          <a:xfrm rot="313169">
            <a:off x="5789206" y="397875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78" name="Ellipse 177"/>
          <p:cNvSpPr/>
          <p:nvPr/>
        </p:nvSpPr>
        <p:spPr bwMode="auto">
          <a:xfrm rot="313169">
            <a:off x="6094006" y="428355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79" name="Ellipse 178"/>
          <p:cNvSpPr/>
          <p:nvPr/>
        </p:nvSpPr>
        <p:spPr bwMode="auto">
          <a:xfrm rot="313169">
            <a:off x="5975161" y="497112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80" name="Ellipse 179"/>
          <p:cNvSpPr/>
          <p:nvPr/>
        </p:nvSpPr>
        <p:spPr bwMode="auto">
          <a:xfrm rot="313169">
            <a:off x="6421916" y="432304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81" name="Ellipse 180"/>
          <p:cNvSpPr/>
          <p:nvPr/>
        </p:nvSpPr>
        <p:spPr bwMode="auto">
          <a:xfrm rot="313169">
            <a:off x="6551206" y="474075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82" name="Ellipse 181"/>
          <p:cNvSpPr/>
          <p:nvPr/>
        </p:nvSpPr>
        <p:spPr bwMode="auto">
          <a:xfrm rot="313169">
            <a:off x="6205893" y="511513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83" name="Ellipse 182"/>
          <p:cNvSpPr/>
          <p:nvPr/>
        </p:nvSpPr>
        <p:spPr bwMode="auto">
          <a:xfrm rot="313169">
            <a:off x="6856006" y="504555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84" name="Ellipse 183"/>
          <p:cNvSpPr/>
          <p:nvPr/>
        </p:nvSpPr>
        <p:spPr bwMode="auto">
          <a:xfrm rot="313169">
            <a:off x="7008406" y="519795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85" name="Ellipse 184"/>
          <p:cNvSpPr/>
          <p:nvPr/>
        </p:nvSpPr>
        <p:spPr bwMode="auto">
          <a:xfrm rot="313169">
            <a:off x="6263193" y="4179032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86" name="Ellipse 185"/>
          <p:cNvSpPr/>
          <p:nvPr/>
        </p:nvSpPr>
        <p:spPr bwMode="auto">
          <a:xfrm rot="313169">
            <a:off x="6375308" y="413115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87" name="Ellipse 186"/>
          <p:cNvSpPr/>
          <p:nvPr/>
        </p:nvSpPr>
        <p:spPr bwMode="auto">
          <a:xfrm rot="313169">
            <a:off x="6527708" y="428355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88" name="Ellipse 187"/>
          <p:cNvSpPr/>
          <p:nvPr/>
        </p:nvSpPr>
        <p:spPr bwMode="auto">
          <a:xfrm rot="313169">
            <a:off x="6349908" y="497112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89" name="Ellipse 188"/>
          <p:cNvSpPr/>
          <p:nvPr/>
        </p:nvSpPr>
        <p:spPr bwMode="auto">
          <a:xfrm rot="313169">
            <a:off x="6832508" y="458835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90" name="Ellipse 189"/>
          <p:cNvSpPr/>
          <p:nvPr/>
        </p:nvSpPr>
        <p:spPr bwMode="auto">
          <a:xfrm rot="313169">
            <a:off x="6565932" y="533116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91" name="Ellipse 190"/>
          <p:cNvSpPr/>
          <p:nvPr/>
        </p:nvSpPr>
        <p:spPr bwMode="auto">
          <a:xfrm rot="313169">
            <a:off x="7137308" y="489315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92" name="Ellipse 191"/>
          <p:cNvSpPr/>
          <p:nvPr/>
        </p:nvSpPr>
        <p:spPr bwMode="auto">
          <a:xfrm rot="313169">
            <a:off x="6277900" y="453907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93" name="Ellipse 192"/>
          <p:cNvSpPr/>
          <p:nvPr/>
        </p:nvSpPr>
        <p:spPr bwMode="auto">
          <a:xfrm rot="313169">
            <a:off x="7442108" y="519795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94" name="Ellipse 193"/>
          <p:cNvSpPr/>
          <p:nvPr/>
        </p:nvSpPr>
        <p:spPr bwMode="auto">
          <a:xfrm rot="313169">
            <a:off x="5702242" y="235381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95" name="Ellipse 194"/>
          <p:cNvSpPr/>
          <p:nvPr/>
        </p:nvSpPr>
        <p:spPr bwMode="auto">
          <a:xfrm rot="313169">
            <a:off x="6061875" y="396300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96" name="Ellipse 195"/>
          <p:cNvSpPr/>
          <p:nvPr/>
        </p:nvSpPr>
        <p:spPr bwMode="auto">
          <a:xfrm rot="313169">
            <a:off x="6519324" y="375536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97" name="Ellipse 196"/>
          <p:cNvSpPr/>
          <p:nvPr/>
        </p:nvSpPr>
        <p:spPr bwMode="auto">
          <a:xfrm rot="313169">
            <a:off x="6349908" y="324292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98" name="Ellipse 197"/>
          <p:cNvSpPr/>
          <p:nvPr/>
        </p:nvSpPr>
        <p:spPr bwMode="auto">
          <a:xfrm rot="313169">
            <a:off x="6824124" y="406016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99" name="Ellipse 198"/>
          <p:cNvSpPr/>
          <p:nvPr/>
        </p:nvSpPr>
        <p:spPr bwMode="auto">
          <a:xfrm rot="313169">
            <a:off x="5759136" y="4467064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00" name="Ellipse 199"/>
          <p:cNvSpPr/>
          <p:nvPr/>
        </p:nvSpPr>
        <p:spPr bwMode="auto">
          <a:xfrm rot="313169">
            <a:off x="7128924" y="436496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01" name="Ellipse 200"/>
          <p:cNvSpPr/>
          <p:nvPr/>
        </p:nvSpPr>
        <p:spPr bwMode="auto">
          <a:xfrm rot="313169">
            <a:off x="7502036" y="3746984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02" name="Ellipse 201"/>
          <p:cNvSpPr/>
          <p:nvPr/>
        </p:nvSpPr>
        <p:spPr bwMode="auto">
          <a:xfrm rot="313169">
            <a:off x="7433724" y="466976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03" name="Ellipse 202"/>
          <p:cNvSpPr/>
          <p:nvPr/>
        </p:nvSpPr>
        <p:spPr bwMode="auto">
          <a:xfrm rot="313169">
            <a:off x="7934084" y="3458952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04" name="Ellipse 203"/>
          <p:cNvSpPr/>
          <p:nvPr/>
        </p:nvSpPr>
        <p:spPr bwMode="auto">
          <a:xfrm rot="313169">
            <a:off x="7738524" y="497456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05" name="Ellipse 204"/>
          <p:cNvSpPr/>
          <p:nvPr/>
        </p:nvSpPr>
        <p:spPr bwMode="auto">
          <a:xfrm rot="313169">
            <a:off x="6366924" y="288288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06" name="Ellipse 205"/>
          <p:cNvSpPr/>
          <p:nvPr/>
        </p:nvSpPr>
        <p:spPr bwMode="auto">
          <a:xfrm rot="313169">
            <a:off x="6853964" y="295489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07" name="Ellipse 206"/>
          <p:cNvSpPr/>
          <p:nvPr/>
        </p:nvSpPr>
        <p:spPr bwMode="auto">
          <a:xfrm rot="313169">
            <a:off x="6709949" y="353096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08" name="Ellipse 207"/>
          <p:cNvSpPr/>
          <p:nvPr/>
        </p:nvSpPr>
        <p:spPr bwMode="auto">
          <a:xfrm rot="313169">
            <a:off x="6824124" y="334008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09" name="Ellipse 208"/>
          <p:cNvSpPr/>
          <p:nvPr/>
        </p:nvSpPr>
        <p:spPr bwMode="auto">
          <a:xfrm rot="313169">
            <a:off x="7234468" y="349248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10" name="Ellipse 209"/>
          <p:cNvSpPr/>
          <p:nvPr/>
        </p:nvSpPr>
        <p:spPr bwMode="auto">
          <a:xfrm rot="313169">
            <a:off x="7128924" y="364488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11" name="Ellipse 210"/>
          <p:cNvSpPr/>
          <p:nvPr/>
        </p:nvSpPr>
        <p:spPr bwMode="auto">
          <a:xfrm rot="313169">
            <a:off x="7430029" y="3098912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12" name="Ellipse 211"/>
          <p:cNvSpPr/>
          <p:nvPr/>
        </p:nvSpPr>
        <p:spPr bwMode="auto">
          <a:xfrm rot="313169">
            <a:off x="8006499" y="415401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13" name="Ellipse 212"/>
          <p:cNvSpPr/>
          <p:nvPr/>
        </p:nvSpPr>
        <p:spPr bwMode="auto">
          <a:xfrm rot="313169">
            <a:off x="7586124" y="410208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14" name="Ellipse 213"/>
          <p:cNvSpPr/>
          <p:nvPr/>
        </p:nvSpPr>
        <p:spPr bwMode="auto">
          <a:xfrm rot="313169">
            <a:off x="7738524" y="425448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15" name="Ellipse 214"/>
          <p:cNvSpPr/>
          <p:nvPr/>
        </p:nvSpPr>
        <p:spPr bwMode="auto">
          <a:xfrm rot="313169">
            <a:off x="7718465" y="451405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16" name="Ellipse 215"/>
          <p:cNvSpPr/>
          <p:nvPr/>
        </p:nvSpPr>
        <p:spPr bwMode="auto">
          <a:xfrm rot="313169">
            <a:off x="7358021" y="396300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17" name="Ellipse 216"/>
          <p:cNvSpPr/>
          <p:nvPr/>
        </p:nvSpPr>
        <p:spPr bwMode="auto">
          <a:xfrm rot="313169">
            <a:off x="5917861" y="439505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18" name="Ellipse 217"/>
          <p:cNvSpPr/>
          <p:nvPr/>
        </p:nvSpPr>
        <p:spPr bwMode="auto">
          <a:xfrm rot="313169">
            <a:off x="8006092" y="439505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19" name="Ellipse 218"/>
          <p:cNvSpPr/>
          <p:nvPr/>
        </p:nvSpPr>
        <p:spPr bwMode="auto">
          <a:xfrm rot="313169">
            <a:off x="7790069" y="389100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20" name="Ellipse 219"/>
          <p:cNvSpPr/>
          <p:nvPr/>
        </p:nvSpPr>
        <p:spPr bwMode="auto">
          <a:xfrm rot="313169">
            <a:off x="7934489" y="393799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21" name="Ellipse 220"/>
          <p:cNvSpPr/>
          <p:nvPr/>
        </p:nvSpPr>
        <p:spPr bwMode="auto">
          <a:xfrm rot="313169">
            <a:off x="8078101" y="374698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22" name="Ellipse 221"/>
          <p:cNvSpPr/>
          <p:nvPr/>
        </p:nvSpPr>
        <p:spPr bwMode="auto">
          <a:xfrm rot="313169">
            <a:off x="5615121" y="432304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23" name="Ellipse 222"/>
          <p:cNvSpPr/>
          <p:nvPr/>
        </p:nvSpPr>
        <p:spPr bwMode="auto">
          <a:xfrm rot="313169">
            <a:off x="5975161" y="4179032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24" name="Ellipse 223"/>
          <p:cNvSpPr/>
          <p:nvPr/>
        </p:nvSpPr>
        <p:spPr bwMode="auto">
          <a:xfrm rot="313169">
            <a:off x="7271305" y="410702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25" name="Ellipse 224"/>
          <p:cNvSpPr/>
          <p:nvPr/>
        </p:nvSpPr>
        <p:spPr bwMode="auto">
          <a:xfrm rot="313169">
            <a:off x="6335201" y="396300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26" name="Ellipse 225"/>
          <p:cNvSpPr/>
          <p:nvPr/>
        </p:nvSpPr>
        <p:spPr bwMode="auto">
          <a:xfrm rot="313169">
            <a:off x="6623232" y="281088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27" name="Ellipse 226"/>
          <p:cNvSpPr/>
          <p:nvPr/>
        </p:nvSpPr>
        <p:spPr bwMode="auto">
          <a:xfrm rot="313169">
            <a:off x="5759137" y="331493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28" name="Ellipse 227"/>
          <p:cNvSpPr/>
          <p:nvPr/>
        </p:nvSpPr>
        <p:spPr bwMode="auto">
          <a:xfrm rot="313169">
            <a:off x="6335201" y="374698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29" name="Ellipse 228"/>
          <p:cNvSpPr/>
          <p:nvPr/>
        </p:nvSpPr>
        <p:spPr bwMode="auto">
          <a:xfrm rot="313169">
            <a:off x="5630235" y="264184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30" name="Ellipse 229"/>
          <p:cNvSpPr/>
          <p:nvPr/>
        </p:nvSpPr>
        <p:spPr bwMode="auto">
          <a:xfrm rot="313169">
            <a:off x="7199298" y="527961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31" name="Ellipse 230"/>
          <p:cNvSpPr/>
          <p:nvPr/>
        </p:nvSpPr>
        <p:spPr bwMode="auto">
          <a:xfrm rot="313169">
            <a:off x="4982163" y="460628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32" name="Ellipse 231"/>
          <p:cNvSpPr/>
          <p:nvPr/>
        </p:nvSpPr>
        <p:spPr bwMode="auto">
          <a:xfrm rot="313169">
            <a:off x="5111065" y="430148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33" name="Ellipse 232"/>
          <p:cNvSpPr/>
          <p:nvPr/>
        </p:nvSpPr>
        <p:spPr bwMode="auto">
          <a:xfrm rot="313169">
            <a:off x="5415865" y="460628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34" name="Ellipse 233"/>
          <p:cNvSpPr/>
          <p:nvPr/>
        </p:nvSpPr>
        <p:spPr bwMode="auto">
          <a:xfrm rot="313169">
            <a:off x="5568265" y="475868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35" name="Ellipse 234"/>
          <p:cNvSpPr/>
          <p:nvPr/>
        </p:nvSpPr>
        <p:spPr bwMode="auto">
          <a:xfrm rot="313169">
            <a:off x="5102681" y="377329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36" name="Ellipse 235"/>
          <p:cNvSpPr/>
          <p:nvPr/>
        </p:nvSpPr>
        <p:spPr bwMode="auto">
          <a:xfrm rot="313169">
            <a:off x="5475793" y="315530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37" name="Ellipse 236"/>
          <p:cNvSpPr/>
          <p:nvPr/>
        </p:nvSpPr>
        <p:spPr bwMode="auto">
          <a:xfrm rot="313169">
            <a:off x="5407481" y="407809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38" name="Ellipse 237"/>
          <p:cNvSpPr/>
          <p:nvPr/>
        </p:nvSpPr>
        <p:spPr bwMode="auto">
          <a:xfrm rot="313169">
            <a:off x="5907841" y="2867274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39" name="Ellipse 238"/>
          <p:cNvSpPr/>
          <p:nvPr/>
        </p:nvSpPr>
        <p:spPr bwMode="auto">
          <a:xfrm rot="313169">
            <a:off x="5712281" y="438289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40" name="Ellipse 239"/>
          <p:cNvSpPr/>
          <p:nvPr/>
        </p:nvSpPr>
        <p:spPr bwMode="auto">
          <a:xfrm rot="313169">
            <a:off x="5208225" y="290081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41" name="Ellipse 240"/>
          <p:cNvSpPr/>
          <p:nvPr/>
        </p:nvSpPr>
        <p:spPr bwMode="auto">
          <a:xfrm rot="313169">
            <a:off x="5102681" y="305321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42" name="Ellipse 241"/>
          <p:cNvSpPr/>
          <p:nvPr/>
        </p:nvSpPr>
        <p:spPr bwMode="auto">
          <a:xfrm rot="313169">
            <a:off x="5615121" y="2789312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43" name="Ellipse 242"/>
          <p:cNvSpPr/>
          <p:nvPr/>
        </p:nvSpPr>
        <p:spPr bwMode="auto">
          <a:xfrm rot="313169">
            <a:off x="6267882" y="351534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44" name="Ellipse 243"/>
          <p:cNvSpPr/>
          <p:nvPr/>
        </p:nvSpPr>
        <p:spPr bwMode="auto">
          <a:xfrm rot="313169">
            <a:off x="5559881" y="351041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45" name="Ellipse 244"/>
          <p:cNvSpPr/>
          <p:nvPr/>
        </p:nvSpPr>
        <p:spPr bwMode="auto">
          <a:xfrm rot="313169">
            <a:off x="5712281" y="366281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46" name="Ellipse 245"/>
          <p:cNvSpPr/>
          <p:nvPr/>
        </p:nvSpPr>
        <p:spPr bwMode="auto">
          <a:xfrm rot="313169">
            <a:off x="6051857" y="409141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47" name="Ellipse 246"/>
          <p:cNvSpPr/>
          <p:nvPr/>
        </p:nvSpPr>
        <p:spPr bwMode="auto">
          <a:xfrm rot="313169">
            <a:off x="5331778" y="337133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48" name="Ellipse 247"/>
          <p:cNvSpPr/>
          <p:nvPr/>
        </p:nvSpPr>
        <p:spPr bwMode="auto">
          <a:xfrm rot="313169">
            <a:off x="5979849" y="380337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49" name="Ellipse 248"/>
          <p:cNvSpPr/>
          <p:nvPr/>
        </p:nvSpPr>
        <p:spPr bwMode="auto">
          <a:xfrm rot="313169">
            <a:off x="5763826" y="3299322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50" name="Ellipse 249"/>
          <p:cNvSpPr/>
          <p:nvPr/>
        </p:nvSpPr>
        <p:spPr bwMode="auto">
          <a:xfrm rot="313169">
            <a:off x="5918266" y="228180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51" name="Ellipse 250"/>
          <p:cNvSpPr/>
          <p:nvPr/>
        </p:nvSpPr>
        <p:spPr bwMode="auto">
          <a:xfrm rot="313169">
            <a:off x="6051858" y="315530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52" name="Ellipse 251"/>
          <p:cNvSpPr/>
          <p:nvPr/>
        </p:nvSpPr>
        <p:spPr bwMode="auto">
          <a:xfrm rot="313169">
            <a:off x="5245062" y="351534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53" name="Ellipse 252"/>
          <p:cNvSpPr/>
          <p:nvPr/>
        </p:nvSpPr>
        <p:spPr bwMode="auto">
          <a:xfrm rot="313169">
            <a:off x="5403787" y="4831953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54" name="Ellipse 253"/>
          <p:cNvSpPr/>
          <p:nvPr/>
        </p:nvSpPr>
        <p:spPr bwMode="auto">
          <a:xfrm rot="313169">
            <a:off x="5173055" y="468793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55" name="Ellipse 254"/>
          <p:cNvSpPr/>
          <p:nvPr/>
        </p:nvSpPr>
        <p:spPr bwMode="auto">
          <a:xfrm rot="313169">
            <a:off x="6757211" y="380479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56" name="Ellipse 255"/>
          <p:cNvSpPr/>
          <p:nvPr/>
        </p:nvSpPr>
        <p:spPr bwMode="auto">
          <a:xfrm rot="313169">
            <a:off x="6886113" y="349999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57" name="Ellipse 256"/>
          <p:cNvSpPr/>
          <p:nvPr/>
        </p:nvSpPr>
        <p:spPr bwMode="auto">
          <a:xfrm rot="313169">
            <a:off x="7190913" y="380479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58" name="Ellipse 257"/>
          <p:cNvSpPr/>
          <p:nvPr/>
        </p:nvSpPr>
        <p:spPr bwMode="auto">
          <a:xfrm rot="313169">
            <a:off x="7415321" y="437348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59" name="Ellipse 258"/>
          <p:cNvSpPr/>
          <p:nvPr/>
        </p:nvSpPr>
        <p:spPr bwMode="auto">
          <a:xfrm rot="313169">
            <a:off x="6623234" y="309780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60" name="Ellipse 259"/>
          <p:cNvSpPr/>
          <p:nvPr/>
        </p:nvSpPr>
        <p:spPr bwMode="auto">
          <a:xfrm rot="313169">
            <a:off x="7250841" y="235381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61" name="Ellipse 260"/>
          <p:cNvSpPr/>
          <p:nvPr/>
        </p:nvSpPr>
        <p:spPr bwMode="auto">
          <a:xfrm rot="313169">
            <a:off x="7182529" y="327660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62" name="Ellipse 261"/>
          <p:cNvSpPr/>
          <p:nvPr/>
        </p:nvSpPr>
        <p:spPr bwMode="auto">
          <a:xfrm rot="313169">
            <a:off x="6350314" y="235381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63" name="Ellipse 262"/>
          <p:cNvSpPr/>
          <p:nvPr/>
        </p:nvSpPr>
        <p:spPr bwMode="auto">
          <a:xfrm rot="313169">
            <a:off x="7487329" y="358140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64" name="Ellipse 263"/>
          <p:cNvSpPr/>
          <p:nvPr/>
        </p:nvSpPr>
        <p:spPr bwMode="auto">
          <a:xfrm rot="313169">
            <a:off x="6983273" y="209932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65" name="Ellipse 264"/>
          <p:cNvSpPr/>
          <p:nvPr/>
        </p:nvSpPr>
        <p:spPr bwMode="auto">
          <a:xfrm rot="313169">
            <a:off x="6877729" y="225172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66" name="Ellipse 265"/>
          <p:cNvSpPr/>
          <p:nvPr/>
        </p:nvSpPr>
        <p:spPr bwMode="auto">
          <a:xfrm rot="313169">
            <a:off x="6134290" y="256983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67" name="Ellipse 266"/>
          <p:cNvSpPr/>
          <p:nvPr/>
        </p:nvSpPr>
        <p:spPr bwMode="auto">
          <a:xfrm rot="313169">
            <a:off x="8006498" y="321791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68" name="Ellipse 267"/>
          <p:cNvSpPr/>
          <p:nvPr/>
        </p:nvSpPr>
        <p:spPr bwMode="auto">
          <a:xfrm rot="313169">
            <a:off x="7334929" y="270892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69" name="Ellipse 268"/>
          <p:cNvSpPr/>
          <p:nvPr/>
        </p:nvSpPr>
        <p:spPr bwMode="auto">
          <a:xfrm rot="313169">
            <a:off x="7487329" y="286132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70" name="Ellipse 269"/>
          <p:cNvSpPr/>
          <p:nvPr/>
        </p:nvSpPr>
        <p:spPr bwMode="auto">
          <a:xfrm rot="313169">
            <a:off x="7826905" y="328992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71" name="Ellipse 270"/>
          <p:cNvSpPr/>
          <p:nvPr/>
        </p:nvSpPr>
        <p:spPr bwMode="auto">
          <a:xfrm rot="313169">
            <a:off x="7106826" y="256984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72" name="Ellipse 271"/>
          <p:cNvSpPr/>
          <p:nvPr/>
        </p:nvSpPr>
        <p:spPr bwMode="auto">
          <a:xfrm rot="313169">
            <a:off x="7754897" y="300188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73" name="Ellipse 272"/>
          <p:cNvSpPr/>
          <p:nvPr/>
        </p:nvSpPr>
        <p:spPr bwMode="auto">
          <a:xfrm rot="313169">
            <a:off x="7538874" y="2497832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74" name="Ellipse 273"/>
          <p:cNvSpPr/>
          <p:nvPr/>
        </p:nvSpPr>
        <p:spPr bwMode="auto">
          <a:xfrm rot="313169">
            <a:off x="7958842" y="279079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75" name="Ellipse 274"/>
          <p:cNvSpPr/>
          <p:nvPr/>
        </p:nvSpPr>
        <p:spPr bwMode="auto">
          <a:xfrm rot="313169">
            <a:off x="7574450" y="328991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76" name="Ellipse 275"/>
          <p:cNvSpPr/>
          <p:nvPr/>
        </p:nvSpPr>
        <p:spPr bwMode="auto">
          <a:xfrm rot="313169">
            <a:off x="7020110" y="271385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77" name="Ellipse 276"/>
          <p:cNvSpPr/>
          <p:nvPr/>
        </p:nvSpPr>
        <p:spPr bwMode="auto">
          <a:xfrm rot="313169">
            <a:off x="7178835" y="4030463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78" name="Ellipse 277"/>
          <p:cNvSpPr/>
          <p:nvPr/>
        </p:nvSpPr>
        <p:spPr bwMode="auto">
          <a:xfrm rot="313169">
            <a:off x="6948103" y="388644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79" name="Rechteck 278"/>
          <p:cNvSpPr/>
          <p:nvPr/>
        </p:nvSpPr>
        <p:spPr>
          <a:xfrm>
            <a:off x="323528" y="5301208"/>
            <a:ext cx="6480720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Upper level ontologies enforce a strict categorization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Constraints on upper-level categories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Upper level ontology for the biomedical domain </a:t>
            </a:r>
            <a:r>
              <a:rPr lang="en-US" b="1" dirty="0" smtClean="0">
                <a:solidFill>
                  <a:srgbClr val="1C1C1C"/>
                </a:solidFill>
              </a:rPr>
              <a:t>BioTop</a:t>
            </a:r>
          </a:p>
        </p:txBody>
      </p:sp>
      <p:sp>
        <p:nvSpPr>
          <p:cNvPr id="280" name="Rechteck 279"/>
          <p:cNvSpPr/>
          <p:nvPr/>
        </p:nvSpPr>
        <p:spPr>
          <a:xfrm>
            <a:off x="395536" y="6381328"/>
            <a:ext cx="833467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http://purl.org/biotop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8475" y="1464246"/>
            <a:ext cx="8205788" cy="4845074"/>
          </a:xfrm>
        </p:spPr>
        <p:txBody>
          <a:bodyPr/>
          <a:lstStyle/>
          <a:p>
            <a:r>
              <a:rPr lang="en-US" sz="2000" dirty="0" smtClean="0"/>
              <a:t>Built around taxonomies of classes</a:t>
            </a:r>
          </a:p>
          <a:p>
            <a:pPr lvl="1"/>
            <a:r>
              <a:rPr lang="en-US" sz="1800" dirty="0" smtClean="0"/>
              <a:t>ATTENTION: our intuitive way of hierarchically organize terms is not strictly taxonomic</a:t>
            </a:r>
          </a:p>
          <a:p>
            <a:r>
              <a:rPr lang="en-US" sz="2000" dirty="0" smtClean="0"/>
              <a:t>State what is true for all individual members of a class </a:t>
            </a:r>
            <a:br>
              <a:rPr lang="en-US" sz="2000" dirty="0" smtClean="0"/>
            </a:br>
            <a:r>
              <a:rPr lang="en-US" sz="2000" dirty="0" smtClean="0"/>
              <a:t>(instances of a type)</a:t>
            </a:r>
          </a:p>
          <a:p>
            <a:r>
              <a:rPr lang="en-US" sz="2000" dirty="0" smtClean="0"/>
              <a:t>Requires to distinguish between classes and individuals</a:t>
            </a:r>
          </a:p>
          <a:p>
            <a:pPr lvl="1"/>
            <a:r>
              <a:rPr lang="en-US" sz="1800" dirty="0" smtClean="0"/>
              <a:t>ATTENTION: human language is often misleading, e.g. </a:t>
            </a:r>
            <a:br>
              <a:rPr lang="en-US" sz="1800" dirty="0" smtClean="0"/>
            </a:br>
            <a:r>
              <a:rPr lang="en-US" sz="1800" dirty="0" smtClean="0"/>
              <a:t>Lyon is a big city    vs.      The liver is a big organ</a:t>
            </a:r>
            <a:endParaRPr lang="en-US" sz="2000" dirty="0" smtClean="0"/>
          </a:p>
          <a:p>
            <a:r>
              <a:rPr lang="en-US" sz="2000" dirty="0" smtClean="0"/>
              <a:t>Individuals commit to upper-level categories</a:t>
            </a:r>
          </a:p>
          <a:p>
            <a:pPr lvl="1"/>
            <a:r>
              <a:rPr lang="en-US" sz="1800" dirty="0" smtClean="0"/>
              <a:t>ATTENTION:  our thinking fuses mutually dependent entities that belong to different categories, e.g. Cancer (growth process vs. mass of malignant tissue)</a:t>
            </a:r>
          </a:p>
          <a:p>
            <a:r>
              <a:rPr lang="en-US" sz="2000" dirty="0" smtClean="0"/>
              <a:t>Upper level categories should be made explicit</a:t>
            </a:r>
          </a:p>
          <a:p>
            <a:pPr lvl="1"/>
            <a:r>
              <a:rPr lang="en-US" sz="1800" dirty="0" smtClean="0"/>
              <a:t>Explicit upper level ontology – common understanding</a:t>
            </a:r>
          </a:p>
          <a:p>
            <a:pPr lvl="1"/>
            <a:r>
              <a:rPr lang="en-US" sz="1800" dirty="0" smtClean="0"/>
              <a:t>Implicit upper level ontology of each of us – misunderstanding</a:t>
            </a:r>
          </a:p>
          <a:p>
            <a:endParaRPr lang="en-US" sz="2000" dirty="0" smtClean="0"/>
          </a:p>
          <a:p>
            <a:pPr lvl="1"/>
            <a:endParaRPr lang="en-US" sz="1800" dirty="0" smtClean="0"/>
          </a:p>
          <a:p>
            <a:endParaRPr lang="en-US" sz="1800" dirty="0" smtClean="0"/>
          </a:p>
          <a:p>
            <a:endParaRPr lang="en-US" sz="2000" dirty="0"/>
          </a:p>
        </p:txBody>
      </p:sp>
      <p:sp>
        <p:nvSpPr>
          <p:cNvPr id="5" name="Titel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275"/>
          </a:xfrm>
        </p:spPr>
        <p:txBody>
          <a:bodyPr/>
          <a:lstStyle/>
          <a:p>
            <a:r>
              <a:rPr lang="en-US" dirty="0" smtClean="0"/>
              <a:t>How formal ontologies challenge </a:t>
            </a:r>
            <a:br>
              <a:rPr lang="en-US" dirty="0" smtClean="0"/>
            </a:br>
            <a:r>
              <a:rPr lang="en-US" dirty="0" smtClean="0"/>
              <a:t>human cognition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98474" y="1536254"/>
            <a:ext cx="8645525" cy="4845074"/>
          </a:xfrm>
        </p:spPr>
        <p:txBody>
          <a:bodyPr/>
          <a:lstStyle/>
          <a:p>
            <a:r>
              <a:rPr lang="en-US" sz="2400" dirty="0" smtClean="0"/>
              <a:t>Ontology </a:t>
            </a:r>
            <a:r>
              <a:rPr lang="en-US" sz="2400" dirty="0" smtClean="0">
                <a:sym typeface="Symbol"/>
              </a:rPr>
              <a:t> Knowledge representation</a:t>
            </a:r>
          </a:p>
          <a:p>
            <a:pPr lvl="1"/>
            <a:r>
              <a:rPr lang="en-US" sz="2000" dirty="0" smtClean="0"/>
              <a:t>"</a:t>
            </a:r>
            <a:r>
              <a:rPr lang="en-US" sz="2000" i="1" dirty="0" smtClean="0"/>
              <a:t>There are very few interesting items of knowledge that are truly ontological in this strict sense</a:t>
            </a:r>
            <a:r>
              <a:rPr lang="en-US" sz="2000" dirty="0" smtClean="0"/>
              <a:t>" (Alan Rector)</a:t>
            </a:r>
          </a:p>
          <a:p>
            <a:pPr lvl="1"/>
            <a:r>
              <a:rPr lang="en-US" sz="2000" dirty="0" smtClean="0"/>
              <a:t>antinomy:  </a:t>
            </a:r>
            <a:r>
              <a:rPr lang="en-US" sz="2000" i="1" dirty="0" err="1" smtClean="0"/>
              <a:t>ὄντος</a:t>
            </a:r>
            <a:r>
              <a:rPr lang="en-US" sz="2000" dirty="0" smtClean="0"/>
              <a:t> (being) vs. </a:t>
            </a:r>
            <a:r>
              <a:rPr lang="en-US" sz="2000" i="1" dirty="0" err="1" smtClean="0"/>
              <a:t>ἐπιστήμη</a:t>
            </a:r>
            <a:r>
              <a:rPr lang="en-US" sz="2000" i="1" dirty="0" smtClean="0"/>
              <a:t> </a:t>
            </a:r>
            <a:r>
              <a:rPr lang="en-US" sz="2000" dirty="0" smtClean="0"/>
              <a:t>(knowledge)</a:t>
            </a:r>
          </a:p>
          <a:p>
            <a:r>
              <a:rPr lang="en-US" sz="2400" dirty="0" smtClean="0"/>
              <a:t>Ontology is not appropriate for</a:t>
            </a:r>
          </a:p>
          <a:p>
            <a:pPr lvl="1"/>
            <a:r>
              <a:rPr lang="en-US" sz="2000" dirty="0" smtClean="0"/>
              <a:t>Default knowledge</a:t>
            </a:r>
          </a:p>
          <a:p>
            <a:pPr lvl="2"/>
            <a:r>
              <a:rPr lang="en-US" sz="1800" dirty="0" smtClean="0"/>
              <a:t>"The hand has 5 fingers" (unless otherwise stated)</a:t>
            </a:r>
          </a:p>
          <a:p>
            <a:pPr lvl="1"/>
            <a:r>
              <a:rPr lang="en-US" sz="2000" dirty="0" smtClean="0"/>
              <a:t>Probabilistic knowledge</a:t>
            </a:r>
          </a:p>
          <a:p>
            <a:pPr lvl="2"/>
            <a:r>
              <a:rPr lang="en-US" sz="1800" dirty="0" err="1" smtClean="0"/>
              <a:t>Mesothelioma</a:t>
            </a:r>
            <a:r>
              <a:rPr lang="en-US" sz="1800" dirty="0" smtClean="0"/>
              <a:t> is a rare cancer</a:t>
            </a:r>
          </a:p>
          <a:p>
            <a:pPr lvl="1"/>
            <a:r>
              <a:rPr lang="en-US" sz="2000" dirty="0" smtClean="0"/>
              <a:t>Contingent knowledge</a:t>
            </a:r>
          </a:p>
          <a:p>
            <a:pPr lvl="2"/>
            <a:r>
              <a:rPr lang="en-US" sz="1800" dirty="0" smtClean="0"/>
              <a:t>Aspirin prevents myocardial infarction</a:t>
            </a:r>
          </a:p>
          <a:p>
            <a:pPr lvl="2"/>
            <a:r>
              <a:rPr lang="en-US" sz="1800" dirty="0" smtClean="0"/>
              <a:t>Jaundice is a typical symptom of hepatitis</a:t>
            </a:r>
          </a:p>
          <a:p>
            <a:pPr lvl="1"/>
            <a:endParaRPr lang="en-US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formal ontology is not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98475" y="1392238"/>
            <a:ext cx="8205788" cy="4845074"/>
          </a:xfrm>
        </p:spPr>
        <p:txBody>
          <a:bodyPr/>
          <a:lstStyle/>
          <a:p>
            <a:r>
              <a:rPr lang="en-US" sz="2400" dirty="0" smtClean="0"/>
              <a:t>Formal definitions create maximum consensus on the meaning of terms</a:t>
            </a:r>
          </a:p>
          <a:p>
            <a:pPr lvl="1"/>
            <a:r>
              <a:rPr lang="en-US" sz="2000" dirty="0" smtClean="0"/>
              <a:t>Ontologies as standards</a:t>
            </a:r>
          </a:p>
          <a:p>
            <a:pPr lvl="1"/>
            <a:r>
              <a:rPr lang="en-US" sz="2000" dirty="0" smtClean="0"/>
              <a:t>Reusable terms and axioms</a:t>
            </a:r>
          </a:p>
          <a:p>
            <a:r>
              <a:rPr lang="en-US" sz="2400" dirty="0" smtClean="0"/>
              <a:t>Formal axioms encode statements about what is considered to be universally true in a domain</a:t>
            </a:r>
          </a:p>
          <a:p>
            <a:pPr lvl="1"/>
            <a:r>
              <a:rPr lang="en-US" sz="2000" dirty="0" smtClean="0"/>
              <a:t>in contrast to knowledge proper</a:t>
            </a:r>
          </a:p>
          <a:p>
            <a:r>
              <a:rPr lang="en-US" sz="2400" dirty="0" smtClean="0"/>
              <a:t>Formal axioms permit logic-based reasoning</a:t>
            </a:r>
          </a:p>
          <a:p>
            <a:pPr lvl="1"/>
            <a:r>
              <a:rPr lang="en-US" sz="2000" dirty="0" smtClean="0"/>
              <a:t>Consistency checking</a:t>
            </a:r>
          </a:p>
          <a:p>
            <a:pPr lvl="1"/>
            <a:r>
              <a:rPr lang="en-US" sz="2000" dirty="0" smtClean="0"/>
              <a:t>New entailments</a:t>
            </a:r>
          </a:p>
          <a:p>
            <a:pPr lvl="1"/>
            <a:r>
              <a:rPr lang="en-US" sz="2000" dirty="0" smtClean="0"/>
              <a:t>Equivalence of syntactically heterogeneous expressions can be computed: semantically interoperable systems </a:t>
            </a:r>
            <a:endParaRPr lang="en-US" sz="200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formal ontology at all ??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Ontologies in life sciences and health care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51520" y="1824286"/>
            <a:ext cx="8568952" cy="3548930"/>
          </a:xfrm>
        </p:spPr>
        <p:txBody>
          <a:bodyPr/>
          <a:lstStyle/>
          <a:p>
            <a:r>
              <a:rPr lang="en-US" dirty="0" smtClean="0"/>
              <a:t>Bottom-up ontology development:</a:t>
            </a:r>
            <a:br>
              <a:rPr lang="en-US" dirty="0" smtClean="0"/>
            </a:br>
            <a:r>
              <a:rPr lang="en-US" dirty="0" smtClean="0"/>
              <a:t>OBO (Open biomedical Ontologies) Foundry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Top-down ontology development:</a:t>
            </a:r>
            <a:br>
              <a:rPr lang="en-US" dirty="0" smtClean="0"/>
            </a:br>
            <a:r>
              <a:rPr lang="en-US" dirty="0" smtClean="0"/>
              <a:t>SNOMED CT</a:t>
            </a:r>
            <a:br>
              <a:rPr lang="en-US" dirty="0" smtClean="0"/>
            </a:br>
            <a:r>
              <a:rPr lang="en-US" dirty="0" smtClean="0"/>
              <a:t>(Systematized Nomenclature of Medicine – Clinical terms)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Ontologies in life sciences and health care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537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OBO Foundry: Orthogonality by Upper-level, and Granularity divisions</a:t>
            </a:r>
            <a:endParaRPr lang="en-US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2419350" y="309324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419350" y="309324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graphicFrame>
        <p:nvGraphicFramePr>
          <p:cNvPr id="6" name="Group 45"/>
          <p:cNvGraphicFramePr>
            <a:graphicFrameLocks noGrp="1"/>
          </p:cNvGraphicFramePr>
          <p:nvPr/>
        </p:nvGraphicFramePr>
        <p:xfrm>
          <a:off x="304800" y="1124744"/>
          <a:ext cx="8534400" cy="5181601"/>
        </p:xfrm>
        <a:graphic>
          <a:graphicData uri="http://schemas.openxmlformats.org/drawingml/2006/table">
            <a:tbl>
              <a:tblPr/>
              <a:tblGrid>
                <a:gridCol w="1908175"/>
                <a:gridCol w="1216025"/>
                <a:gridCol w="1143000"/>
                <a:gridCol w="1295400"/>
                <a:gridCol w="1300163"/>
                <a:gridCol w="1671637"/>
              </a:tblGrid>
              <a:tr h="727075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          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RELATION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               TO TIME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 GRANULARITY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CONTINUANT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OCCURRENT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61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INDEPENDENT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DEPENDENT</a:t>
                      </a: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5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ORGAN AND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ORGANISM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Organism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(NCBI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Taxonomy)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Anatomical Entity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(FMA, CARO)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Organ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Function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(FMP, CPRO)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Phenotypic Quality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(PaTO)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Biological 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CELL AND CELLULAR COMPONENT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Cell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(CL)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Cellular Component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(FMA, 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Cellular Function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41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MOLECULE</a:t>
                      </a:r>
                    </a:p>
                  </a:txBody>
                  <a:tcPr marL="0" marR="0" anchor="ctr" horzOverflow="overflow">
                    <a:lnL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Molecule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ChEBI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SO,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RnaO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PrO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Molecular Function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Molecular Process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(GO)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anchor="ctr" horzOverflow="overflow">
                    <a:lnL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CC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Line 40"/>
          <p:cNvSpPr>
            <a:spLocks noChangeShapeType="1"/>
          </p:cNvSpPr>
          <p:nvPr/>
        </p:nvSpPr>
        <p:spPr bwMode="auto">
          <a:xfrm>
            <a:off x="317500" y="1150144"/>
            <a:ext cx="1905000" cy="1524000"/>
          </a:xfrm>
          <a:prstGeom prst="line">
            <a:avLst/>
          </a:prstGeom>
          <a:noFill/>
          <a:ln w="127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0" y="638248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</a:rPr>
              <a:t>Smith, B.; </a:t>
            </a:r>
            <a:r>
              <a:rPr lang="en-US" sz="1100" dirty="0" err="1" smtClean="0">
                <a:solidFill>
                  <a:schemeClr val="bg1"/>
                </a:solidFill>
              </a:rPr>
              <a:t>Ashburner</a:t>
            </a:r>
            <a:r>
              <a:rPr lang="en-US" sz="1100" dirty="0" smtClean="0">
                <a:solidFill>
                  <a:schemeClr val="bg1"/>
                </a:solidFill>
              </a:rPr>
              <a:t>, M.; </a:t>
            </a:r>
            <a:r>
              <a:rPr lang="en-US" sz="1100" dirty="0" err="1" smtClean="0">
                <a:solidFill>
                  <a:schemeClr val="bg1"/>
                </a:solidFill>
              </a:rPr>
              <a:t>Rosse</a:t>
            </a:r>
            <a:r>
              <a:rPr lang="en-US" sz="1100" dirty="0" smtClean="0">
                <a:solidFill>
                  <a:schemeClr val="bg1"/>
                </a:solidFill>
              </a:rPr>
              <a:t>, C.; Bard, J.; Bug, W.; </a:t>
            </a:r>
            <a:r>
              <a:rPr lang="en-US" sz="1100" dirty="0" err="1" smtClean="0">
                <a:solidFill>
                  <a:schemeClr val="bg1"/>
                </a:solidFill>
              </a:rPr>
              <a:t>Ceusters</a:t>
            </a:r>
            <a:r>
              <a:rPr lang="en-US" sz="1100" dirty="0" smtClean="0">
                <a:solidFill>
                  <a:schemeClr val="bg1"/>
                </a:solidFill>
              </a:rPr>
              <a:t>, W.; Goldberg, L. J.; </a:t>
            </a:r>
            <a:r>
              <a:rPr lang="en-US" sz="1100" dirty="0" err="1" smtClean="0">
                <a:solidFill>
                  <a:schemeClr val="bg1"/>
                </a:solidFill>
              </a:rPr>
              <a:t>Eilbeck</a:t>
            </a:r>
            <a:r>
              <a:rPr lang="en-US" sz="1100" dirty="0" smtClean="0">
                <a:solidFill>
                  <a:schemeClr val="bg1"/>
                </a:solidFill>
              </a:rPr>
              <a:t>, K. et al. (2007). "The OBO Foundry: Coordinated evolution of ontologies to support biomedical data </a:t>
            </a:r>
            <a:r>
              <a:rPr lang="en-US" sz="1100" dirty="0" err="1" smtClean="0">
                <a:solidFill>
                  <a:schemeClr val="bg1"/>
                </a:solidFill>
              </a:rPr>
              <a:t>integration".Nature</a:t>
            </a:r>
            <a:r>
              <a:rPr lang="en-US" sz="1100" dirty="0" smtClean="0">
                <a:solidFill>
                  <a:schemeClr val="bg1"/>
                </a:solidFill>
              </a:rPr>
              <a:t> Biotechnology 25 (11): 1251–1255. doi:10.1038/nbt1346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537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OBO Foundry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Collaborative bottom up initiative, driven by the success of the Gene Ontology</a:t>
            </a:r>
          </a:p>
          <a:p>
            <a:pPr eaLnBrk="1" hangingPunct="1"/>
            <a:r>
              <a:rPr lang="en-US" sz="2400" dirty="0" smtClean="0"/>
              <a:t>Rooted in upper ontologies (BFO + RO)</a:t>
            </a:r>
          </a:p>
          <a:p>
            <a:pPr eaLnBrk="1" hangingPunct="1"/>
            <a:r>
              <a:rPr lang="en-US" sz="2400" dirty="0" smtClean="0"/>
              <a:t>Goal of creating a suite of orthogonal interoperable reference ontologies in the biomedical domain</a:t>
            </a:r>
          </a:p>
          <a:p>
            <a:pPr eaLnBrk="1" hangingPunct="1"/>
            <a:r>
              <a:rPr lang="en-US" sz="2400" dirty="0" smtClean="0"/>
              <a:t>Moving from semi-formal OBO syntax to OWL-DL</a:t>
            </a:r>
          </a:p>
          <a:p>
            <a:r>
              <a:rPr lang="en-US" sz="2400" dirty="0" smtClean="0"/>
              <a:t>Cross-ontology definitional axioms: </a:t>
            </a:r>
          </a:p>
          <a:p>
            <a:pPr lvl="1"/>
            <a:r>
              <a:rPr lang="en-US" sz="2000" i="1" dirty="0" err="1" smtClean="0">
                <a:solidFill>
                  <a:srgbClr val="0033CC"/>
                </a:solidFill>
              </a:rPr>
              <a:t>Calcitonin</a:t>
            </a:r>
            <a:r>
              <a:rPr lang="en-US" sz="2000" i="1" dirty="0" smtClean="0">
                <a:solidFill>
                  <a:srgbClr val="0033CC"/>
                </a:solidFill>
              </a:rPr>
              <a:t> secreting cell </a:t>
            </a:r>
            <a:r>
              <a:rPr lang="en-US" sz="2000" dirty="0" smtClean="0">
                <a:solidFill>
                  <a:schemeClr val="tx1"/>
                </a:solidFill>
              </a:rPr>
              <a:t>(Cell Ontology) can be defined as a </a:t>
            </a:r>
            <a:r>
              <a:rPr lang="en-US" sz="2000" i="1" dirty="0" err="1" smtClean="0">
                <a:solidFill>
                  <a:srgbClr val="0033CC"/>
                </a:solidFill>
              </a:rPr>
              <a:t>Secretory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rgbClr val="0033CC"/>
                </a:solidFill>
              </a:rPr>
              <a:t>cell</a:t>
            </a:r>
            <a:r>
              <a:rPr lang="en-US" sz="2000" dirty="0" smtClean="0">
                <a:solidFill>
                  <a:schemeClr val="tx1"/>
                </a:solidFill>
              </a:rPr>
              <a:t> which secretes </a:t>
            </a:r>
            <a:r>
              <a:rPr lang="en-US" sz="2000" i="1" dirty="0" err="1" smtClean="0">
                <a:solidFill>
                  <a:srgbClr val="0033CC"/>
                </a:solidFill>
              </a:rPr>
              <a:t>Calcitonin</a:t>
            </a:r>
            <a:r>
              <a:rPr lang="en-US" sz="2000" i="1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(</a:t>
            </a:r>
            <a:r>
              <a:rPr lang="en-US" sz="2000" dirty="0" err="1" smtClean="0">
                <a:solidFill>
                  <a:schemeClr val="tx1"/>
                </a:solidFill>
              </a:rPr>
              <a:t>ChEBI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sz="2000" i="1" dirty="0" smtClean="0">
                <a:solidFill>
                  <a:srgbClr val="0033CC"/>
                </a:solidFill>
              </a:rPr>
              <a:t>Heart</a:t>
            </a:r>
            <a:r>
              <a:rPr lang="en-US" sz="2000" dirty="0" smtClean="0">
                <a:latin typeface="Gill Sans" charset="0"/>
              </a:rPr>
              <a:t> </a:t>
            </a:r>
            <a:r>
              <a:rPr lang="en-US" sz="2000" i="1" dirty="0" smtClean="0">
                <a:solidFill>
                  <a:srgbClr val="0033CC"/>
                </a:solidFill>
              </a:rPr>
              <a:t>development</a:t>
            </a:r>
            <a:r>
              <a:rPr lang="en-US" sz="2000" dirty="0" smtClean="0">
                <a:latin typeface="Gill Sans" charset="0"/>
              </a:rPr>
              <a:t> (Gene Ontology) </a:t>
            </a:r>
            <a:r>
              <a:rPr lang="en-US" sz="2000" dirty="0" smtClean="0">
                <a:solidFill>
                  <a:schemeClr val="tx1"/>
                </a:solidFill>
              </a:rPr>
              <a:t>can be defined as a </a:t>
            </a:r>
            <a:r>
              <a:rPr lang="en-US" sz="2000" i="1" dirty="0" smtClean="0">
                <a:solidFill>
                  <a:srgbClr val="0033CC"/>
                </a:solidFill>
              </a:rPr>
              <a:t>Developmental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i="1" dirty="0" smtClean="0">
                <a:solidFill>
                  <a:srgbClr val="0033CC"/>
                </a:solidFill>
              </a:rPr>
              <a:t>process</a:t>
            </a:r>
            <a:r>
              <a:rPr lang="en-US" sz="2000" dirty="0" smtClean="0">
                <a:solidFill>
                  <a:schemeClr val="tx1"/>
                </a:solidFill>
              </a:rPr>
              <a:t> which has </a:t>
            </a:r>
            <a:r>
              <a:rPr lang="en-US" sz="2000" i="1" dirty="0" smtClean="0">
                <a:solidFill>
                  <a:srgbClr val="0033CC"/>
                </a:solidFill>
              </a:rPr>
              <a:t>Heart</a:t>
            </a:r>
            <a:r>
              <a:rPr lang="en-US" sz="2000" dirty="0" smtClean="0">
                <a:solidFill>
                  <a:schemeClr val="tx1"/>
                </a:solidFill>
              </a:rPr>
              <a:t> (FMA) as participant</a:t>
            </a:r>
          </a:p>
          <a:p>
            <a:pPr eaLnBrk="1" hangingPunct="1">
              <a:buNone/>
            </a:pPr>
            <a:r>
              <a:rPr lang="en-US" sz="2400" dirty="0" smtClean="0"/>
              <a:t> 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  <p:sp>
        <p:nvSpPr>
          <p:cNvPr id="5" name="Rechteck 4"/>
          <p:cNvSpPr/>
          <p:nvPr/>
        </p:nvSpPr>
        <p:spPr>
          <a:xfrm>
            <a:off x="0" y="638248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100" dirty="0" smtClean="0">
                <a:solidFill>
                  <a:schemeClr val="bg1"/>
                </a:solidFill>
              </a:rPr>
              <a:t>Smith, B.; </a:t>
            </a:r>
            <a:r>
              <a:rPr lang="en-US" sz="1100" dirty="0" err="1" smtClean="0">
                <a:solidFill>
                  <a:schemeClr val="bg1"/>
                </a:solidFill>
              </a:rPr>
              <a:t>Ashburner</a:t>
            </a:r>
            <a:r>
              <a:rPr lang="en-US" sz="1100" dirty="0" smtClean="0">
                <a:solidFill>
                  <a:schemeClr val="bg1"/>
                </a:solidFill>
              </a:rPr>
              <a:t>, M.; </a:t>
            </a:r>
            <a:r>
              <a:rPr lang="en-US" sz="1100" dirty="0" err="1" smtClean="0">
                <a:solidFill>
                  <a:schemeClr val="bg1"/>
                </a:solidFill>
              </a:rPr>
              <a:t>Rosse</a:t>
            </a:r>
            <a:r>
              <a:rPr lang="en-US" sz="1100" dirty="0" smtClean="0">
                <a:solidFill>
                  <a:schemeClr val="bg1"/>
                </a:solidFill>
              </a:rPr>
              <a:t>, C.; Bard, J.; Bug, W.; </a:t>
            </a:r>
            <a:r>
              <a:rPr lang="en-US" sz="1100" dirty="0" err="1" smtClean="0">
                <a:solidFill>
                  <a:schemeClr val="bg1"/>
                </a:solidFill>
              </a:rPr>
              <a:t>Ceusters</a:t>
            </a:r>
            <a:r>
              <a:rPr lang="en-US" sz="1100" dirty="0" smtClean="0">
                <a:solidFill>
                  <a:schemeClr val="bg1"/>
                </a:solidFill>
              </a:rPr>
              <a:t>, W.; Goldberg, L. J.; </a:t>
            </a:r>
            <a:r>
              <a:rPr lang="en-US" sz="1100" dirty="0" err="1" smtClean="0">
                <a:solidFill>
                  <a:schemeClr val="bg1"/>
                </a:solidFill>
              </a:rPr>
              <a:t>Eilbeck</a:t>
            </a:r>
            <a:r>
              <a:rPr lang="en-US" sz="1100" dirty="0" smtClean="0">
                <a:solidFill>
                  <a:schemeClr val="bg1"/>
                </a:solidFill>
              </a:rPr>
              <a:t>, K. et al. (2007). "The OBO Foundry: Coordinated evolution of ontologies to support biomedical data </a:t>
            </a:r>
            <a:r>
              <a:rPr lang="en-US" sz="1100" dirty="0" err="1" smtClean="0">
                <a:solidFill>
                  <a:schemeClr val="bg1"/>
                </a:solidFill>
              </a:rPr>
              <a:t>integration".Nature</a:t>
            </a:r>
            <a:r>
              <a:rPr lang="en-US" sz="1100" dirty="0" smtClean="0">
                <a:solidFill>
                  <a:schemeClr val="bg1"/>
                </a:solidFill>
              </a:rPr>
              <a:t> Biotechnology 25 (11): 1251–1255. doi:10.1038/nbt1346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7419" t="9051" r="17613" b="16838"/>
          <a:stretch>
            <a:fillRect/>
          </a:stretch>
        </p:blipFill>
        <p:spPr bwMode="auto">
          <a:xfrm>
            <a:off x="827584" y="1152128"/>
            <a:ext cx="7476063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537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SNOMED CT (</a:t>
            </a:r>
            <a:r>
              <a:rPr lang="en-GB" dirty="0" smtClean="0"/>
              <a:t>Systematized Nomenclature of Medicine - Clinical Terms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251520" y="6402814"/>
            <a:ext cx="8262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dirty="0" smtClean="0">
                <a:solidFill>
                  <a:schemeClr val="bg1"/>
                </a:solidFill>
              </a:rPr>
              <a:t>http://www.ihtsdo.org/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0487" t="11836" r="45734" b="81489"/>
          <a:stretch>
            <a:fillRect/>
          </a:stretch>
        </p:blipFill>
        <p:spPr bwMode="auto">
          <a:xfrm>
            <a:off x="1187624" y="1124744"/>
            <a:ext cx="5928659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275"/>
          </a:xfrm>
        </p:spPr>
        <p:txBody>
          <a:bodyPr/>
          <a:lstStyle/>
          <a:p>
            <a:r>
              <a:rPr lang="en-US" dirty="0" smtClean="0"/>
              <a:t> What are (formal) Ontologies?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537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SNOMED CT - clinical terminology with ontological foundations  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8475" y="1268760"/>
            <a:ext cx="3785493" cy="4845074"/>
          </a:xfrm>
        </p:spPr>
        <p:txBody>
          <a:bodyPr/>
          <a:lstStyle/>
          <a:p>
            <a:r>
              <a:rPr lang="en-GB" sz="2400" dirty="0" smtClean="0"/>
              <a:t>Terminology for clinical data covering diseases, findings, procedures, organisms, substances etc.</a:t>
            </a:r>
          </a:p>
          <a:p>
            <a:r>
              <a:rPr lang="en-GB" sz="2400" dirty="0" smtClean="0"/>
              <a:t>311, 000 concepts, connected by 1,360,000  relational expressions</a:t>
            </a:r>
          </a:p>
          <a:p>
            <a:r>
              <a:rPr lang="en-GB" sz="2400" dirty="0" smtClean="0"/>
              <a:t>Definitions with </a:t>
            </a:r>
            <a:br>
              <a:rPr lang="en-GB" sz="2400" dirty="0" smtClean="0"/>
            </a:br>
            <a:r>
              <a:rPr lang="en-GB" sz="2400" dirty="0" smtClean="0"/>
              <a:t>DL axioms</a:t>
            </a:r>
          </a:p>
          <a:p>
            <a:r>
              <a:rPr lang="en-GB" sz="2400" dirty="0" smtClean="0"/>
              <a:t>Promoted as an international  terminological standard"</a:t>
            </a:r>
          </a:p>
          <a:p>
            <a:endParaRPr lang="en-GB" sz="2400" dirty="0" smtClean="0"/>
          </a:p>
          <a:p>
            <a:pPr>
              <a:buNone/>
            </a:pPr>
            <a:endParaRPr lang="de-DE" sz="2400" dirty="0" smtClean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 l="1426" t="17704" r="76555" b="50709"/>
          <a:stretch>
            <a:fillRect/>
          </a:stretch>
        </p:blipFill>
        <p:spPr bwMode="auto">
          <a:xfrm>
            <a:off x="4238178" y="1412776"/>
            <a:ext cx="5086350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2" cstate="print"/>
          <a:srcRect l="17795" t="41697" r="2416" b="7861"/>
          <a:stretch>
            <a:fillRect/>
          </a:stretch>
        </p:blipFill>
        <p:spPr bwMode="auto">
          <a:xfrm>
            <a:off x="0" y="1484783"/>
            <a:ext cx="899166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537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SNOMED CT: Terminology + Ontology</a:t>
            </a:r>
            <a:endParaRPr lang="en-US" dirty="0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2555776" y="1196751"/>
            <a:ext cx="1584325" cy="936625"/>
          </a:xfrm>
          <a:prstGeom prst="wedgeRoundRectCallout">
            <a:avLst>
              <a:gd name="adj1" fmla="val -64630"/>
              <a:gd name="adj2" fmla="val 73898"/>
              <a:gd name="adj3" fmla="val 16667"/>
            </a:avLst>
          </a:prstGeom>
          <a:solidFill>
            <a:srgbClr val="FFFF99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de-DE" dirty="0" err="1" smtClean="0"/>
              <a:t>Concepts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represent-ational</a:t>
            </a:r>
            <a:r>
              <a:rPr lang="de-DE" dirty="0" smtClean="0"/>
              <a:t> </a:t>
            </a:r>
            <a:r>
              <a:rPr lang="de-DE" dirty="0" err="1" smtClean="0"/>
              <a:t>units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2843808" y="5877272"/>
            <a:ext cx="1584325" cy="432048"/>
          </a:xfrm>
          <a:prstGeom prst="wedgeRoundRectCallout">
            <a:avLst>
              <a:gd name="adj1" fmla="val 92382"/>
              <a:gd name="adj2" fmla="val -313967"/>
              <a:gd name="adj3" fmla="val 16667"/>
            </a:avLst>
          </a:prstGeom>
          <a:solidFill>
            <a:srgbClr val="FFFF99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de-DE" dirty="0" smtClean="0"/>
              <a:t>Terms</a:t>
            </a:r>
            <a:endParaRPr lang="de-DE" dirty="0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3707904" y="2852936"/>
            <a:ext cx="1152277" cy="720080"/>
          </a:xfrm>
          <a:prstGeom prst="wedgeRoundRectCallout">
            <a:avLst>
              <a:gd name="adj1" fmla="val 105457"/>
              <a:gd name="adj2" fmla="val -23611"/>
              <a:gd name="adj3" fmla="val 16667"/>
            </a:avLst>
          </a:prstGeom>
          <a:solidFill>
            <a:srgbClr val="FFFF99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de-DE" dirty="0" smtClean="0"/>
              <a:t>DL Axioms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447241" y="6416901"/>
            <a:ext cx="3278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http://viw2.vetmed.vt.edu/sct/menu.cfm</a:t>
            </a:r>
            <a:endParaRPr lang="de-DE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 bwMode="auto">
          <a:xfrm>
            <a:off x="0" y="6165304"/>
            <a:ext cx="9144000" cy="692696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537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Bioportal – repository for biomedical ontologies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5220077" y="6165304"/>
            <a:ext cx="2577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de-DE" sz="1400" dirty="0" err="1" smtClean="0">
                <a:solidFill>
                  <a:srgbClr val="FF0000"/>
                </a:solidFill>
              </a:rPr>
              <a:t>Submit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your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ontology</a:t>
            </a:r>
            <a:r>
              <a:rPr lang="de-DE" sz="1400" dirty="0" smtClean="0">
                <a:solidFill>
                  <a:srgbClr val="FF0000"/>
                </a:solidFill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</a:rPr>
              <a:t>to</a:t>
            </a:r>
            <a:r>
              <a:rPr lang="de-DE" sz="1400" dirty="0" smtClean="0">
                <a:solidFill>
                  <a:srgbClr val="FF0000"/>
                </a:solidFill>
              </a:rPr>
              <a:t/>
            </a:r>
            <a:br>
              <a:rPr lang="de-DE" sz="1400" dirty="0" smtClean="0">
                <a:solidFill>
                  <a:srgbClr val="FF0000"/>
                </a:solidFill>
              </a:rPr>
            </a:br>
            <a:r>
              <a:rPr lang="de-DE" sz="1400" dirty="0" smtClean="0">
                <a:solidFill>
                  <a:srgbClr val="FF0000"/>
                </a:solidFill>
              </a:rPr>
              <a:t>http://bioportal.bioontology.org</a:t>
            </a:r>
            <a:endParaRPr lang="de-DE" sz="1400" dirty="0">
              <a:solidFill>
                <a:srgbClr val="FF0000"/>
              </a:solidFill>
            </a:endParaRP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36712"/>
            <a:ext cx="51054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6743"/>
            <a:ext cx="4447223" cy="4840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9177" y="1772819"/>
            <a:ext cx="3473768" cy="410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537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Formal ontologies and beyond…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446603" y="6413227"/>
            <a:ext cx="25774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http://bioportal.bioontology.org</a:t>
            </a:r>
            <a:endParaRPr lang="de-DE" sz="1400" dirty="0">
              <a:solidFill>
                <a:schemeClr val="bg1"/>
              </a:solidFill>
            </a:endParaRP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 t="8118" r="40544" b="22408"/>
          <a:stretch>
            <a:fillRect/>
          </a:stretch>
        </p:blipFill>
        <p:spPr bwMode="auto">
          <a:xfrm>
            <a:off x="864096" y="1194967"/>
            <a:ext cx="7452320" cy="4898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to formal ontologies: </a:t>
            </a:r>
            <a:br>
              <a:rPr lang="en-US" dirty="0" smtClean="0"/>
            </a:br>
            <a:r>
              <a:rPr lang="en-US" dirty="0" smtClean="0"/>
              <a:t>INFORMAL terminologies / thesauri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98475" y="1608262"/>
            <a:ext cx="8205788" cy="4845074"/>
          </a:xfrm>
        </p:spPr>
        <p:txBody>
          <a:bodyPr/>
          <a:lstStyle/>
          <a:p>
            <a:r>
              <a:rPr lang="en-US" sz="2400" dirty="0" smtClean="0"/>
              <a:t>Group together words / terms according to similarity in meaning</a:t>
            </a:r>
          </a:p>
          <a:p>
            <a:r>
              <a:rPr lang="en-US" sz="2400" dirty="0" smtClean="0"/>
              <a:t>Basic relations:</a:t>
            </a:r>
          </a:p>
          <a:p>
            <a:pPr lvl="1"/>
            <a:r>
              <a:rPr lang="en-US" sz="2000" dirty="0" smtClean="0"/>
              <a:t>Synonymy</a:t>
            </a:r>
          </a:p>
          <a:p>
            <a:pPr lvl="1"/>
            <a:r>
              <a:rPr lang="en-US" sz="2000" dirty="0" smtClean="0"/>
              <a:t>Broader / Narrower (ordering relations)</a:t>
            </a:r>
          </a:p>
          <a:p>
            <a:r>
              <a:rPr lang="en-US" sz="2400" dirty="0" smtClean="0"/>
              <a:t>Concept = Group of (quasi)synonyms</a:t>
            </a:r>
          </a:p>
          <a:p>
            <a:r>
              <a:rPr lang="en-US" sz="2400" dirty="0" smtClean="0"/>
              <a:t>Multiple hierarchies</a:t>
            </a:r>
          </a:p>
          <a:p>
            <a:r>
              <a:rPr lang="en-US" sz="2400" dirty="0" smtClean="0"/>
              <a:t>Mainly designed for retrieval</a:t>
            </a:r>
          </a:p>
          <a:p>
            <a:r>
              <a:rPr lang="en-US" sz="2400" dirty="0" smtClean="0"/>
              <a:t>Text definitions / explanations (scope notes) if required</a:t>
            </a:r>
          </a:p>
          <a:p>
            <a:r>
              <a:rPr lang="en-US" sz="2400" dirty="0" smtClean="0"/>
              <a:t>No formal semantics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to formal ontologies: </a:t>
            </a:r>
            <a:br>
              <a:rPr lang="en-US" dirty="0" smtClean="0"/>
            </a:br>
            <a:r>
              <a:rPr lang="en-US" dirty="0" smtClean="0"/>
              <a:t>INFORMAL terminologies / thesauri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0" y="6382489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050" dirty="0" err="1" smtClean="0">
                <a:solidFill>
                  <a:schemeClr val="bg1"/>
                </a:solidFill>
              </a:rPr>
              <a:t>Freitas</a:t>
            </a:r>
            <a:r>
              <a:rPr lang="en-US" sz="1050" dirty="0" smtClean="0">
                <a:solidFill>
                  <a:schemeClr val="bg1"/>
                </a:solidFill>
              </a:rPr>
              <a:t> F, Schulz S, </a:t>
            </a:r>
            <a:r>
              <a:rPr lang="en-US" sz="1050" dirty="0" err="1" smtClean="0">
                <a:solidFill>
                  <a:schemeClr val="bg1"/>
                </a:solidFill>
              </a:rPr>
              <a:t>Moraes</a:t>
            </a:r>
            <a:r>
              <a:rPr lang="en-US" sz="1050" dirty="0" smtClean="0">
                <a:solidFill>
                  <a:schemeClr val="bg1"/>
                </a:solidFill>
              </a:rPr>
              <a:t> E: Survey of current terminologies and ontologies in biology and medicine. RECIIS - Electronic Journal in </a:t>
            </a:r>
            <a:r>
              <a:rPr lang="en-US" sz="1050" dirty="0" err="1" smtClean="0">
                <a:solidFill>
                  <a:schemeClr val="bg1"/>
                </a:solidFill>
              </a:rPr>
              <a:t>Communication,Information</a:t>
            </a:r>
            <a:r>
              <a:rPr lang="en-US" sz="1050" dirty="0" smtClean="0">
                <a:solidFill>
                  <a:schemeClr val="bg1"/>
                </a:solidFill>
              </a:rPr>
              <a:t> and Innovation in Health, 2009; 3 (1): 7-18:http://</a:t>
            </a:r>
            <a:r>
              <a:rPr lang="en-US" sz="1050" dirty="0" err="1" smtClean="0">
                <a:solidFill>
                  <a:schemeClr val="bg1"/>
                </a:solidFill>
              </a:rPr>
              <a:t>dx.doi.org</a:t>
            </a:r>
            <a:r>
              <a:rPr lang="en-US" sz="1050" dirty="0" smtClean="0">
                <a:solidFill>
                  <a:schemeClr val="bg1"/>
                </a:solidFill>
              </a:rPr>
              <a:t>/10.3395/reciis.v3i1.239en</a:t>
            </a:r>
            <a:endParaRPr lang="de-DE" sz="10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MeSH - Medical Subject Headings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t="13467" r="70313" b="31837"/>
          <a:stretch>
            <a:fillRect/>
          </a:stretch>
        </p:blipFill>
        <p:spPr bwMode="auto">
          <a:xfrm>
            <a:off x="0" y="1347302"/>
            <a:ext cx="4788024" cy="496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39199" r="70075" b="31223"/>
          <a:stretch>
            <a:fillRect/>
          </a:stretch>
        </p:blipFill>
        <p:spPr bwMode="auto">
          <a:xfrm>
            <a:off x="4328038" y="1484784"/>
            <a:ext cx="4815962" cy="2677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23528" y="6464369"/>
            <a:ext cx="21831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 smtClean="0">
                <a:solidFill>
                  <a:schemeClr val="bg1"/>
                </a:solidFill>
              </a:rPr>
              <a:t>http://www.nlm.nih.gov/mesh/</a:t>
            </a:r>
            <a:endParaRPr lang="de-DE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751" t="28519" r="35168"/>
          <a:stretch>
            <a:fillRect/>
          </a:stretch>
        </p:blipFill>
        <p:spPr bwMode="auto">
          <a:xfrm>
            <a:off x="0" y="0"/>
            <a:ext cx="9144000" cy="6418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09537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Example: Medical Subject Headings (MeSH)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Literature search: monoclonal antibodies and cancer therapy</a:t>
            </a: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 l="15156" t="10813" r="17042" b="31886"/>
          <a:stretch>
            <a:fillRect/>
          </a:stretch>
        </p:blipFill>
        <p:spPr bwMode="auto">
          <a:xfrm>
            <a:off x="179512" y="1798107"/>
            <a:ext cx="8732233" cy="4151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5724128" y="1844824"/>
            <a:ext cx="1584325" cy="288032"/>
          </a:xfrm>
          <a:prstGeom prst="wedgeRoundRectCallout">
            <a:avLst>
              <a:gd name="adj1" fmla="val -71243"/>
              <a:gd name="adj2" fmla="val 3435"/>
              <a:gd name="adj3" fmla="val 16667"/>
            </a:avLst>
          </a:prstGeom>
          <a:solidFill>
            <a:srgbClr val="FFFF99"/>
          </a:solidFill>
          <a:ln w="9525">
            <a:solidFill>
              <a:srgbClr val="292929"/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pPr algn="ctr"/>
            <a:r>
              <a:rPr lang="de-DE" sz="1400" dirty="0" smtClean="0"/>
              <a:t>MeSH </a:t>
            </a:r>
            <a:r>
              <a:rPr lang="de-DE" sz="1400" dirty="0" err="1" smtClean="0"/>
              <a:t>terms</a:t>
            </a:r>
            <a:endParaRPr lang="de-DE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8475" y="1268760"/>
            <a:ext cx="8205788" cy="4845074"/>
          </a:xfrm>
        </p:spPr>
        <p:txBody>
          <a:bodyPr/>
          <a:lstStyle/>
          <a:p>
            <a:r>
              <a:rPr lang="en-US" sz="2400" dirty="0" smtClean="0"/>
              <a:t>Use OWL syntax, which should not be interpreted according to </a:t>
            </a:r>
            <a:br>
              <a:rPr lang="en-US" sz="2400" dirty="0" smtClean="0"/>
            </a:br>
            <a:r>
              <a:rPr lang="en-US" sz="2400" dirty="0" smtClean="0"/>
              <a:t>description logics semantics</a:t>
            </a:r>
          </a:p>
          <a:p>
            <a:r>
              <a:rPr lang="en-US" sz="2400" dirty="0" smtClean="0"/>
              <a:t>Formal reasoning would lead to incorrect entailments</a:t>
            </a:r>
          </a:p>
          <a:p>
            <a:r>
              <a:rPr lang="en-US" sz="2400" dirty="0" smtClean="0"/>
              <a:t>Examples: NCI thesaurus, </a:t>
            </a:r>
            <a:r>
              <a:rPr lang="en-US" sz="2400" dirty="0" err="1" smtClean="0"/>
              <a:t>Radlex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Many other ontologies contain problematic axioms that contradict the intended meaning</a:t>
            </a:r>
          </a:p>
          <a:p>
            <a:r>
              <a:rPr lang="en-US" sz="2400" dirty="0" smtClean="0"/>
              <a:t>Example (NCI thesaurus): </a:t>
            </a:r>
            <a:br>
              <a:rPr lang="en-US" sz="2400" dirty="0" smtClean="0"/>
            </a:br>
            <a:r>
              <a:rPr lang="en-US" sz="2000" i="1" dirty="0" smtClean="0">
                <a:solidFill>
                  <a:srgbClr val="0033CC"/>
                </a:solidFill>
              </a:rPr>
              <a:t> </a:t>
            </a:r>
            <a:r>
              <a:rPr lang="en-US" sz="1800" i="1" dirty="0" smtClean="0">
                <a:solidFill>
                  <a:srgbClr val="0033CC"/>
                </a:solidFill>
              </a:rPr>
              <a:t>Calcium-Activated_Chloride_Channel-2 </a:t>
            </a:r>
            <a:r>
              <a:rPr lang="en-US" sz="1800" dirty="0" smtClean="0">
                <a:solidFill>
                  <a:srgbClr val="0033CC"/>
                </a:solidFill>
              </a:rPr>
              <a:t>subClassOf</a:t>
            </a:r>
            <a:r>
              <a:rPr lang="en-US" sz="1800" i="1" dirty="0" smtClean="0">
                <a:solidFill>
                  <a:srgbClr val="0033CC"/>
                </a:solidFill>
              </a:rPr>
              <a:t>	</a:t>
            </a:r>
            <a:br>
              <a:rPr lang="en-US" sz="1800" i="1" dirty="0" smtClean="0">
                <a:solidFill>
                  <a:srgbClr val="0033CC"/>
                </a:solidFill>
              </a:rPr>
            </a:br>
            <a:r>
              <a:rPr lang="en-US" sz="1800" i="1" dirty="0" smtClean="0">
                <a:solidFill>
                  <a:srgbClr val="0033CC"/>
                </a:solidFill>
              </a:rPr>
              <a:t>      </a:t>
            </a:r>
            <a:r>
              <a:rPr lang="en-US" sz="1800" b="1" dirty="0" err="1" smtClean="0">
                <a:solidFill>
                  <a:srgbClr val="0033CC"/>
                </a:solidFill>
              </a:rPr>
              <a:t>Gene_Product_Expressed_In_Tissue</a:t>
            </a:r>
            <a:r>
              <a:rPr lang="en-US" sz="1800" i="1" dirty="0" smtClean="0">
                <a:solidFill>
                  <a:srgbClr val="0033CC"/>
                </a:solidFill>
              </a:rPr>
              <a:t> </a:t>
            </a:r>
            <a:r>
              <a:rPr lang="en-US" sz="1800" dirty="0" smtClean="0">
                <a:solidFill>
                  <a:srgbClr val="0033CC"/>
                </a:solidFill>
              </a:rPr>
              <a:t>some </a:t>
            </a:r>
            <a:r>
              <a:rPr lang="en-US" sz="1800" i="1" dirty="0" smtClean="0">
                <a:solidFill>
                  <a:srgbClr val="0033CC"/>
                </a:solidFill>
              </a:rPr>
              <a:t>Lung </a:t>
            </a:r>
            <a:r>
              <a:rPr lang="en-US" sz="1800" dirty="0" smtClean="0">
                <a:solidFill>
                  <a:srgbClr val="0033CC"/>
                </a:solidFill>
              </a:rPr>
              <a:t>and</a:t>
            </a:r>
            <a:r>
              <a:rPr lang="en-US" sz="1800" i="1" dirty="0" smtClean="0">
                <a:solidFill>
                  <a:srgbClr val="0033CC"/>
                </a:solidFill>
              </a:rPr>
              <a:t/>
            </a:r>
            <a:br>
              <a:rPr lang="en-US" sz="1800" i="1" dirty="0" smtClean="0">
                <a:solidFill>
                  <a:srgbClr val="0033CC"/>
                </a:solidFill>
              </a:rPr>
            </a:br>
            <a:r>
              <a:rPr lang="en-US" sz="1800" i="1" dirty="0" smtClean="0">
                <a:solidFill>
                  <a:srgbClr val="0033CC"/>
                </a:solidFill>
              </a:rPr>
              <a:t>      </a:t>
            </a:r>
            <a:r>
              <a:rPr lang="en-US" sz="1800" b="1" dirty="0" err="1" smtClean="0">
                <a:solidFill>
                  <a:srgbClr val="0033CC"/>
                </a:solidFill>
              </a:rPr>
              <a:t>Gene_Product_Expressed_In_Tissue</a:t>
            </a:r>
            <a:r>
              <a:rPr lang="en-US" sz="1800" i="1" dirty="0" smtClean="0">
                <a:solidFill>
                  <a:srgbClr val="0033CC"/>
                </a:solidFill>
              </a:rPr>
              <a:t> </a:t>
            </a:r>
            <a:r>
              <a:rPr lang="en-US" sz="1800" dirty="0" smtClean="0">
                <a:solidFill>
                  <a:srgbClr val="0033CC"/>
                </a:solidFill>
              </a:rPr>
              <a:t>some </a:t>
            </a:r>
            <a:r>
              <a:rPr lang="en-US" sz="1800" i="1" dirty="0" err="1" smtClean="0">
                <a:solidFill>
                  <a:srgbClr val="0033CC"/>
                </a:solidFill>
              </a:rPr>
              <a:t>Mammary_Gland</a:t>
            </a:r>
            <a:r>
              <a:rPr lang="en-US" sz="1800" i="1" dirty="0" smtClean="0">
                <a:solidFill>
                  <a:srgbClr val="0033CC"/>
                </a:solidFill>
              </a:rPr>
              <a:t> </a:t>
            </a:r>
            <a:r>
              <a:rPr lang="en-US" sz="1800" dirty="0" smtClean="0">
                <a:solidFill>
                  <a:srgbClr val="0033CC"/>
                </a:solidFill>
              </a:rPr>
              <a:t>and</a:t>
            </a:r>
            <a:r>
              <a:rPr lang="en-US" sz="1800" i="1" dirty="0" smtClean="0">
                <a:solidFill>
                  <a:srgbClr val="0033CC"/>
                </a:solidFill>
              </a:rPr>
              <a:t/>
            </a:r>
            <a:br>
              <a:rPr lang="en-US" sz="1800" i="1" dirty="0" smtClean="0">
                <a:solidFill>
                  <a:srgbClr val="0033CC"/>
                </a:solidFill>
              </a:rPr>
            </a:br>
            <a:r>
              <a:rPr lang="en-US" sz="1800" i="1" dirty="0" smtClean="0">
                <a:solidFill>
                  <a:srgbClr val="0033CC"/>
                </a:solidFill>
              </a:rPr>
              <a:t>      </a:t>
            </a:r>
            <a:r>
              <a:rPr lang="en-US" sz="1800" b="1" dirty="0" err="1" smtClean="0">
                <a:solidFill>
                  <a:srgbClr val="0033CC"/>
                </a:solidFill>
              </a:rPr>
              <a:t>Gene_Product_Expressed_In_Tissue</a:t>
            </a:r>
            <a:r>
              <a:rPr lang="en-US" sz="1800" i="1" dirty="0" smtClean="0">
                <a:solidFill>
                  <a:srgbClr val="0033CC"/>
                </a:solidFill>
              </a:rPr>
              <a:t> </a:t>
            </a:r>
            <a:r>
              <a:rPr lang="en-US" sz="1800" dirty="0" smtClean="0">
                <a:solidFill>
                  <a:srgbClr val="0033CC"/>
                </a:solidFill>
              </a:rPr>
              <a:t>some </a:t>
            </a:r>
            <a:r>
              <a:rPr lang="en-US" sz="1800" i="1" dirty="0" smtClean="0">
                <a:solidFill>
                  <a:srgbClr val="0033CC"/>
                </a:solidFill>
              </a:rPr>
              <a:t>Trachea</a:t>
            </a:r>
            <a:endParaRPr lang="en-US" sz="20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"</a:t>
            </a:r>
            <a:r>
              <a:rPr lang="en-US" dirty="0" err="1" smtClean="0"/>
              <a:t>Nontologies</a:t>
            </a:r>
            <a:r>
              <a:rPr lang="en-US" dirty="0" smtClean="0"/>
              <a:t>"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79512" y="6347420"/>
            <a:ext cx="83849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</a:rPr>
              <a:t>Schulz S, </a:t>
            </a:r>
            <a:r>
              <a:rPr lang="en-US" sz="1200" dirty="0" err="1" smtClean="0">
                <a:solidFill>
                  <a:schemeClr val="bg1"/>
                </a:solidFill>
              </a:rPr>
              <a:t>Schober</a:t>
            </a:r>
            <a:r>
              <a:rPr lang="en-US" sz="1200" dirty="0" smtClean="0">
                <a:solidFill>
                  <a:schemeClr val="bg1"/>
                </a:solidFill>
              </a:rPr>
              <a:t> S, </a:t>
            </a:r>
            <a:r>
              <a:rPr lang="en-US" sz="1200" dirty="0" err="1" smtClean="0">
                <a:solidFill>
                  <a:schemeClr val="bg1"/>
                </a:solidFill>
              </a:rPr>
              <a:t>Tudose</a:t>
            </a:r>
            <a:r>
              <a:rPr lang="en-US" sz="1200" dirty="0" smtClean="0">
                <a:solidFill>
                  <a:schemeClr val="bg1"/>
                </a:solidFill>
              </a:rPr>
              <a:t> I, </a:t>
            </a:r>
            <a:r>
              <a:rPr lang="en-US" sz="1200" dirty="0" err="1" smtClean="0">
                <a:solidFill>
                  <a:schemeClr val="bg1"/>
                </a:solidFill>
              </a:rPr>
              <a:t>Stenzhorn</a:t>
            </a:r>
            <a:r>
              <a:rPr lang="en-US" sz="1200" dirty="0" smtClean="0">
                <a:solidFill>
                  <a:schemeClr val="bg1"/>
                </a:solidFill>
              </a:rPr>
              <a:t> H: The Pitfalls of Thesaurus </a:t>
            </a:r>
            <a:r>
              <a:rPr lang="en-US" sz="1200" dirty="0" err="1" smtClean="0">
                <a:solidFill>
                  <a:schemeClr val="bg1"/>
                </a:solidFill>
              </a:rPr>
              <a:t>Ontologization</a:t>
            </a:r>
            <a:r>
              <a:rPr lang="en-US" sz="1200" dirty="0" smtClean="0">
                <a:solidFill>
                  <a:schemeClr val="bg1"/>
                </a:solidFill>
              </a:rPr>
              <a:t> – the Case of the NCI Thesaurus. 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AMIA </a:t>
            </a:r>
            <a:r>
              <a:rPr lang="en-US" sz="1200" dirty="0" err="1" smtClean="0">
                <a:solidFill>
                  <a:schemeClr val="bg1"/>
                </a:solidFill>
              </a:rPr>
              <a:t>Annu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Symp</a:t>
            </a:r>
            <a:r>
              <a:rPr lang="en-US" sz="1200" dirty="0" smtClean="0">
                <a:solidFill>
                  <a:schemeClr val="bg1"/>
                </a:solidFill>
              </a:rPr>
              <a:t> Proc, 2010: 727-731</a:t>
            </a:r>
          </a:p>
        </p:txBody>
      </p:sp>
      <p:pic>
        <p:nvPicPr>
          <p:cNvPr id="5" name="Picture 4" descr="http://resources.schoolscience.co.uk/MRC/3/images/ProTUBE.jpg"/>
          <p:cNvPicPr>
            <a:picLocks noChangeAspect="1" noChangeArrowheads="1"/>
          </p:cNvPicPr>
          <p:nvPr/>
        </p:nvPicPr>
        <p:blipFill>
          <a:blip r:embed="rId2" cstate="print"/>
          <a:srcRect b="18025"/>
          <a:stretch>
            <a:fillRect/>
          </a:stretch>
        </p:blipFill>
        <p:spPr bwMode="auto">
          <a:xfrm>
            <a:off x="7812360" y="4149080"/>
            <a:ext cx="1126067" cy="1008112"/>
          </a:xfrm>
          <a:prstGeom prst="rect">
            <a:avLst/>
          </a:prstGeom>
          <a:noFill/>
        </p:spPr>
      </p:pic>
      <p:sp>
        <p:nvSpPr>
          <p:cNvPr id="7" name="Rechteck 6"/>
          <p:cNvSpPr/>
          <p:nvPr/>
        </p:nvSpPr>
        <p:spPr>
          <a:xfrm>
            <a:off x="827584" y="5445224"/>
            <a:ext cx="6408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i="1" kern="0" dirty="0" err="1" smtClean="0">
                <a:solidFill>
                  <a:srgbClr val="0033CC"/>
                </a:solidFill>
                <a:latin typeface="Calibri"/>
                <a:cs typeface="+mn-cs"/>
              </a:rPr>
              <a:t>Ureter_Small_Cell_Carcinoma</a:t>
            </a:r>
            <a:r>
              <a:rPr lang="en-US" sz="1800" kern="0" dirty="0" smtClean="0">
                <a:solidFill>
                  <a:srgbClr val="0033CC"/>
                </a:solidFill>
                <a:latin typeface="Calibri"/>
                <a:cs typeface="+mn-cs"/>
              </a:rPr>
              <a:t> subclassOf	 </a:t>
            </a:r>
            <a:br>
              <a:rPr lang="en-US" sz="1800" kern="0" dirty="0" smtClean="0">
                <a:solidFill>
                  <a:srgbClr val="0033CC"/>
                </a:solidFill>
                <a:latin typeface="Calibri"/>
                <a:cs typeface="+mn-cs"/>
              </a:rPr>
            </a:br>
            <a:r>
              <a:rPr lang="en-US" sz="1800" kern="0" dirty="0" smtClean="0">
                <a:solidFill>
                  <a:srgbClr val="0033CC"/>
                </a:solidFill>
                <a:latin typeface="Calibri"/>
                <a:cs typeface="+mn-cs"/>
              </a:rPr>
              <a:t>	      </a:t>
            </a:r>
            <a:r>
              <a:rPr lang="en-US" sz="1800" b="1" kern="0" dirty="0" err="1" smtClean="0">
                <a:solidFill>
                  <a:srgbClr val="0033CC"/>
                </a:solidFill>
                <a:latin typeface="Calibri"/>
                <a:cs typeface="+mn-cs"/>
              </a:rPr>
              <a:t>Disease_May_Have_Finding</a:t>
            </a:r>
            <a:r>
              <a:rPr lang="en-US" sz="1800" b="1" kern="0" dirty="0" smtClean="0">
                <a:solidFill>
                  <a:srgbClr val="0033CC"/>
                </a:solidFill>
                <a:latin typeface="Calibri"/>
                <a:cs typeface="+mn-cs"/>
              </a:rPr>
              <a:t> </a:t>
            </a:r>
            <a:r>
              <a:rPr lang="en-US" sz="1800" kern="0" dirty="0" smtClean="0">
                <a:solidFill>
                  <a:srgbClr val="0033CC"/>
                </a:solidFill>
                <a:latin typeface="Calibri"/>
                <a:cs typeface="+mn-cs"/>
              </a:rPr>
              <a:t>some </a:t>
            </a:r>
            <a:r>
              <a:rPr lang="en-US" sz="1800" i="1" kern="0" dirty="0" smtClean="0">
                <a:solidFill>
                  <a:srgbClr val="0033CC"/>
                </a:solidFill>
                <a:latin typeface="Calibri"/>
                <a:cs typeface="+mn-cs"/>
              </a:rPr>
              <a:t>Pain</a:t>
            </a:r>
            <a:endParaRPr lang="de-DE" sz="1600" dirty="0"/>
          </a:p>
        </p:txBody>
      </p:sp>
      <p:pic>
        <p:nvPicPr>
          <p:cNvPr id="20482" name="Picture 2" descr="http://www.actasurologicas.info/v30/n09/ENG/3009RC01_archivos/image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5301208"/>
            <a:ext cx="1427675" cy="92204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80270"/>
            <a:ext cx="8645526" cy="4845074"/>
          </a:xfrm>
        </p:spPr>
        <p:txBody>
          <a:bodyPr/>
          <a:lstStyle/>
          <a:p>
            <a:r>
              <a:rPr lang="en-US" sz="2400" dirty="0" smtClean="0"/>
              <a:t>Computer science view</a:t>
            </a:r>
          </a:p>
          <a:p>
            <a:pPr lvl="1"/>
            <a:r>
              <a:rPr lang="en-US" sz="2000" dirty="0" smtClean="0"/>
              <a:t>Ontologies are purpose-oriented formal models of meaning  (conceptualizations)</a:t>
            </a:r>
          </a:p>
          <a:p>
            <a:r>
              <a:rPr lang="en-US" sz="2400" dirty="0" smtClean="0"/>
              <a:t>Cognitive / linguistic view</a:t>
            </a:r>
          </a:p>
          <a:p>
            <a:pPr lvl="1"/>
            <a:r>
              <a:rPr lang="en-US" sz="2000" dirty="0" smtClean="0"/>
              <a:t>Ontologies are concept systems or systems of semantic reference (no clear distinction from thesauri)</a:t>
            </a:r>
          </a:p>
          <a:p>
            <a:pPr lvl="1"/>
            <a:r>
              <a:rPr lang="en-US" sz="2000" dirty="0" smtClean="0"/>
              <a:t>Also adopted by parts of the Semantic Web community</a:t>
            </a:r>
          </a:p>
          <a:p>
            <a:r>
              <a:rPr lang="en-US" sz="2400" dirty="0" smtClean="0"/>
              <a:t>Philosophy view (scientific realism)</a:t>
            </a:r>
          </a:p>
          <a:p>
            <a:pPr lvl="1"/>
            <a:r>
              <a:rPr lang="en-US" sz="2000" dirty="0" smtClean="0"/>
              <a:t>Ontology is the study of what there is </a:t>
            </a:r>
          </a:p>
          <a:p>
            <a:pPr lvl="1"/>
            <a:r>
              <a:rPr lang="en-US" sz="2000" dirty="0" smtClean="0"/>
              <a:t>Formal Ontologies give precise mathematical formulations of the properties and relations of certain entities. </a:t>
            </a:r>
          </a:p>
          <a:p>
            <a:pPr lvl="1"/>
            <a:endParaRPr lang="en-US" sz="2000" dirty="0"/>
          </a:p>
        </p:txBody>
      </p:sp>
      <p:sp>
        <p:nvSpPr>
          <p:cNvPr id="4" name="Rechteck 3"/>
          <p:cNvSpPr/>
          <p:nvPr/>
        </p:nvSpPr>
        <p:spPr>
          <a:xfrm>
            <a:off x="179512" y="6362278"/>
            <a:ext cx="885698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900" dirty="0" err="1" smtClean="0">
                <a:solidFill>
                  <a:schemeClr val="bg1"/>
                </a:solidFill>
              </a:rPr>
              <a:t>Quine</a:t>
            </a:r>
            <a:r>
              <a:rPr lang="en-US" sz="900" dirty="0" smtClean="0">
                <a:solidFill>
                  <a:schemeClr val="bg1"/>
                </a:solidFill>
              </a:rPr>
              <a:t> O. On what there is. In: Gibson R. Quintessence - Basic Readings from the Philosophy of W. V. </a:t>
            </a:r>
            <a:r>
              <a:rPr lang="en-US" sz="900" dirty="0" err="1" smtClean="0">
                <a:solidFill>
                  <a:schemeClr val="bg1"/>
                </a:solidFill>
              </a:rPr>
              <a:t>Quine</a:t>
            </a:r>
            <a:r>
              <a:rPr lang="en-US" sz="900" dirty="0" smtClean="0">
                <a:solidFill>
                  <a:schemeClr val="bg1"/>
                </a:solidFill>
              </a:rPr>
              <a:t>. Cambridge: Belknap Press, Harvard University, 2004.</a:t>
            </a:r>
          </a:p>
          <a:p>
            <a:pPr algn="l"/>
            <a:r>
              <a:rPr lang="en-US" sz="900" dirty="0" smtClean="0">
                <a:solidFill>
                  <a:schemeClr val="bg1"/>
                </a:solidFill>
              </a:rPr>
              <a:t>Schulz S, </a:t>
            </a:r>
            <a:r>
              <a:rPr lang="en-US" sz="900" dirty="0" err="1" smtClean="0">
                <a:solidFill>
                  <a:schemeClr val="bg1"/>
                </a:solidFill>
              </a:rPr>
              <a:t>Stenzhorn</a:t>
            </a:r>
            <a:r>
              <a:rPr lang="en-US" sz="900" dirty="0" smtClean="0">
                <a:solidFill>
                  <a:schemeClr val="bg1"/>
                </a:solidFill>
              </a:rPr>
              <a:t> H, </a:t>
            </a:r>
            <a:r>
              <a:rPr lang="en-US" sz="900" dirty="0" err="1" smtClean="0">
                <a:solidFill>
                  <a:schemeClr val="bg1"/>
                </a:solidFill>
              </a:rPr>
              <a:t>Boeker</a:t>
            </a:r>
            <a:r>
              <a:rPr lang="en-US" sz="900" dirty="0" smtClean="0">
                <a:solidFill>
                  <a:schemeClr val="bg1"/>
                </a:solidFill>
              </a:rPr>
              <a:t> M, Smith B: Strengths and limitations of  formal ontologies in the biomedical domain. RECIIS - Electronic Journal in Communication, Information and Innovation in Health, 2009; 3 (1): 31-45: 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5" name="Titel 1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11275"/>
          </a:xfrm>
        </p:spPr>
        <p:txBody>
          <a:bodyPr/>
          <a:lstStyle/>
          <a:p>
            <a:r>
              <a:rPr lang="en-US" dirty="0" smtClean="0"/>
              <a:t> What are (formal) Ontologies?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/>
              <a:t>Radlex</a:t>
            </a:r>
            <a:endParaRPr lang="en-US" sz="2400" dirty="0" smtClean="0"/>
          </a:p>
          <a:p>
            <a:pPr lvl="1"/>
            <a:r>
              <a:rPr lang="en-US" sz="2000" dirty="0" smtClean="0"/>
              <a:t>24800 classes covering anatomy, procedures, diseases, substances, devices, relevant for radiologic imaging</a:t>
            </a:r>
          </a:p>
          <a:p>
            <a:pPr lvl="1"/>
            <a:r>
              <a:rPr lang="en-US" sz="2000" dirty="0" smtClean="0"/>
              <a:t>all classes are also individuals (punning) </a:t>
            </a:r>
          </a:p>
          <a:p>
            <a:pPr lvl="1"/>
            <a:r>
              <a:rPr lang="en-US" sz="2000" dirty="0" smtClean="0"/>
              <a:t>Relations ('is a', 'part of') asserted are at the level of individuals</a:t>
            </a:r>
          </a:p>
          <a:p>
            <a:pPr lvl="1"/>
            <a:r>
              <a:rPr lang="en-US" sz="2000" dirty="0" smtClean="0"/>
              <a:t>On classes no other axioms than subclass axioms</a:t>
            </a:r>
          </a:p>
          <a:p>
            <a:r>
              <a:rPr lang="en-US" sz="2400" dirty="0" smtClean="0"/>
              <a:t>Foundational model of anatomy</a:t>
            </a:r>
          </a:p>
          <a:p>
            <a:pPr lvl="1"/>
            <a:r>
              <a:rPr lang="en-US" sz="2000" dirty="0" smtClean="0"/>
              <a:t>Complete model: Protégé Frames (no formal semantics)</a:t>
            </a:r>
            <a:br>
              <a:rPr lang="en-US" sz="2000" dirty="0" smtClean="0"/>
            </a:br>
            <a:r>
              <a:rPr lang="en-US" sz="2000" dirty="0" smtClean="0"/>
              <a:t>Parts of it available as OWL</a:t>
            </a:r>
          </a:p>
          <a:p>
            <a:pPr lvl="1"/>
            <a:r>
              <a:rPr lang="en-US" sz="2000" dirty="0" smtClean="0"/>
              <a:t>All assertions at class level</a:t>
            </a:r>
          </a:p>
          <a:p>
            <a:pPr lvl="1"/>
            <a:r>
              <a:rPr lang="en-US" sz="2000" dirty="0" smtClean="0"/>
              <a:t>Logical entailments only </a:t>
            </a:r>
            <a:r>
              <a:rPr lang="en-US" sz="2000" dirty="0" smtClean="0"/>
              <a:t>true for </a:t>
            </a:r>
            <a:r>
              <a:rPr lang="en-US" sz="2000" dirty="0" smtClean="0"/>
              <a:t>"canonical" anatomy</a:t>
            </a:r>
          </a:p>
          <a:p>
            <a:r>
              <a:rPr lang="en-US" sz="2400" dirty="0" smtClean="0"/>
              <a:t>SNOMED CT</a:t>
            </a:r>
          </a:p>
          <a:p>
            <a:pPr lvl="1">
              <a:buNone/>
            </a:pPr>
            <a:endParaRPr lang="en-US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(N)ontologies of interest for imaging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auto">
          <a:xfrm>
            <a:off x="6804248" y="3212976"/>
            <a:ext cx="1152128" cy="936104"/>
          </a:xfrm>
          <a:prstGeom prst="rect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"correct" ontology for image representation including simulation</a:t>
            </a:r>
            <a:endParaRPr lang="en-US" dirty="0"/>
          </a:p>
        </p:txBody>
      </p:sp>
      <p:pic>
        <p:nvPicPr>
          <p:cNvPr id="5" name="Grafik 4" descr="simu_subsetHeartLungsThorax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6013549" y="2852936"/>
            <a:ext cx="2877815" cy="1847478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 bwMode="auto">
          <a:xfrm>
            <a:off x="6444208" y="2079691"/>
            <a:ext cx="2520280" cy="11521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hteck 6"/>
          <p:cNvSpPr/>
          <p:nvPr/>
        </p:nvSpPr>
        <p:spPr bwMode="auto">
          <a:xfrm>
            <a:off x="6300192" y="4149080"/>
            <a:ext cx="2520280" cy="11521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7956376" y="3212976"/>
            <a:ext cx="936104" cy="11521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6156176" y="3356992"/>
            <a:ext cx="648072" cy="115212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terms (e.g. </a:t>
            </a:r>
            <a:r>
              <a:rPr lang="en-US" dirty="0" smtClean="0"/>
              <a:t>"cardiac motion") </a:t>
            </a:r>
            <a:r>
              <a:rPr lang="en-US" dirty="0" smtClean="0"/>
              <a:t>can be used for different things</a:t>
            </a:r>
          </a:p>
          <a:p>
            <a:pPr marL="836612" lvl="1" indent="-457200">
              <a:buFont typeface="+mj-lt"/>
              <a:buAutoNum type="arabicPeriod"/>
            </a:pPr>
            <a:r>
              <a:rPr lang="en-US" dirty="0" smtClean="0"/>
              <a:t>A real cardiac motion in a patient (process)</a:t>
            </a:r>
          </a:p>
          <a:p>
            <a:pPr marL="836612" lvl="1" indent="-457200">
              <a:buFont typeface="+mj-lt"/>
              <a:buAutoNum type="arabicPeriod"/>
            </a:pPr>
            <a:r>
              <a:rPr lang="en-US" dirty="0" smtClean="0"/>
              <a:t>Part of an image (information entity) that </a:t>
            </a:r>
            <a:br>
              <a:rPr lang="en-US" dirty="0" smtClean="0"/>
            </a:br>
            <a:r>
              <a:rPr lang="en-US" dirty="0" smtClean="0"/>
              <a:t>represents a real cardiac motion </a:t>
            </a:r>
          </a:p>
          <a:p>
            <a:pPr marL="836612" lvl="1" indent="-457200">
              <a:buFont typeface="+mj-lt"/>
              <a:buAutoNum type="arabicPeriod"/>
            </a:pPr>
            <a:r>
              <a:rPr lang="en-US" dirty="0" smtClean="0"/>
              <a:t>A simulation artifact (information entity), </a:t>
            </a:r>
            <a:br>
              <a:rPr lang="en-US" dirty="0" smtClean="0"/>
            </a:br>
            <a:r>
              <a:rPr lang="en-US" dirty="0" smtClean="0"/>
              <a:t>which does not refer to any specific </a:t>
            </a:r>
            <a:br>
              <a:rPr lang="en-US" dirty="0" smtClean="0"/>
            </a:br>
            <a:r>
              <a:rPr lang="en-US" dirty="0" smtClean="0"/>
              <a:t>cardiac motion </a:t>
            </a:r>
          </a:p>
          <a:p>
            <a:pPr marL="836612" lvl="1" indent="-457200">
              <a:buFont typeface="+mj-lt"/>
              <a:buAutoNum type="arabicPeriod"/>
            </a:pPr>
            <a:r>
              <a:rPr lang="en-US" dirty="0" smtClean="0"/>
              <a:t>The "concept" cardiac motion (cognitive entity)</a:t>
            </a:r>
          </a:p>
          <a:p>
            <a:r>
              <a:rPr lang="en-US" dirty="0" smtClean="0"/>
              <a:t>If you prefer 4. or if the distinction between 1. – 4. does not matter, then you shouldn't use formal ontologies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Provision of controlled terms</a:t>
            </a:r>
          </a:p>
          <a:p>
            <a:pPr lvl="1"/>
            <a:r>
              <a:rPr lang="en-US" dirty="0" smtClean="0"/>
              <a:t>Good text definitions should be available</a:t>
            </a:r>
          </a:p>
          <a:p>
            <a:r>
              <a:rPr lang="en-US" dirty="0" smtClean="0"/>
              <a:t>Hierarchy expansion for retrieval</a:t>
            </a:r>
          </a:p>
          <a:p>
            <a:pPr lvl="1"/>
            <a:r>
              <a:rPr lang="en-US" dirty="0" smtClean="0"/>
              <a:t>hierarchical links at the level of broader term / narrower terms</a:t>
            </a:r>
          </a:p>
          <a:p>
            <a:pPr lvl="1"/>
            <a:r>
              <a:rPr lang="en-US" dirty="0" smtClean="0"/>
              <a:t>is-a </a:t>
            </a:r>
            <a:r>
              <a:rPr lang="en-US" dirty="0" smtClean="0">
                <a:sym typeface="Wingdings" pitchFamily="2" charset="2"/>
              </a:rPr>
              <a:t> is narrower than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part-of  is narrower than</a:t>
            </a:r>
          </a:p>
          <a:p>
            <a:r>
              <a:rPr lang="en-US" dirty="0" smtClean="0">
                <a:sym typeface="Wingdings" pitchFamily="2" charset="2"/>
              </a:rPr>
              <a:t>"Hand-crafted" inference rules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 use of description logics classifiers</a:t>
            </a:r>
          </a:p>
          <a:p>
            <a:r>
              <a:rPr lang="en-US" dirty="0" smtClean="0">
                <a:sym typeface="Wingdings" pitchFamily="2" charset="2"/>
              </a:rPr>
              <a:t>Possible standard SKOS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</a:t>
            </a:r>
            <a:r>
              <a:rPr lang="en-US" dirty="0" smtClean="0"/>
              <a:t>ontologies </a:t>
            </a:r>
            <a:r>
              <a:rPr lang="en-US" dirty="0" smtClean="0"/>
              <a:t>or thesauri are sufficient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07504" y="6479758"/>
            <a:ext cx="24929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100" dirty="0" smtClean="0">
                <a:solidFill>
                  <a:schemeClr val="bg1"/>
                </a:solidFill>
              </a:rPr>
              <a:t>http://www.w3.org/2004/02/skos/intro</a:t>
            </a:r>
            <a:endParaRPr lang="de-DE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EU funded projects with multiple partners</a:t>
            </a:r>
          </a:p>
          <a:p>
            <a:pPr marL="836612" lvl="1" indent="-457200">
              <a:buFont typeface="+mj-lt"/>
              <a:buAutoNum type="arabicPeriod"/>
            </a:pPr>
            <a:r>
              <a:rPr lang="en-US" sz="2000" dirty="0" smtClean="0"/>
              <a:t>@</a:t>
            </a:r>
            <a:r>
              <a:rPr lang="en-US" sz="2000" dirty="0" err="1" smtClean="0"/>
              <a:t>neurIST</a:t>
            </a:r>
            <a:r>
              <a:rPr lang="en-US" sz="2000" dirty="0" smtClean="0"/>
              <a:t>: Data integration (clinical, genomic, simulation) on cerebral aneurysms</a:t>
            </a:r>
          </a:p>
          <a:p>
            <a:pPr marL="836612" lvl="1" indent="-457200">
              <a:buFont typeface="+mj-lt"/>
              <a:buAutoNum type="arabicPeriod"/>
            </a:pPr>
            <a:r>
              <a:rPr lang="en-US" sz="2000" dirty="0" err="1" smtClean="0"/>
              <a:t>DebugIT</a:t>
            </a:r>
            <a:r>
              <a:rPr lang="en-US" sz="2000" dirty="0" smtClean="0"/>
              <a:t>: Decision support system for infectious diseases</a:t>
            </a:r>
          </a:p>
          <a:p>
            <a:pPr marL="836612" lvl="1" indent="-457200">
              <a:buFont typeface="+mj-lt"/>
              <a:buAutoNum type="arabicPeriod"/>
            </a:pPr>
            <a:r>
              <a:rPr lang="en-US" sz="2000" dirty="0" smtClean="0"/>
              <a:t>SemanticHealthNet: Semantic interoperability between heterogeneous semantic representations in the EHR</a:t>
            </a:r>
          </a:p>
          <a:p>
            <a:r>
              <a:rPr lang="en-US" sz="2400" dirty="0" smtClean="0"/>
              <a:t>Experiences: </a:t>
            </a:r>
          </a:p>
          <a:p>
            <a:pPr lvl="1"/>
            <a:r>
              <a:rPr lang="en-US" sz="2000" dirty="0" smtClean="0"/>
              <a:t>in 1. and 2. much effort put in formal ontology </a:t>
            </a:r>
          </a:p>
          <a:p>
            <a:pPr lvl="1"/>
            <a:r>
              <a:rPr lang="en-US" sz="2000" dirty="0" smtClean="0"/>
              <a:t>Mostly used as a controlled vocabulary (1.)</a:t>
            </a:r>
          </a:p>
          <a:p>
            <a:pPr lvl="1"/>
            <a:r>
              <a:rPr lang="en-US" sz="2000" dirty="0" smtClean="0"/>
              <a:t>DL reasoning only for computing inferred ontology, which then used with production rules</a:t>
            </a:r>
          </a:p>
          <a:p>
            <a:pPr lvl="1"/>
            <a:r>
              <a:rPr lang="en-US" sz="2000" dirty="0" smtClean="0"/>
              <a:t>3. Formal foundation seems fundamental to reach the interoperability goal. However, intellectual input considerable and scalability still open</a:t>
            </a:r>
          </a:p>
          <a:p>
            <a:pPr lvl="1"/>
            <a:endParaRPr lang="en-US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Own experiences with ontologies in large projects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the art of </a:t>
            </a:r>
            <a:br>
              <a:rPr lang="en-US" dirty="0" smtClean="0"/>
            </a:br>
            <a:r>
              <a:rPr lang="en-US" dirty="0" smtClean="0"/>
              <a:t>Applied Ontology as a discipline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Applied Ontology – still emerging discipline</a:t>
            </a:r>
          </a:p>
          <a:p>
            <a:r>
              <a:rPr lang="en-US" dirty="0" smtClean="0"/>
              <a:t>Prevalence of makeshift ontology artifacts</a:t>
            </a:r>
          </a:p>
          <a:p>
            <a:r>
              <a:rPr lang="en-US" dirty="0" smtClean="0"/>
              <a:t>Ontology engineering required to be more principled</a:t>
            </a:r>
          </a:p>
          <a:p>
            <a:r>
              <a:rPr lang="en-US" dirty="0" smtClean="0"/>
              <a:t>Necessary resources</a:t>
            </a:r>
          </a:p>
          <a:p>
            <a:pPr lvl="1"/>
            <a:r>
              <a:rPr lang="en-US" dirty="0" smtClean="0"/>
              <a:t>Standards (Semantic Web – OWL )</a:t>
            </a:r>
          </a:p>
          <a:p>
            <a:pPr lvl="1"/>
            <a:r>
              <a:rPr lang="en-US" dirty="0" smtClean="0"/>
              <a:t>Good practice guidelines (e.g. </a:t>
            </a:r>
            <a:r>
              <a:rPr lang="en-US" b="1" dirty="0" err="1" smtClean="0"/>
              <a:t>GoodOD</a:t>
            </a:r>
            <a:r>
              <a:rPr lang="en-US" dirty="0" smtClean="0"/>
              <a:t> Guideline)</a:t>
            </a:r>
          </a:p>
          <a:p>
            <a:pPr lvl="1"/>
            <a:r>
              <a:rPr lang="en-US" dirty="0" smtClean="0"/>
              <a:t>Quality management</a:t>
            </a:r>
          </a:p>
          <a:p>
            <a:pPr lvl="1"/>
            <a:r>
              <a:rPr lang="en-US" dirty="0" smtClean="0"/>
              <a:t>Best-of-breed examples</a:t>
            </a:r>
          </a:p>
          <a:p>
            <a:pPr lvl="1"/>
            <a:r>
              <a:rPr lang="en-US" dirty="0" smtClean="0"/>
              <a:t>Industry-standard tools</a:t>
            </a:r>
          </a:p>
          <a:p>
            <a:pPr lvl="2"/>
            <a:r>
              <a:rPr lang="en-US" dirty="0" smtClean="0"/>
              <a:t>Editors</a:t>
            </a:r>
          </a:p>
          <a:p>
            <a:pPr lvl="2"/>
            <a:r>
              <a:rPr lang="en-US" dirty="0" smtClean="0"/>
              <a:t>Reasoners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the art of </a:t>
            </a:r>
            <a:br>
              <a:rPr lang="en-US" dirty="0" smtClean="0"/>
            </a:br>
            <a:r>
              <a:rPr lang="en-US" dirty="0" smtClean="0"/>
              <a:t>Applied Ontology as a discipline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97768" y="6402594"/>
            <a:ext cx="804664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http://www.iph.uni-rostock.de/GoodOD-Guideline.1299.0.html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the art of </a:t>
            </a:r>
            <a:br>
              <a:rPr lang="en-US" dirty="0" smtClean="0"/>
            </a:br>
            <a:r>
              <a:rPr lang="en-US" dirty="0" smtClean="0"/>
              <a:t>Applied Ontology as a discipline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97768" y="6402594"/>
            <a:ext cx="804664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http://www.iph.uni-rostock.de/GoodOD-Guideline.1299.0.html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 l="41144" t="20734" r="29719" b="28867"/>
          <a:stretch>
            <a:fillRect/>
          </a:stretch>
        </p:blipFill>
        <p:spPr bwMode="auto">
          <a:xfrm>
            <a:off x="2195736" y="1461005"/>
            <a:ext cx="4752528" cy="4624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Applied Ontology – still emerging discipline</a:t>
            </a:r>
          </a:p>
          <a:p>
            <a:r>
              <a:rPr lang="en-US" dirty="0" smtClean="0"/>
              <a:t>Prevalence of makeshift ontology artifacts</a:t>
            </a:r>
          </a:p>
          <a:p>
            <a:r>
              <a:rPr lang="en-US" dirty="0" smtClean="0"/>
              <a:t>Ontology engineering required to be more principled</a:t>
            </a:r>
          </a:p>
          <a:p>
            <a:r>
              <a:rPr lang="en-US" dirty="0" smtClean="0"/>
              <a:t>Necessary resources</a:t>
            </a:r>
          </a:p>
          <a:p>
            <a:pPr lvl="1"/>
            <a:r>
              <a:rPr lang="en-US" dirty="0" smtClean="0"/>
              <a:t>Standards (Semantic Web – OWL )</a:t>
            </a:r>
          </a:p>
          <a:p>
            <a:pPr lvl="1"/>
            <a:r>
              <a:rPr lang="en-US" dirty="0" smtClean="0"/>
              <a:t>Good practice guidelines (e.g. </a:t>
            </a:r>
            <a:r>
              <a:rPr lang="en-US" b="1" dirty="0" err="1" smtClean="0"/>
              <a:t>GoodOD</a:t>
            </a:r>
            <a:r>
              <a:rPr lang="en-US" dirty="0" smtClean="0"/>
              <a:t> Guideline)</a:t>
            </a:r>
          </a:p>
          <a:p>
            <a:pPr lvl="1"/>
            <a:r>
              <a:rPr lang="en-US" dirty="0" smtClean="0"/>
              <a:t>Quality management</a:t>
            </a:r>
          </a:p>
          <a:p>
            <a:pPr lvl="1"/>
            <a:r>
              <a:rPr lang="en-US" dirty="0" smtClean="0"/>
              <a:t>Best-of-breed examples</a:t>
            </a:r>
          </a:p>
          <a:p>
            <a:pPr lvl="1"/>
            <a:r>
              <a:rPr lang="en-US" dirty="0" smtClean="0"/>
              <a:t>Industry-standard tools</a:t>
            </a:r>
          </a:p>
          <a:p>
            <a:pPr lvl="2"/>
            <a:r>
              <a:rPr lang="en-US" dirty="0" smtClean="0"/>
              <a:t>Editors</a:t>
            </a:r>
          </a:p>
          <a:p>
            <a:pPr lvl="2"/>
            <a:r>
              <a:rPr lang="en-US" dirty="0" smtClean="0"/>
              <a:t>Reasoners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the art of </a:t>
            </a:r>
            <a:br>
              <a:rPr lang="en-US" dirty="0" smtClean="0"/>
            </a:br>
            <a:r>
              <a:rPr lang="en-US" dirty="0" smtClean="0"/>
              <a:t>Applied Ontology as a discipline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97768" y="6402594"/>
            <a:ext cx="8046640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dirty="0" smtClean="0">
                <a:solidFill>
                  <a:schemeClr val="bg1"/>
                </a:solidFill>
              </a:rPr>
              <a:t>http://www.iph.uni-rostock.de/GoodOD-Guideline.1299.0.html</a:t>
            </a:r>
            <a:endParaRPr lang="de-DE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 requirements</a:t>
            </a:r>
          </a:p>
          <a:p>
            <a:pPr lvl="1"/>
            <a:r>
              <a:rPr lang="en-US" dirty="0" smtClean="0"/>
              <a:t>Controlled terminology</a:t>
            </a:r>
          </a:p>
          <a:p>
            <a:pPr lvl="1"/>
            <a:r>
              <a:rPr lang="en-US" dirty="0" smtClean="0"/>
              <a:t>Query expansion for retrieval</a:t>
            </a:r>
          </a:p>
          <a:p>
            <a:pPr lvl="1"/>
            <a:r>
              <a:rPr lang="en-US" dirty="0" smtClean="0"/>
              <a:t>Precise definitions of terms </a:t>
            </a:r>
          </a:p>
          <a:p>
            <a:pPr lvl="1"/>
            <a:r>
              <a:rPr lang="en-US" dirty="0" smtClean="0"/>
              <a:t>Precise classification of domain entities</a:t>
            </a:r>
          </a:p>
          <a:p>
            <a:pPr lvl="1"/>
            <a:r>
              <a:rPr lang="en-US" dirty="0" smtClean="0"/>
              <a:t>Reasoning to establish semantic equivalence</a:t>
            </a:r>
          </a:p>
          <a:p>
            <a:pPr lvl="1"/>
            <a:r>
              <a:rPr lang="en-US" dirty="0" smtClean="0"/>
              <a:t>Representation of contingent knowledge</a:t>
            </a:r>
          </a:p>
          <a:p>
            <a:pPr lvl="1"/>
            <a:r>
              <a:rPr lang="en-US" dirty="0" smtClean="0"/>
              <a:t>Default reasoning</a:t>
            </a:r>
          </a:p>
          <a:p>
            <a:pPr lvl="1"/>
            <a:r>
              <a:rPr lang="en-US" dirty="0" smtClean="0"/>
              <a:t>Probabilistic reasoning</a:t>
            </a:r>
          </a:p>
          <a:p>
            <a:pPr lvl="1"/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on using formal ontology in life science research projects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matrix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Thesauri / Ontologies / KR </a:t>
            </a:r>
            <a:r>
              <a:rPr lang="de-DE" dirty="0" err="1" smtClean="0"/>
              <a:t>formalism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/>
        </p:nvGraphicFramePr>
        <p:xfrm>
          <a:off x="107504" y="2694528"/>
          <a:ext cx="8496944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2708"/>
                <a:gridCol w="2124236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Controlled domain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     x</a:t>
                      </a:r>
                      <a:endParaRPr lang="de-DE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Query expansion for retrieval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     x            </a:t>
                      </a:r>
                      <a:r>
                        <a:rPr lang="de-DE" b="1" dirty="0" err="1" smtClean="0"/>
                        <a:t>x</a:t>
                      </a:r>
                      <a:r>
                        <a:rPr lang="de-DE" b="1" dirty="0" smtClean="0"/>
                        <a:t>          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Precise definitions of terms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1" dirty="0" smtClean="0"/>
                        <a:t>    </a:t>
                      </a: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 x</a:t>
                      </a:r>
                      <a:r>
                        <a:rPr lang="de-DE" b="1" dirty="0" smtClean="0"/>
                        <a:t>            </a:t>
                      </a:r>
                      <a:r>
                        <a:rPr lang="de-DE" b="1" dirty="0" err="1" smtClean="0"/>
                        <a:t>x</a:t>
                      </a:r>
                      <a:r>
                        <a:rPr lang="de-DE" b="1" dirty="0" smtClean="0"/>
                        <a:t>          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Precise classification of domain entities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     </a:t>
                      </a: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de-DE" b="1" dirty="0" smtClean="0"/>
                        <a:t>            </a:t>
                      </a:r>
                      <a:r>
                        <a:rPr lang="de-DE" b="1" dirty="0" err="1" smtClean="0"/>
                        <a:t>x</a:t>
                      </a:r>
                      <a:r>
                        <a:rPr lang="de-DE" b="1" dirty="0" smtClean="0"/>
                        <a:t>           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Reasoning to establish semantic equivalence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     </a:t>
                      </a: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de-DE" b="1" dirty="0" smtClean="0"/>
                        <a:t>            </a:t>
                      </a:r>
                      <a:r>
                        <a:rPr lang="de-DE" b="1" dirty="0" err="1" smtClean="0"/>
                        <a:t>x</a:t>
                      </a:r>
                      <a:r>
                        <a:rPr lang="de-DE" b="1" dirty="0" smtClean="0"/>
                        <a:t>           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Representation of contingent knowledge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    </a:t>
                      </a: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 x            </a:t>
                      </a:r>
                      <a:r>
                        <a:rPr lang="de-DE" b="1" dirty="0" err="1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de-DE" b="1" dirty="0" smtClean="0"/>
                        <a:t>           </a:t>
                      </a:r>
                      <a:r>
                        <a:rPr lang="de-DE" b="1" dirty="0" err="1" smtClean="0"/>
                        <a:t>x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Non-monotonic reasoning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    </a:t>
                      </a: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 x            </a:t>
                      </a:r>
                      <a:r>
                        <a:rPr lang="de-DE" b="1" dirty="0" err="1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de-DE" b="1" dirty="0" smtClean="0"/>
                        <a:t>           </a:t>
                      </a:r>
                      <a:r>
                        <a:rPr lang="de-DE" b="1" dirty="0" err="1" smtClean="0"/>
                        <a:t>x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Probabilistic reasoning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b="1" dirty="0" smtClean="0"/>
                        <a:t>     </a:t>
                      </a: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x            </a:t>
                      </a:r>
                      <a:r>
                        <a:rPr lang="de-DE" b="1" dirty="0" err="1" smtClean="0">
                          <a:solidFill>
                            <a:schemeClr val="bg1"/>
                          </a:solidFill>
                        </a:rPr>
                        <a:t>x</a:t>
                      </a:r>
                      <a:r>
                        <a:rPr lang="de-DE" b="1" dirty="0" smtClean="0">
                          <a:solidFill>
                            <a:schemeClr val="bg1"/>
                          </a:solidFill>
                        </a:rPr>
                        <a:t>    </a:t>
                      </a:r>
                      <a:r>
                        <a:rPr lang="de-DE" b="1" dirty="0" smtClean="0"/>
                        <a:t>       </a:t>
                      </a:r>
                      <a:r>
                        <a:rPr lang="de-DE" b="1" dirty="0" err="1" smtClean="0"/>
                        <a:t>x</a:t>
                      </a:r>
                      <a:endParaRPr lang="de-DE" dirty="0" smtClean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Gerade Verbindung 6"/>
          <p:cNvCxnSpPr/>
          <p:nvPr/>
        </p:nvCxnSpPr>
        <p:spPr bwMode="auto">
          <a:xfrm>
            <a:off x="7236296" y="2694528"/>
            <a:ext cx="0" cy="295232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 Verbindung 7"/>
          <p:cNvCxnSpPr/>
          <p:nvPr/>
        </p:nvCxnSpPr>
        <p:spPr bwMode="auto">
          <a:xfrm>
            <a:off x="7956376" y="2694528"/>
            <a:ext cx="0" cy="295232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hteck 8"/>
          <p:cNvSpPr/>
          <p:nvPr/>
        </p:nvSpPr>
        <p:spPr>
          <a:xfrm rot="19418571">
            <a:off x="7026137" y="1897188"/>
            <a:ext cx="1313180" cy="35394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l"/>
            <a:r>
              <a:rPr lang="en-US" dirty="0" smtClean="0"/>
              <a:t>thesauri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 rot="19418571">
            <a:off x="7746217" y="1897188"/>
            <a:ext cx="1313180" cy="35394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l"/>
            <a:r>
              <a:rPr lang="en-US" dirty="0" smtClean="0"/>
              <a:t>ontology</a:t>
            </a:r>
            <a:endParaRPr lang="de-DE" dirty="0"/>
          </a:p>
        </p:txBody>
      </p:sp>
      <p:sp>
        <p:nvSpPr>
          <p:cNvPr id="12" name="Rechteck 11"/>
          <p:cNvSpPr/>
          <p:nvPr/>
        </p:nvSpPr>
        <p:spPr>
          <a:xfrm rot="19418571">
            <a:off x="8466297" y="1913789"/>
            <a:ext cx="1313180" cy="353943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l"/>
            <a:r>
              <a:rPr lang="en-US" dirty="0" smtClean="0"/>
              <a:t>KR </a:t>
            </a:r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 bwMode="auto">
          <a:xfrm flipV="1">
            <a:off x="6491833" y="742950"/>
            <a:ext cx="2823617" cy="195157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/>
          <p:nvPr/>
        </p:nvCxnSpPr>
        <p:spPr bwMode="auto">
          <a:xfrm flipV="1">
            <a:off x="7248425" y="1196752"/>
            <a:ext cx="2148111" cy="149777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 flipV="1">
            <a:off x="7964313" y="1470392"/>
            <a:ext cx="1763688" cy="122413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Gerade Verbindung 20"/>
          <p:cNvCxnSpPr/>
          <p:nvPr/>
        </p:nvCxnSpPr>
        <p:spPr bwMode="auto">
          <a:xfrm flipV="1">
            <a:off x="8607052" y="1465734"/>
            <a:ext cx="1763688" cy="122413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251520" y="3501008"/>
            <a:ext cx="8640960" cy="2804542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rgbClr val="1C1C1C"/>
              </a:solidFill>
              <a:effectLst/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Formal ontology = logic based ontology</a:t>
            </a:r>
          </a:p>
          <a:p>
            <a:r>
              <a:rPr lang="en-US" sz="2000" dirty="0" smtClean="0"/>
              <a:t>Description logics: subset of first order logic</a:t>
            </a:r>
          </a:p>
          <a:p>
            <a:r>
              <a:rPr lang="en-US" sz="2000" dirty="0" smtClean="0"/>
              <a:t>Common standard: OWL (Ontology Web Language)</a:t>
            </a:r>
          </a:p>
          <a:p>
            <a:pPr lvl="0"/>
            <a:r>
              <a:rPr lang="en-US" sz="2000" dirty="0" smtClean="0"/>
              <a:t>Ontologies are taxonomies of classes</a:t>
            </a:r>
          </a:p>
          <a:p>
            <a:pPr lvl="0"/>
            <a:r>
              <a:rPr lang="en-US" sz="2000" dirty="0" smtClean="0"/>
              <a:t>Ontologies can define classes in terms of (Aristotelian) definitions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Inhaltsplatzhalter 4"/>
          <p:cNvSpPr txBox="1">
            <a:spLocks/>
          </p:cNvSpPr>
          <p:nvPr/>
        </p:nvSpPr>
        <p:spPr bwMode="auto">
          <a:xfrm>
            <a:off x="498475" y="3696494"/>
            <a:ext cx="4025900" cy="19647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	</a:t>
            </a:r>
            <a:r>
              <a:rPr lang="en-US" sz="2000" b="1" kern="0" dirty="0" smtClean="0">
                <a:solidFill>
                  <a:srgbClr val="1C1C1C"/>
                </a:solidFill>
                <a:latin typeface="Calibri"/>
                <a:cs typeface="+mn-cs"/>
              </a:rPr>
              <a:t>Subclass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(aka is-a):</a:t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/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</a:rPr>
              <a:t>A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 subClassOf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</a:rPr>
              <a:t>B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/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 iff</a:t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 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a:A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(a)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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 B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(a)</a:t>
            </a:r>
          </a:p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endParaRPr lang="en-US" sz="2000" kern="0" dirty="0" smtClean="0">
              <a:solidFill>
                <a:srgbClr val="1C1C1C"/>
              </a:solidFill>
              <a:latin typeface="Calibri"/>
              <a:cs typeface="+mn-cs"/>
              <a:sym typeface="Symbol"/>
            </a:endParaRPr>
          </a:p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endParaRPr lang="en-US" sz="1100" i="1" kern="0" dirty="0" smtClean="0">
              <a:solidFill>
                <a:srgbClr val="1C1C1C"/>
              </a:solidFill>
              <a:latin typeface="Calibri"/>
            </a:endParaRPr>
          </a:p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r>
              <a:rPr lang="en-US" sz="2000" i="1" kern="0" dirty="0" smtClean="0">
                <a:solidFill>
                  <a:srgbClr val="1C1C1C"/>
                </a:solidFill>
                <a:latin typeface="Calibri"/>
              </a:rPr>
              <a:t>Primate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</a:rPr>
              <a:t> subClassOf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</a:rPr>
              <a:t>Vertebrate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</a:rPr>
              <a:t/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</a:rPr>
            </a:br>
            <a:endParaRPr lang="en-US" sz="2000" kern="0" dirty="0" smtClean="0">
              <a:solidFill>
                <a:srgbClr val="1C1C1C"/>
              </a:solidFill>
              <a:latin typeface="Calibri"/>
              <a:cs typeface="+mn-cs"/>
            </a:endParaRPr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5101654" y="3692649"/>
            <a:ext cx="4025900" cy="19647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	</a:t>
            </a:r>
            <a:r>
              <a:rPr lang="en-US" sz="2000" b="1" kern="0" dirty="0" smtClean="0">
                <a:solidFill>
                  <a:srgbClr val="1C1C1C"/>
                </a:solidFill>
                <a:latin typeface="Calibri"/>
                <a:cs typeface="+mn-cs"/>
              </a:rPr>
              <a:t>Equivalence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:</a:t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/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</a:rPr>
              <a:t>X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equivalent to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</a:rPr>
              <a:t>Y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and some </a:t>
            </a:r>
            <a:r>
              <a:rPr lang="en-US" sz="2000" b="1" kern="0" dirty="0" smtClean="0">
                <a:solidFill>
                  <a:srgbClr val="1C1C1C"/>
                </a:solidFill>
                <a:latin typeface="Calibri"/>
                <a:cs typeface="+mn-cs"/>
              </a:rPr>
              <a:t>r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</a:rPr>
              <a:t>Z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/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iff</a:t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 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x:X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(x)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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Y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(x)  z: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C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(z)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sym typeface="Symbol"/>
              </a:rPr>
              <a:t> </a:t>
            </a:r>
            <a:r>
              <a:rPr lang="en-US" sz="2000" b="1" kern="0" dirty="0" smtClean="0">
                <a:solidFill>
                  <a:srgbClr val="1C1C1C"/>
                </a:solidFill>
                <a:latin typeface="Calibri"/>
                <a:sym typeface="Symbol"/>
              </a:rPr>
              <a:t>r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sym typeface="Symbol"/>
              </a:rPr>
              <a:t>(</a:t>
            </a:r>
            <a:r>
              <a:rPr lang="en-US" sz="2000" kern="0" dirty="0" err="1" smtClean="0">
                <a:solidFill>
                  <a:srgbClr val="1C1C1C"/>
                </a:solidFill>
                <a:latin typeface="Calibri"/>
                <a:sym typeface="Symbol"/>
              </a:rPr>
              <a:t>x,z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sym typeface="Symbol"/>
              </a:rPr>
              <a:t>)</a:t>
            </a:r>
          </a:p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endParaRPr lang="en-US" sz="2000" kern="0" dirty="0" smtClean="0">
              <a:solidFill>
                <a:srgbClr val="1C1C1C"/>
              </a:solidFill>
              <a:latin typeface="Calibri"/>
              <a:cs typeface="+mn-cs"/>
              <a:sym typeface="Symbol"/>
            </a:endParaRPr>
          </a:p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Vertebrate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equivalentTo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Animal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/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and </a:t>
            </a:r>
            <a:r>
              <a:rPr lang="en-US" sz="2000" b="1" kern="0" dirty="0" err="1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hasPart</a:t>
            </a:r>
            <a:r>
              <a:rPr lang="en-US" sz="2000" b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some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Vertebra</a:t>
            </a:r>
            <a:endParaRPr lang="en-US" sz="2000" i="1" kern="0" dirty="0" smtClean="0">
              <a:solidFill>
                <a:srgbClr val="1C1C1C"/>
              </a:solidFill>
              <a:latin typeface="Calibri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915816" y="3721224"/>
            <a:ext cx="2160240" cy="432048"/>
          </a:xfrm>
          <a:prstGeom prst="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1C1C1C"/>
                </a:solidFill>
              </a:rPr>
              <a:t>Vertebrate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915816" y="4513312"/>
            <a:ext cx="2160240" cy="432048"/>
          </a:xfrm>
          <a:prstGeom prst="rect">
            <a:avLst/>
          </a:prstGeom>
          <a:solidFill>
            <a:srgbClr val="618FFD">
              <a:alpha val="34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kern="0" dirty="0" smtClean="0">
                <a:solidFill>
                  <a:srgbClr val="1C1C1C"/>
                </a:solidFill>
              </a:rPr>
              <a:t>Primate</a:t>
            </a:r>
            <a:endParaRPr lang="en-US" b="1" kern="0" dirty="0">
              <a:solidFill>
                <a:srgbClr val="1C1C1C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915816" y="5305400"/>
            <a:ext cx="2160240" cy="432048"/>
          </a:xfrm>
          <a:prstGeom prst="rect">
            <a:avLst/>
          </a:prstGeom>
          <a:solidFill>
            <a:srgbClr val="FF0000">
              <a:alpha val="34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kern="0" dirty="0" smtClean="0">
                <a:solidFill>
                  <a:srgbClr val="1C1C1C"/>
                </a:solidFill>
              </a:rPr>
              <a:t>Homo Sapiens</a:t>
            </a:r>
            <a:endParaRPr lang="en-US" b="1" kern="0" dirty="0">
              <a:solidFill>
                <a:srgbClr val="1C1C1C"/>
              </a:solidFill>
            </a:endParaRPr>
          </a:p>
        </p:txBody>
      </p:sp>
      <p:cxnSp>
        <p:nvCxnSpPr>
          <p:cNvPr id="11" name="Gerade Verbindung mit Pfeil 10"/>
          <p:cNvCxnSpPr>
            <a:stCxn id="9" idx="0"/>
            <a:endCxn id="8" idx="2"/>
          </p:cNvCxnSpPr>
          <p:nvPr/>
        </p:nvCxnSpPr>
        <p:spPr>
          <a:xfrm flipV="1">
            <a:off x="3995936" y="415327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10" idx="0"/>
            <a:endCxn id="9" idx="2"/>
          </p:cNvCxnSpPr>
          <p:nvPr/>
        </p:nvCxnSpPr>
        <p:spPr>
          <a:xfrm flipV="1">
            <a:off x="3995936" y="49453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961806" y="4192353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1C1C1C"/>
                </a:solidFill>
              </a:rPr>
              <a:t>subClassOf </a:t>
            </a:r>
            <a:endParaRPr lang="en-US" sz="1200" dirty="0">
              <a:solidFill>
                <a:srgbClr val="1C1C1C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965353" y="4982769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1C1C1C"/>
                </a:solidFill>
              </a:rPr>
              <a:t>subClassOf </a:t>
            </a:r>
            <a:endParaRPr lang="en-US" sz="1200" dirty="0">
              <a:solidFill>
                <a:srgbClr val="1C1C1C"/>
              </a:solidFill>
            </a:endParaRP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ontology in a nutshell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1368" name="Picture 8" descr="9780521150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50293"/>
            <a:ext cx="1730375" cy="2505075"/>
          </a:xfrm>
          <a:prstGeom prst="rect">
            <a:avLst/>
          </a:prstGeom>
          <a:noFill/>
        </p:spPr>
      </p:pic>
      <p:pic>
        <p:nvPicPr>
          <p:cNvPr id="1551370" name="Picture 10" descr="handbook-on-ontologies-steffen-staab-hardcover-cover-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350293"/>
            <a:ext cx="1663700" cy="2520950"/>
          </a:xfrm>
          <a:prstGeom prst="rect">
            <a:avLst/>
          </a:prstGeom>
          <a:noFill/>
        </p:spPr>
      </p:pic>
      <p:pic>
        <p:nvPicPr>
          <p:cNvPr id="1551372" name="Picture 12" descr="4171wuiw2yL"/>
          <p:cNvPicPr>
            <a:picLocks noChangeAspect="1" noChangeArrowheads="1"/>
          </p:cNvPicPr>
          <p:nvPr/>
        </p:nvPicPr>
        <p:blipFill>
          <a:blip r:embed="rId5" cstate="print"/>
          <a:srcRect l="15111" r="16888"/>
          <a:stretch>
            <a:fillRect/>
          </a:stretch>
        </p:blipFill>
        <p:spPr bwMode="auto">
          <a:xfrm>
            <a:off x="6245225" y="1355056"/>
            <a:ext cx="1711325" cy="2516187"/>
          </a:xfrm>
          <a:prstGeom prst="rect">
            <a:avLst/>
          </a:prstGeom>
          <a:noFill/>
        </p:spPr>
      </p:pic>
      <p:pic>
        <p:nvPicPr>
          <p:cNvPr id="1551374" name="Picture 14" descr="1570583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3942581"/>
            <a:ext cx="1606550" cy="2303463"/>
          </a:xfrm>
          <a:prstGeom prst="rect">
            <a:avLst/>
          </a:prstGeom>
          <a:noFill/>
        </p:spPr>
      </p:pic>
      <p:pic>
        <p:nvPicPr>
          <p:cNvPr id="1551376" name="Picture 16" descr="http://www.iospress.nl/wp-content/uploads/2011/07/9781607505341-148x2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0338" y="3982269"/>
            <a:ext cx="1558925" cy="2263775"/>
          </a:xfrm>
          <a:prstGeom prst="rect">
            <a:avLst/>
          </a:prstGeom>
          <a:noFill/>
        </p:spPr>
      </p:pic>
      <p:sp>
        <p:nvSpPr>
          <p:cNvPr id="1551378" name="AutoShape 18" descr="data:image/jpeg;base64,/9j/4AAQSkZJRgABAQAAAQABAAD/2wCEAAkGBhESDxAPEBAPDxAQDw8QEBAPDw4QDw8NFBAVFBQQEhIXGyYeFxkjGRQSHy8gJCcpLCwsFR41QTAqNSorLCkBCQoKDgwNGg8PGSwlHyQqKyw1Mi8tNSkvLC8pKSo1NTQsNTU1NTU0KSwsNDU0LjQsKjUvLiwqLDU0KSksNC8tKf/AABEIAOAA4AMBIgACEQEDEQH/xAAbAAEAAgMBAQAAAAAAAAAAAAAAAgUBAwQGB//EAEEQAAIBAgMEBgUKBAYDAAAAAAABAgMRBCExBRJBURMiMmFxkQZigaGxBxQjM0JScqLB0SRDgvAXU5Oy4fElRHP/xAAYAQEBAQEBAAAAAAAAAAAAAAAAAQIDBP/EACMRAQEAAgEDAwUAAAAAAAAAAAABAhGRBBKhA0HwFCExUmH/2gAMAwEAAhEDEQA/APuIAAAAAAAAAAAAAAAAAAAAAAAAAAAAAAAAAAAAAAAAAAAGG7ZvIDIOOpj+EFfveSNLqzlrK34cgLCdRLVpeLOeePXDPv4HG6HO78czKo2A21KzlZ3as+BvpYnhLzOWMSbfNeQHfGSejMlbvxX2reORJ17fb82BYEZ1EtWl4s4ZV+c/eavnEXpeXgsvMDqqY3hHPvNEarUtXfx4iNTjuqPLma3Dzf8AdwOqntBXtJWXNaHVCono0/BlY6JFYfPLLwyAtwVyqzjpK/4szbDaC+0rd6zQHYDEZJq6d0ZAAAAAAAAAAAAcGNrXe4tFnLvfI6MVX3Vlq9P3OGmgNkKZmKsyVHT++BgDNhYykZsBFxIfE2iUbgaZQT1/48jgxmAk/qXCF008rX5cCxdJ8H55mOil6vvQHLgsGowjv7rqJdZrO8uNjpt7X3/sZVKXqrzZJUebv3cANer5v3LxNkKdvEmkAI2FiRhoCDV2YqU0TQraeSA46WIdKom/q5ZS9V8GXKZU1oJp3zN2zcTZ9FJ6K8G/tR5eKAsQAAAAAAACFaqopt/9vkTKupX6Sd/sR7Pe+MgFSTbu9X/djMSMnmSQG3DvqvxZiLzZDCy7XiZT6/sA22MgAAABkAAAABgAADBkAa2+shiHkvxIjfr+wxiZZxXeBiRpq0m1llKL3ovkzc9SMXmB2YDGKpC+kllJcpHSUNWbpVOlj2XlNc1zLulUUkpJ3TV0BMAAAABX7Rrtvoo8e2+S5GujTsrGMdW6KpvSj9HLWa+xL1u7vN6s0ms09GuKA53qZcs0ZqxszXUeQEaFW1SS55m6EusU2KqvpFbhd+42Udo55gdu1sdVhuKjTjUclUbvfJRSto1rKUV7Tje1cXvNdBF9vde5O83G+Vt/LNLz8Ltrx6XooqMal4VrRlNQ663HCz4veS5+DNNDYFOouljTiotNxu5SlO9PcbhZpRi0la9+Dy45dpLqa18tbqm1MXGTToQ3YuN57s3eLm43Ud++iv7bE8PtTFdNThUoRjCTanOzThru/aebtcraOyoVY1XLDvD1FUjCqpS3o1YSheCjLwmlfg7nTh9nxp1qKhSUEqq3pSnad9xPscVec1ldLIm5fw3lhljdZa8PSArtp7SnTlGMKe+nGUpTcarjC0oqN9yLbv1tORxvb1a8EsNPOcI1E1U+jUnUvmo2dlGDyuuuW5SJj03qZY90nleoFBD0irbt3hKqahNy6tRqM1SUoJdXNSlvLLSy4s6dobYqQlanRdRbilHq1U5N72fZskt1XTs+t5zvi3pfUl1rzFqDFNvdW8kpWV0tFK2a8zJt5gMGrE1lFXYGty61zTVq3qJcivrbR5EMJUfSO9+fssBcKWr8jEdSMHkbKMbgYrUt5WNOz8Q6U+ik+pJ9V8pcjrq1Iwi5SajGKblKTSSS1bfBHi8Vt2pjsRCjg4voKc1KpiGmukaekOUe/iB9EBClFqKT1SVyYAAARnBNNNXT4MpK+CqYduVFdJS1lRbzj303w8NC9AFPhsfCrFuDvbtReUovlKPAhVy08mbtpbAhUfSQbpVVpUhk/B80UeNq4uimqtLp4/5lLKdu+Dy8gOTb2KdOhXqu6tBxWdm5Syik/E17Fg+gpNqTW5FPezle2dzhwGx8Tj66lWjKjhaU7xpPWUl9qfN/A9fjcNGnOMUrRlHL8Syf6AVmJpdel2LdZrfnuWW9TUlF37TV0tdfaree2aSit2VJWWUZVIwW6krqLjdOyayK7F4SpJR3IQm4qaSnKyUnuuMteDialsrEOUnLD4ZxXSuCUo3TcZRhvO/JxTtwS5Iz7u294yfblc0toRtedahHLsqS3o+MnL9EV/TOVXD50JqNZtONXemk42TilOz+1fJ282als3E7z3sPhXDq2V433d68k+HF29mtjfgtnVlKlvUKMFGopSlTlFWSg9EvWcvZLne5JvftzHRtLD4mVSLo1FCCjFNNq290jcna2fVt5PQ5HgcdlaukrWalJSknaLck9370ZW9WbXhftGCXHbpj1FxknbOFFHBY3L6XPdzbnFq/SVHLq24xdJJ5W3X7ZSw2NtG1RXUJKd5p79WWs49XqxVotL1mi8CQ7P6v1N/XHhVY3D4mVRSpycYPot6O+k1aaclG2t1e77lbU51g8ek/pYNpwteWqi3Jp9XWTai3wjbiX6AuKY9RZNds4UXzDGXzr6Sm42kleLhPdUlu52k4exHJOjXc06k24RjNVLzTi53dpQSSstMnovf6WehW4qHDvzLMdJl1FymtTh5X0lqbmGqze8la0d12lvN2VvaWWzKkpQpVGneUI3vwds/eVvpE+mxOFwkdHPpZr1Y5L3t+R6Xa2ypQSnSW9FJb1Na5LWPeaed0Us9fJGna23qGFp79aaj92CznN8oR1Z5ie3cdVbpYXCulwdWtm13qKy8yw2L8n/0nzjG1JYis87zd7dy5LuAraeFxe1Zp1VLD4JO8aKec+Uqj4vu0R7zZeyaWHgoU4qKS8zqpUlFKMUklokTAAAAAAAAAGGjIAxGCWiS8Co9Jaf0cZrWE15PIuCs9IfqH+KPxA4dn17pFrCR53Z887F7RlkB0Ji5BMzcCVzBgAZMkQBK4bI3MNgYnIqdoV7JljWlkUOPlmBX+jOG39p1aks+jpwivarv3s+gHi/QxfxeLffBfkR7QCMaaWiS9hIAAAAAAAAAAAAAAAFZ6Q/U+M4lmVm3/AKuP418GBRYPtF3ReRS4VdYuaLA6EyVzWiVwJXFyNxcCdzFzAAzci2LkWBqrvIo8V2i6rsp8QusBD0NX8Vi/GH+xHsjx3opljsUuapv8iPYgAAAAAAAAAAAAAAAACs272I/i/RlmVm3OzDxfwApcL22WtJlVhe2WtNgbkySZBGUBO4uRuZQErmLmAwDZFsMwwNVUqq665aVCsqrrgavRzLaOIXOlSf5T2J47YSttKr30aT+J7EAAAAAAAAAAAAAAAAAVe3HlH+r9C0Knbn2F3S/QCnwn1hbRKzDw69yyQGxMkma7kkwJ3MkUZAzcXMGLgGyLYbIgRmVdZ/SFm2VtWPXbA1bJf/k334eH+6SPYni9nO20od+H+E5HtAAAAAAAAAAAAAAAAABUba7Ufwv4luU22X9Ivw/qwOOhHO51JmimjamBsTJJmtMmmBsTMtkUAMmGYMMA2RuGyLYBs5K0c7nS2aaoFbh8tpUHzoTXlP8A5PaniW7Y/CPnGqvfF/qe2AAAAAAAAAAAAAAAAAFLtZ/S/wBKLootqTXTS8I/ADVEmmaoyNiA2JkkyCM7wG1Mzc1b5nfA2XMNkN8w5gZbItjeMNgRbNdRk2zVNgVmJl/GYJ+tVXuj+x7g8LjpL51gv/rNfkPdIAAAAAAAAAAAAAAAAAee2jSbrTatqlr3I9Cea29tHoJtyo1akZZ71JKVvFNgRVCXLyJqElwZVR9L8K+101J+vRml7jZH0pwb/wDZgvHfj8UBaXfIbzOGHpBhXpiqX+rFfFm6ntOi9K9N/wBdN/qB0dIYdYfOoPScH7YGPnMOcPd+4DpjG+zPziPOHu/cl84h96P5QIXkOtyZCptCknnWgv64I0T2/hlriqX+rD9wOl05cmRdCXLzZwS9K8EtcVB+G/L4I0T9NsGuy6tV+pRqNe9AT2lScauFm7ZYhLJ31i0e5jofOam15YurQp0cPWjCFWNSdSrFR0TskvafRoLJeCAyAAAAAAAAAAAAAAAAYlBPVJ+JkAc9TZ9KWtOL9iOWp6OYaWtGHkiyAFHU9C8G9aMfJHPP5PsE/wCUvI9IAPKy+TfBf5ZF/Jpg/us9YAPJf4aYP7r8x/hpg/us9aAPKw+TfBL+WdFP0BwS/lLyPRACnpeieEjpRh5I7Kex6EdKUF7EdgA106EY9mKXgjYAAAAAAAAAB//Z"/>
          <p:cNvSpPr>
            <a:spLocks noChangeAspect="1" noChangeArrowheads="1"/>
          </p:cNvSpPr>
          <p:nvPr/>
        </p:nvSpPr>
        <p:spPr bwMode="auto">
          <a:xfrm>
            <a:off x="4419600" y="3430141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51380" name="AutoShape 20" descr="data:image/jpeg;base64,/9j/4AAQSkZJRgABAQAAAQABAAD/2wCEAAkGBhESDxAPEBAPDxAQDw8QEBAPDw4QDw8NFBAVFBQQEhIXGyYeFxkjGRQSHy8gJCcpLCwsFR41QTAqNSorLCkBCQoKDgwNGg8PGSwlHyQqKyw1Mi8tNSkvLC8pKSo1NTQsNTU1NTU0KSwsNDU0LjQsKjUvLiwqLDU0KSksNC8tKf/AABEIAOAA4AMBIgACEQEDEQH/xAAbAAEAAgMBAQAAAAAAAAAAAAAAAgUBAwQGB//EAEEQAAIBAgMEBgUKBAYDAAAAAAABAgMRBCExBRJBURMiMmFxkQZigaGxBxQjM0JScqLB0SRDgvAXU5Oy4fElRHP/xAAYAQEBAQEBAAAAAAAAAAAAAAAAAQIDBP/EACMRAQEAAgEDAwUAAAAAAAAAAAABAhGRBBKhA0HwFCExUmH/2gAMAwEAAhEDEQA/APuIAAAAAAAAAAAAAAAAAAAAAAAAAAAAAAAAAAAAAAAAAAAGG7ZvIDIOOpj+EFfveSNLqzlrK34cgLCdRLVpeLOeePXDPv4HG6HO78czKo2A21KzlZ3as+BvpYnhLzOWMSbfNeQHfGSejMlbvxX2reORJ17fb82BYEZ1EtWl4s4ZV+c/eavnEXpeXgsvMDqqY3hHPvNEarUtXfx4iNTjuqPLma3Dzf8AdwOqntBXtJWXNaHVCono0/BlY6JFYfPLLwyAtwVyqzjpK/4szbDaC+0rd6zQHYDEZJq6d0ZAAAAAAAAAAAAcGNrXe4tFnLvfI6MVX3Vlq9P3OGmgNkKZmKsyVHT++BgDNhYykZsBFxIfE2iUbgaZQT1/48jgxmAk/qXCF008rX5cCxdJ8H55mOil6vvQHLgsGowjv7rqJdZrO8uNjpt7X3/sZVKXqrzZJUebv3cANer5v3LxNkKdvEmkAI2FiRhoCDV2YqU0TQraeSA46WIdKom/q5ZS9V8GXKZU1oJp3zN2zcTZ9FJ6K8G/tR5eKAsQAAAAAAACFaqopt/9vkTKupX6Sd/sR7Pe+MgFSTbu9X/djMSMnmSQG3DvqvxZiLzZDCy7XiZT6/sA22MgAAABkAAAABgAADBkAa2+shiHkvxIjfr+wxiZZxXeBiRpq0m1llKL3ovkzc9SMXmB2YDGKpC+kllJcpHSUNWbpVOlj2XlNc1zLulUUkpJ3TV0BMAAAABX7Rrtvoo8e2+S5GujTsrGMdW6KpvSj9HLWa+xL1u7vN6s0ms09GuKA53qZcs0ZqxszXUeQEaFW1SS55m6EusU2KqvpFbhd+42Udo55gdu1sdVhuKjTjUclUbvfJRSto1rKUV7Tje1cXvNdBF9vde5O83G+Vt/LNLz8Ltrx6XooqMal4VrRlNQ663HCz4veS5+DNNDYFOouljTiotNxu5SlO9PcbhZpRi0la9+Dy45dpLqa18tbqm1MXGTToQ3YuN57s3eLm43Ud++iv7bE8PtTFdNThUoRjCTanOzThru/aebtcraOyoVY1XLDvD1FUjCqpS3o1YSheCjLwmlfg7nTh9nxp1qKhSUEqq3pSnad9xPscVec1ldLIm5fw3lhljdZa8PSArtp7SnTlGMKe+nGUpTcarjC0oqN9yLbv1tORxvb1a8EsNPOcI1E1U+jUnUvmo2dlGDyuuuW5SJj03qZY90nleoFBD0irbt3hKqahNy6tRqM1SUoJdXNSlvLLSy4s6dobYqQlanRdRbilHq1U5N72fZskt1XTs+t5zvi3pfUl1rzFqDFNvdW8kpWV0tFK2a8zJt5gMGrE1lFXYGty61zTVq3qJcivrbR5EMJUfSO9+fssBcKWr8jEdSMHkbKMbgYrUt5WNOz8Q6U+ik+pJ9V8pcjrq1Iwi5SajGKblKTSSS1bfBHi8Vt2pjsRCjg4voKc1KpiGmukaekOUe/iB9EBClFqKT1SVyYAAARnBNNNXT4MpK+CqYduVFdJS1lRbzj303w8NC9AFPhsfCrFuDvbtReUovlKPAhVy08mbtpbAhUfSQbpVVpUhk/B80UeNq4uimqtLp4/5lLKdu+Dy8gOTb2KdOhXqu6tBxWdm5Syik/E17Fg+gpNqTW5FPezle2dzhwGx8Tj66lWjKjhaU7xpPWUl9qfN/A9fjcNGnOMUrRlHL8Syf6AVmJpdel2LdZrfnuWW9TUlF37TV0tdfaree2aSit2VJWWUZVIwW6krqLjdOyayK7F4SpJR3IQm4qaSnKyUnuuMteDialsrEOUnLD4ZxXSuCUo3TcZRhvO/JxTtwS5Iz7u294yfblc0toRtedahHLsqS3o+MnL9EV/TOVXD50JqNZtONXemk42TilOz+1fJ282als3E7z3sPhXDq2V433d68k+HF29mtjfgtnVlKlvUKMFGopSlTlFWSg9EvWcvZLne5JvftzHRtLD4mVSLo1FCCjFNNq290jcna2fVt5PQ5HgcdlaukrWalJSknaLck9370ZW9WbXhftGCXHbpj1FxknbOFFHBY3L6XPdzbnFq/SVHLq24xdJJ5W3X7ZSw2NtG1RXUJKd5p79WWs49XqxVotL1mi8CQ7P6v1N/XHhVY3D4mVRSpycYPot6O+k1aaclG2t1e77lbU51g8ek/pYNpwteWqi3Jp9XWTai3wjbiX6AuKY9RZNds4UXzDGXzr6Sm42kleLhPdUlu52k4exHJOjXc06k24RjNVLzTi53dpQSSstMnovf6WehW4qHDvzLMdJl1FymtTh5X0lqbmGqze8la0d12lvN2VvaWWzKkpQpVGneUI3vwds/eVvpE+mxOFwkdHPpZr1Y5L3t+R6Xa2ypQSnSW9FJb1Na5LWPeaed0Us9fJGna23qGFp79aaj92CznN8oR1Z5ie3cdVbpYXCulwdWtm13qKy8yw2L8n/0nzjG1JYis87zd7dy5LuAraeFxe1Zp1VLD4JO8aKec+Uqj4vu0R7zZeyaWHgoU4qKS8zqpUlFKMUklokTAAAAAAAAAGGjIAxGCWiS8Co9Jaf0cZrWE15PIuCs9IfqH+KPxA4dn17pFrCR53Z887F7RlkB0Ji5BMzcCVzBgAZMkQBK4bI3MNgYnIqdoV7JljWlkUOPlmBX+jOG39p1aks+jpwivarv3s+gHi/QxfxeLffBfkR7QCMaaWiS9hIAAAAAAAAAAAAAAAFZ6Q/U+M4lmVm3/AKuP418GBRYPtF3ReRS4VdYuaLA6EyVzWiVwJXFyNxcCdzFzAAzci2LkWBqrvIo8V2i6rsp8QusBD0NX8Vi/GH+xHsjx3opljsUuapv8iPYgAAAAAAAAAAAAAAAACs272I/i/RlmVm3OzDxfwApcL22WtJlVhe2WtNgbkySZBGUBO4uRuZQErmLmAwDZFsMwwNVUqq665aVCsqrrgavRzLaOIXOlSf5T2J47YSttKr30aT+J7EAAAAAAAAAAAAAAAAAVe3HlH+r9C0Knbn2F3S/QCnwn1hbRKzDw69yyQGxMkma7kkwJ3MkUZAzcXMGLgGyLYbIgRmVdZ/SFm2VtWPXbA1bJf/k334eH+6SPYni9nO20od+H+E5HtAAAAAAAAAAAAAAAAABUba7Ufwv4luU22X9Ivw/qwOOhHO51JmimjamBsTJJmtMmmBsTMtkUAMmGYMMA2RuGyLYBs5K0c7nS2aaoFbh8tpUHzoTXlP8A5PaniW7Y/CPnGqvfF/qe2AAAAAAAAAAAAAAAAAFLtZ/S/wBKLootqTXTS8I/ADVEmmaoyNiA2JkkyCM7wG1Mzc1b5nfA2XMNkN8w5gZbItjeMNgRbNdRk2zVNgVmJl/GYJ+tVXuj+x7g8LjpL51gv/rNfkPdIAAAAAAAAAAAAAAAAAee2jSbrTatqlr3I9Cea29tHoJtyo1akZZ71JKVvFNgRVCXLyJqElwZVR9L8K+101J+vRml7jZH0pwb/wDZgvHfj8UBaXfIbzOGHpBhXpiqX+rFfFm6ntOi9K9N/wBdN/qB0dIYdYfOoPScH7YGPnMOcPd+4DpjG+zPziPOHu/cl84h96P5QIXkOtyZCptCknnWgv64I0T2/hlriqX+rD9wOl05cmRdCXLzZwS9K8EtcVB+G/L4I0T9NsGuy6tV+pRqNe9AT2lScauFm7ZYhLJ31i0e5jofOam15YurQp0cPWjCFWNSdSrFR0TskvafRoLJeCAyAAAAAAAAAAAAAAAAYlBPVJ+JkAc9TZ9KWtOL9iOWp6OYaWtGHkiyAFHU9C8G9aMfJHPP5PsE/wCUvI9IAPKy+TfBf5ZF/Jpg/us9YAPJf4aYP7r8x/hpg/us9aAPKw+TfBL+WdFP0BwS/lLyPRACnpeieEjpRh5I7Kex6EdKUF7EdgA106EY9mKXgjYAAAAAAAAAB//Z"/>
          <p:cNvSpPr>
            <a:spLocks noChangeAspect="1" noChangeArrowheads="1"/>
          </p:cNvSpPr>
          <p:nvPr/>
        </p:nvSpPr>
        <p:spPr bwMode="auto">
          <a:xfrm>
            <a:off x="4419600" y="3430141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sp>
        <p:nvSpPr>
          <p:cNvPr id="1551382" name="AutoShape 22" descr="data:image/jpeg;base64,/9j/4AAQSkZJRgABAQAAAQABAAD/2wCEAAkGBhESDxAPEBAPDxAQDw8QEBAPDw4QDw8NFBAVFBQQEhIXGyYeFxkjGRQSHy8gJCcpLCwsFR41QTAqNSorLCkBCQoKDgwNGg8PGSwlHyQqKyw1Mi8tNSkvLC8pKSo1NTQsNTU1NTU0KSwsNDU0LjQsKjUvLiwqLDU0KSksNC8tKf/AABEIAOAA4AMBIgACEQEDEQH/xAAbAAEAAgMBAQAAAAAAAAAAAAAAAgUBAwQGB//EAEEQAAIBAgMEBgUKBAYDAAAAAAABAgMRBCExBRJBURMiMmFxkQZigaGxBxQjM0JScqLB0SRDgvAXU5Oy4fElRHP/xAAYAQEBAQEBAAAAAAAAAAAAAAAAAQIDBP/EACMRAQEAAgEDAwUAAAAAAAAAAAABAhGRBBKhA0HwFCExUmH/2gAMAwEAAhEDEQA/APuIAAAAAAAAAAAAAAAAAAAAAAAAAAAAAAAAAAAAAAAAAAAGG7ZvIDIOOpj+EFfveSNLqzlrK34cgLCdRLVpeLOeePXDPv4HG6HO78czKo2A21KzlZ3as+BvpYnhLzOWMSbfNeQHfGSejMlbvxX2reORJ17fb82BYEZ1EtWl4s4ZV+c/eavnEXpeXgsvMDqqY3hHPvNEarUtXfx4iNTjuqPLma3Dzf8AdwOqntBXtJWXNaHVCono0/BlY6JFYfPLLwyAtwVyqzjpK/4szbDaC+0rd6zQHYDEZJq6d0ZAAAAAAAAAAAAcGNrXe4tFnLvfI6MVX3Vlq9P3OGmgNkKZmKsyVHT++BgDNhYykZsBFxIfE2iUbgaZQT1/48jgxmAk/qXCF008rX5cCxdJ8H55mOil6vvQHLgsGowjv7rqJdZrO8uNjpt7X3/sZVKXqrzZJUebv3cANer5v3LxNkKdvEmkAI2FiRhoCDV2YqU0TQraeSA46WIdKom/q5ZS9V8GXKZU1oJp3zN2zcTZ9FJ6K8G/tR5eKAsQAAAAAAACFaqopt/9vkTKupX6Sd/sR7Pe+MgFSTbu9X/djMSMnmSQG3DvqvxZiLzZDCy7XiZT6/sA22MgAAABkAAAABgAADBkAa2+shiHkvxIjfr+wxiZZxXeBiRpq0m1llKL3ovkzc9SMXmB2YDGKpC+kllJcpHSUNWbpVOlj2XlNc1zLulUUkpJ3TV0BMAAAABX7Rrtvoo8e2+S5GujTsrGMdW6KpvSj9HLWa+xL1u7vN6s0ms09GuKA53qZcs0ZqxszXUeQEaFW1SS55m6EusU2KqvpFbhd+42Udo55gdu1sdVhuKjTjUclUbvfJRSto1rKUV7Tje1cXvNdBF9vde5O83G+Vt/LNLz8Ltrx6XooqMal4VrRlNQ663HCz4veS5+DNNDYFOouljTiotNxu5SlO9PcbhZpRi0la9+Dy45dpLqa18tbqm1MXGTToQ3YuN57s3eLm43Ud++iv7bE8PtTFdNThUoRjCTanOzThru/aebtcraOyoVY1XLDvD1FUjCqpS3o1YSheCjLwmlfg7nTh9nxp1qKhSUEqq3pSnad9xPscVec1ldLIm5fw3lhljdZa8PSArtp7SnTlGMKe+nGUpTcarjC0oqN9yLbv1tORxvb1a8EsNPOcI1E1U+jUnUvmo2dlGDyuuuW5SJj03qZY90nleoFBD0irbt3hKqahNy6tRqM1SUoJdXNSlvLLSy4s6dobYqQlanRdRbilHq1U5N72fZskt1XTs+t5zvi3pfUl1rzFqDFNvdW8kpWV0tFK2a8zJt5gMGrE1lFXYGty61zTVq3qJcivrbR5EMJUfSO9+fssBcKWr8jEdSMHkbKMbgYrUt5WNOz8Q6U+ik+pJ9V8pcjrq1Iwi5SajGKblKTSSS1bfBHi8Vt2pjsRCjg4voKc1KpiGmukaekOUe/iB9EBClFqKT1SVyYAAARnBNNNXT4MpK+CqYduVFdJS1lRbzj303w8NC9AFPhsfCrFuDvbtReUovlKPAhVy08mbtpbAhUfSQbpVVpUhk/B80UeNq4uimqtLp4/5lLKdu+Dy8gOTb2KdOhXqu6tBxWdm5Syik/E17Fg+gpNqTW5FPezle2dzhwGx8Tj66lWjKjhaU7xpPWUl9qfN/A9fjcNGnOMUrRlHL8Syf6AVmJpdel2LdZrfnuWW9TUlF37TV0tdfaree2aSit2VJWWUZVIwW6krqLjdOyayK7F4SpJR3IQm4qaSnKyUnuuMteDialsrEOUnLD4ZxXSuCUo3TcZRhvO/JxTtwS5Iz7u294yfblc0toRtedahHLsqS3o+MnL9EV/TOVXD50JqNZtONXemk42TilOz+1fJ282als3E7z3sPhXDq2V433d68k+HF29mtjfgtnVlKlvUKMFGopSlTlFWSg9EvWcvZLne5JvftzHRtLD4mVSLo1FCCjFNNq290jcna2fVt5PQ5HgcdlaukrWalJSknaLck9370ZW9WbXhftGCXHbpj1FxknbOFFHBY3L6XPdzbnFq/SVHLq24xdJJ5W3X7ZSw2NtG1RXUJKd5p79WWs49XqxVotL1mi8CQ7P6v1N/XHhVY3D4mVRSpycYPot6O+k1aaclG2t1e77lbU51g8ek/pYNpwteWqi3Jp9XWTai3wjbiX6AuKY9RZNds4UXzDGXzr6Sm42kleLhPdUlu52k4exHJOjXc06k24RjNVLzTi53dpQSSstMnovf6WehW4qHDvzLMdJl1FymtTh5X0lqbmGqze8la0d12lvN2VvaWWzKkpQpVGneUI3vwds/eVvpE+mxOFwkdHPpZr1Y5L3t+R6Xa2ypQSnSW9FJb1Na5LWPeaed0Us9fJGna23qGFp79aaj92CznN8oR1Z5ie3cdVbpYXCulwdWtm13qKy8yw2L8n/0nzjG1JYis87zd7dy5LuAraeFxe1Zp1VLD4JO8aKec+Uqj4vu0R7zZeyaWHgoU4qKS8zqpUlFKMUklokTAAAAAAAAAGGjIAxGCWiS8Co9Jaf0cZrWE15PIuCs9IfqH+KPxA4dn17pFrCR53Z887F7RlkB0Ji5BMzcCVzBgAZMkQBK4bI3MNgYnIqdoV7JljWlkUOPlmBX+jOG39p1aks+jpwivarv3s+gHi/QxfxeLffBfkR7QCMaaWiS9hIAAAAAAAAAAAAAAAFZ6Q/U+M4lmVm3/AKuP418GBRYPtF3ReRS4VdYuaLA6EyVzWiVwJXFyNxcCdzFzAAzci2LkWBqrvIo8V2i6rsp8QusBD0NX8Vi/GH+xHsjx3opljsUuapv8iPYgAAAAAAAAAAAAAAAACs272I/i/RlmVm3OzDxfwApcL22WtJlVhe2WtNgbkySZBGUBO4uRuZQErmLmAwDZFsMwwNVUqq665aVCsqrrgavRzLaOIXOlSf5T2J47YSttKr30aT+J7EAAAAAAAAAAAAAAAAAVe3HlH+r9C0Knbn2F3S/QCnwn1hbRKzDw69yyQGxMkma7kkwJ3MkUZAzcXMGLgGyLYbIgRmVdZ/SFm2VtWPXbA1bJf/k334eH+6SPYni9nO20od+H+E5HtAAAAAAAAAAAAAAAAABUba7Ufwv4luU22X9Ivw/qwOOhHO51JmimjamBsTJJmtMmmBsTMtkUAMmGYMMA2RuGyLYBs5K0c7nS2aaoFbh8tpUHzoTXlP8A5PaniW7Y/CPnGqvfF/qe2AAAAAAAAAAAAAAAAAFLtZ/S/wBKLootqTXTS8I/ADVEmmaoyNiA2JkkyCM7wG1Mzc1b5nfA2XMNkN8w5gZbItjeMNgRbNdRk2zVNgVmJl/GYJ+tVXuj+x7g8LjpL51gv/rNfkPdIAAAAAAAAAAAAAAAAAee2jSbrTatqlr3I9Cea29tHoJtyo1akZZ71JKVvFNgRVCXLyJqElwZVR9L8K+101J+vRml7jZH0pwb/wDZgvHfj8UBaXfIbzOGHpBhXpiqX+rFfFm6ntOi9K9N/wBdN/qB0dIYdYfOoPScH7YGPnMOcPd+4DpjG+zPziPOHu/cl84h96P5QIXkOtyZCptCknnWgv64I0T2/hlriqX+rD9wOl05cmRdCXLzZwS9K8EtcVB+G/L4I0T9NsGuy6tV+pRqNe9AT2lScauFm7ZYhLJ31i0e5jofOam15YurQp0cPWjCFWNSdSrFR0TskvafRoLJeCAyAAAAAAAAAAAAAAAAYlBPVJ+JkAc9TZ9KWtOL9iOWp6OYaWtGHkiyAFHU9C8G9aMfJHPP5PsE/wCUvI9IAPKy+TfBf5ZF/Jpg/us9YAPJf4aYP7r8x/hpg/us9aAPKw+TfBL+WdFP0BwS/lLyPRACnpeieEjpRh5I7Kex6EdKUF7EdgA106EY9mKXgjYAAAAAAAAAB//Z"/>
          <p:cNvSpPr>
            <a:spLocks noChangeAspect="1" noChangeArrowheads="1"/>
          </p:cNvSpPr>
          <p:nvPr/>
        </p:nvSpPr>
        <p:spPr bwMode="auto">
          <a:xfrm>
            <a:off x="4419600" y="3430141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en-US"/>
          </a:p>
        </p:txBody>
      </p:sp>
      <p:pic>
        <p:nvPicPr>
          <p:cNvPr id="1551384" name="Picture 24" descr="http://image.spreadshirt.com/image-server/image/product/16369951/view/1/type/png/width/280/height/280/journal-of-biomedical-semantics-men-s-181.png"/>
          <p:cNvPicPr>
            <a:picLocks noChangeAspect="1" noChangeArrowheads="1"/>
          </p:cNvPicPr>
          <p:nvPr/>
        </p:nvPicPr>
        <p:blipFill>
          <a:blip r:embed="rId8" cstate="print"/>
          <a:srcRect l="5357" r="5536"/>
          <a:stretch>
            <a:fillRect/>
          </a:stretch>
        </p:blipFill>
        <p:spPr bwMode="auto">
          <a:xfrm>
            <a:off x="4427538" y="4014019"/>
            <a:ext cx="1992312" cy="2235200"/>
          </a:xfrm>
          <a:prstGeom prst="rect">
            <a:avLst/>
          </a:prstGeom>
          <a:noFill/>
        </p:spPr>
      </p:pic>
      <p:pic>
        <p:nvPicPr>
          <p:cNvPr id="1551386" name="Picture 26" descr="http://ai.cs.washington.edu/www/media/icons/pubs/Journal_of_Web_Semantics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00813" y="4087044"/>
            <a:ext cx="1450975" cy="1943100"/>
          </a:xfrm>
          <a:prstGeom prst="rect">
            <a:avLst/>
          </a:prstGeom>
          <a:noFill/>
        </p:spPr>
      </p:pic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readings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1095374"/>
          </a:xfrm>
          <a:prstGeom prst="rect">
            <a:avLst/>
          </a:prstGeom>
        </p:spPr>
        <p:txBody>
          <a:bodyPr/>
          <a:lstStyle/>
          <a:p>
            <a:r>
              <a:rPr lang="de-DE" dirty="0" err="1" smtClean="0"/>
              <a:t>Ontology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Web</a:t>
            </a:r>
            <a:endParaRPr lang="de-DE" dirty="0"/>
          </a:p>
        </p:txBody>
      </p:sp>
      <p:sp>
        <p:nvSpPr>
          <p:cNvPr id="155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392238"/>
            <a:ext cx="8205788" cy="5465762"/>
          </a:xfrm>
          <a:noFill/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000" dirty="0"/>
              <a:t>Description Logics: </a:t>
            </a:r>
            <a:r>
              <a:rPr lang="en-US" sz="2000" dirty="0">
                <a:hlinkClick r:id="rId3"/>
              </a:rPr>
              <a:t>http://dl.kr.org</a:t>
            </a:r>
            <a:r>
              <a:rPr lang="en-US" sz="2000" dirty="0" smtClean="0">
                <a:hlinkClick r:id="rId3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Protégé: </a:t>
            </a:r>
            <a:r>
              <a:rPr lang="en-US" sz="2000" dirty="0">
                <a:hlinkClick r:id="rId4"/>
              </a:rPr>
              <a:t>http://protege.stanford.edu</a:t>
            </a:r>
            <a:r>
              <a:rPr lang="en-US" sz="2000" dirty="0" smtClean="0">
                <a:hlinkClick r:id="rId4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 err="1" smtClean="0"/>
              <a:t>Bioontology</a:t>
            </a:r>
            <a:r>
              <a:rPr lang="en-US" sz="2000" dirty="0" smtClean="0"/>
              <a:t>: </a:t>
            </a:r>
            <a:r>
              <a:rPr lang="en-US" sz="2000" dirty="0">
                <a:hlinkClick r:id="rId5"/>
              </a:rPr>
              <a:t>http://www.bioontology.ch</a:t>
            </a:r>
            <a:r>
              <a:rPr lang="en-US" sz="2000" dirty="0" smtClean="0">
                <a:hlinkClick r:id="rId5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Buffalo Ontology Site: </a:t>
            </a:r>
            <a:r>
              <a:rPr lang="en-US" sz="2000" dirty="0">
                <a:hlinkClick r:id="rId6"/>
              </a:rPr>
              <a:t>http://ontology.buffalo.edu/smith</a:t>
            </a:r>
            <a:r>
              <a:rPr lang="en-US" sz="2000" dirty="0" smtClean="0">
                <a:hlinkClick r:id="rId6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OBO Foundry: </a:t>
            </a:r>
            <a:r>
              <a:rPr lang="en-US" sz="2000" dirty="0">
                <a:hlinkClick r:id="rId7"/>
              </a:rPr>
              <a:t>http://obofoundry.org</a:t>
            </a:r>
            <a:r>
              <a:rPr lang="en-US" sz="2000" dirty="0" smtClean="0">
                <a:hlinkClick r:id="rId7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Bioportal: </a:t>
            </a:r>
            <a:r>
              <a:rPr lang="en-US" sz="2000" dirty="0">
                <a:hlinkClick r:id="rId8"/>
              </a:rPr>
              <a:t>http://bioportal.bioontology.org</a:t>
            </a:r>
            <a:r>
              <a:rPr lang="en-US" sz="2000" dirty="0" smtClean="0">
                <a:hlinkClick r:id="rId8"/>
              </a:rPr>
              <a:t>/</a:t>
            </a:r>
            <a:r>
              <a:rPr lang="en-US" sz="2000" dirty="0" smtClean="0"/>
              <a:t> </a:t>
            </a: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/>
              <a:t>SNOMED CT: </a:t>
            </a:r>
            <a:r>
              <a:rPr lang="en-US" sz="2000" dirty="0">
                <a:hlinkClick r:id="rId9"/>
              </a:rPr>
              <a:t>http://www.ihtsdo.org/snomed-ct</a:t>
            </a:r>
            <a:r>
              <a:rPr lang="en-US" sz="2000" dirty="0" smtClean="0">
                <a:hlinkClick r:id="rId9"/>
              </a:rPr>
              <a:t>/</a:t>
            </a:r>
            <a:r>
              <a:rPr lang="en-US" sz="2000" dirty="0" smtClean="0"/>
              <a:t>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>
                <a:hlinkClick r:id="rId10"/>
              </a:rPr>
              <a:t>http://</a:t>
            </a:r>
            <a:r>
              <a:rPr lang="en-US" sz="2000" dirty="0" smtClean="0">
                <a:hlinkClick r:id="rId10"/>
              </a:rPr>
              <a:t>terminology.vetmed.vt.edu/sct/menu.cfm</a:t>
            </a: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CO-ODE (Pizza ontology): http://www.co-ode.org/ </a:t>
            </a:r>
          </a:p>
          <a:p>
            <a:pPr>
              <a:lnSpc>
                <a:spcPct val="110000"/>
              </a:lnSpc>
            </a:pPr>
            <a:r>
              <a:rPr lang="en-US" sz="2000" dirty="0" err="1" smtClean="0"/>
              <a:t>GoodOD</a:t>
            </a:r>
            <a:r>
              <a:rPr lang="en-US" sz="2000" dirty="0" smtClean="0"/>
              <a:t> Guideline: </a:t>
            </a:r>
            <a:r>
              <a:rPr lang="en-US" sz="2000" dirty="0" smtClean="0">
                <a:hlinkClick r:id="rId11"/>
              </a:rPr>
              <a:t>http://www.iph.uni-rostock.de/GoodOD-Guideline.1299.0.html</a:t>
            </a:r>
            <a:r>
              <a:rPr lang="en-US" sz="2000" dirty="0" smtClean="0"/>
              <a:t> </a:t>
            </a:r>
          </a:p>
          <a:p>
            <a:pPr>
              <a:lnSpc>
                <a:spcPct val="110000"/>
              </a:lnSpc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/>
          </a:p>
          <a:p>
            <a:pPr>
              <a:lnSpc>
                <a:spcPct val="110000"/>
              </a:lnSpc>
            </a:pPr>
            <a:endParaRPr lang="en-U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Ellipse 130"/>
          <p:cNvSpPr/>
          <p:nvPr/>
        </p:nvSpPr>
        <p:spPr bwMode="auto">
          <a:xfrm rot="2309504">
            <a:off x="2149329" y="1477512"/>
            <a:ext cx="5277390" cy="5164210"/>
          </a:xfrm>
          <a:prstGeom prst="ellipse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 rot="580719">
            <a:off x="2249581" y="2286809"/>
            <a:ext cx="3371159" cy="3274701"/>
          </a:xfrm>
          <a:prstGeom prst="ellipse">
            <a:avLst/>
          </a:prstGeom>
          <a:solidFill>
            <a:srgbClr val="618FFD">
              <a:alpha val="34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0" name="Ellipse 9"/>
          <p:cNvSpPr/>
          <p:nvPr/>
        </p:nvSpPr>
        <p:spPr bwMode="auto">
          <a:xfrm rot="580719">
            <a:off x="2443940" y="3353357"/>
            <a:ext cx="1329890" cy="1307190"/>
          </a:xfrm>
          <a:prstGeom prst="ellipse">
            <a:avLst/>
          </a:prstGeom>
          <a:solidFill>
            <a:srgbClr val="FF0000">
              <a:alpha val="34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" name="Ellipse 10"/>
          <p:cNvSpPr/>
          <p:nvPr/>
        </p:nvSpPr>
        <p:spPr bwMode="auto">
          <a:xfrm rot="313169">
            <a:off x="2738675" y="377560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2" name="Ellipse 11"/>
          <p:cNvSpPr/>
          <p:nvPr/>
        </p:nvSpPr>
        <p:spPr bwMode="auto">
          <a:xfrm rot="313169">
            <a:off x="3043475" y="408040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3" name="Ellipse 12"/>
          <p:cNvSpPr/>
          <p:nvPr/>
        </p:nvSpPr>
        <p:spPr bwMode="auto">
          <a:xfrm rot="313169">
            <a:off x="2924630" y="476797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4" name="Ellipse 13"/>
          <p:cNvSpPr/>
          <p:nvPr/>
        </p:nvSpPr>
        <p:spPr bwMode="auto">
          <a:xfrm rot="313169">
            <a:off x="3371385" y="411989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5" name="Ellipse 14"/>
          <p:cNvSpPr/>
          <p:nvPr/>
        </p:nvSpPr>
        <p:spPr bwMode="auto">
          <a:xfrm rot="313169">
            <a:off x="3500675" y="453760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6" name="Ellipse 15"/>
          <p:cNvSpPr/>
          <p:nvPr/>
        </p:nvSpPr>
        <p:spPr bwMode="auto">
          <a:xfrm rot="313169">
            <a:off x="3155362" y="491198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7" name="Ellipse 16"/>
          <p:cNvSpPr/>
          <p:nvPr/>
        </p:nvSpPr>
        <p:spPr bwMode="auto">
          <a:xfrm rot="313169">
            <a:off x="3805475" y="484240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8" name="Ellipse 17"/>
          <p:cNvSpPr/>
          <p:nvPr/>
        </p:nvSpPr>
        <p:spPr bwMode="auto">
          <a:xfrm rot="313169">
            <a:off x="3957875" y="499480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9" name="Ellipse 18"/>
          <p:cNvSpPr/>
          <p:nvPr/>
        </p:nvSpPr>
        <p:spPr bwMode="auto">
          <a:xfrm rot="313169">
            <a:off x="3212662" y="3975883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0" name="Ellipse 19"/>
          <p:cNvSpPr/>
          <p:nvPr/>
        </p:nvSpPr>
        <p:spPr bwMode="auto">
          <a:xfrm rot="313169">
            <a:off x="3324777" y="392800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1" name="Ellipse 20"/>
          <p:cNvSpPr/>
          <p:nvPr/>
        </p:nvSpPr>
        <p:spPr bwMode="auto">
          <a:xfrm rot="313169">
            <a:off x="3477177" y="408040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2" name="Ellipse 21"/>
          <p:cNvSpPr/>
          <p:nvPr/>
        </p:nvSpPr>
        <p:spPr bwMode="auto">
          <a:xfrm rot="313169">
            <a:off x="3299377" y="476797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3" name="Ellipse 22"/>
          <p:cNvSpPr/>
          <p:nvPr/>
        </p:nvSpPr>
        <p:spPr bwMode="auto">
          <a:xfrm rot="313169">
            <a:off x="3781977" y="438520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4" name="Ellipse 23"/>
          <p:cNvSpPr/>
          <p:nvPr/>
        </p:nvSpPr>
        <p:spPr bwMode="auto">
          <a:xfrm rot="313169">
            <a:off x="3515401" y="5128012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5" name="Ellipse 24"/>
          <p:cNvSpPr/>
          <p:nvPr/>
        </p:nvSpPr>
        <p:spPr bwMode="auto">
          <a:xfrm rot="313169">
            <a:off x="4086777" y="469000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6" name="Ellipse 25"/>
          <p:cNvSpPr/>
          <p:nvPr/>
        </p:nvSpPr>
        <p:spPr bwMode="auto">
          <a:xfrm rot="313169">
            <a:off x="3227369" y="4335922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7" name="Ellipse 26"/>
          <p:cNvSpPr/>
          <p:nvPr/>
        </p:nvSpPr>
        <p:spPr bwMode="auto">
          <a:xfrm rot="313169">
            <a:off x="4391577" y="499480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8" name="Ellipse 27"/>
          <p:cNvSpPr/>
          <p:nvPr/>
        </p:nvSpPr>
        <p:spPr bwMode="auto">
          <a:xfrm rot="313169">
            <a:off x="4543977" y="514720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29" name="Ellipse 28"/>
          <p:cNvSpPr/>
          <p:nvPr/>
        </p:nvSpPr>
        <p:spPr bwMode="auto">
          <a:xfrm rot="313169">
            <a:off x="3011344" y="375985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30" name="Ellipse 29"/>
          <p:cNvSpPr/>
          <p:nvPr/>
        </p:nvSpPr>
        <p:spPr bwMode="auto">
          <a:xfrm rot="313169">
            <a:off x="3468793" y="355222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31" name="Ellipse 30"/>
          <p:cNvSpPr/>
          <p:nvPr/>
        </p:nvSpPr>
        <p:spPr bwMode="auto">
          <a:xfrm rot="313169">
            <a:off x="3299377" y="303977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32" name="Ellipse 31"/>
          <p:cNvSpPr/>
          <p:nvPr/>
        </p:nvSpPr>
        <p:spPr bwMode="auto">
          <a:xfrm rot="313169">
            <a:off x="3773593" y="385702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33" name="Ellipse 32"/>
          <p:cNvSpPr/>
          <p:nvPr/>
        </p:nvSpPr>
        <p:spPr bwMode="auto">
          <a:xfrm rot="313169">
            <a:off x="2708605" y="426391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34" name="Ellipse 33"/>
          <p:cNvSpPr/>
          <p:nvPr/>
        </p:nvSpPr>
        <p:spPr bwMode="auto">
          <a:xfrm rot="313169">
            <a:off x="4078393" y="416182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35" name="Ellipse 34"/>
          <p:cNvSpPr/>
          <p:nvPr/>
        </p:nvSpPr>
        <p:spPr bwMode="auto">
          <a:xfrm rot="313169">
            <a:off x="4451505" y="354383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36" name="Ellipse 35"/>
          <p:cNvSpPr/>
          <p:nvPr/>
        </p:nvSpPr>
        <p:spPr bwMode="auto">
          <a:xfrm rot="313169">
            <a:off x="4383193" y="446662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37" name="Ellipse 36"/>
          <p:cNvSpPr/>
          <p:nvPr/>
        </p:nvSpPr>
        <p:spPr bwMode="auto">
          <a:xfrm rot="313169">
            <a:off x="4883553" y="3255803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38" name="Ellipse 37"/>
          <p:cNvSpPr/>
          <p:nvPr/>
        </p:nvSpPr>
        <p:spPr bwMode="auto">
          <a:xfrm rot="313169">
            <a:off x="4687993" y="477142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39" name="Ellipse 38"/>
          <p:cNvSpPr/>
          <p:nvPr/>
        </p:nvSpPr>
        <p:spPr bwMode="auto">
          <a:xfrm rot="313169">
            <a:off x="3316393" y="267974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40" name="Ellipse 39"/>
          <p:cNvSpPr/>
          <p:nvPr/>
        </p:nvSpPr>
        <p:spPr bwMode="auto">
          <a:xfrm rot="313169">
            <a:off x="3803433" y="275174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41" name="Ellipse 40"/>
          <p:cNvSpPr/>
          <p:nvPr/>
        </p:nvSpPr>
        <p:spPr bwMode="auto">
          <a:xfrm rot="313169">
            <a:off x="3659418" y="332781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42" name="Ellipse 41"/>
          <p:cNvSpPr/>
          <p:nvPr/>
        </p:nvSpPr>
        <p:spPr bwMode="auto">
          <a:xfrm rot="313169">
            <a:off x="3773593" y="313694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43" name="Ellipse 42"/>
          <p:cNvSpPr/>
          <p:nvPr/>
        </p:nvSpPr>
        <p:spPr bwMode="auto">
          <a:xfrm rot="313169">
            <a:off x="4183937" y="328934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44" name="Ellipse 43"/>
          <p:cNvSpPr/>
          <p:nvPr/>
        </p:nvSpPr>
        <p:spPr bwMode="auto">
          <a:xfrm rot="313169">
            <a:off x="4078393" y="344174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45" name="Ellipse 44"/>
          <p:cNvSpPr/>
          <p:nvPr/>
        </p:nvSpPr>
        <p:spPr bwMode="auto">
          <a:xfrm rot="313169">
            <a:off x="4379498" y="2895763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46" name="Ellipse 45"/>
          <p:cNvSpPr/>
          <p:nvPr/>
        </p:nvSpPr>
        <p:spPr bwMode="auto">
          <a:xfrm rot="313169">
            <a:off x="5243594" y="390387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47" name="Ellipse 46"/>
          <p:cNvSpPr/>
          <p:nvPr/>
        </p:nvSpPr>
        <p:spPr bwMode="auto">
          <a:xfrm rot="313169">
            <a:off x="4535593" y="389894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48" name="Ellipse 47"/>
          <p:cNvSpPr/>
          <p:nvPr/>
        </p:nvSpPr>
        <p:spPr bwMode="auto">
          <a:xfrm rot="313169">
            <a:off x="4687993" y="405134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49" name="Ellipse 48"/>
          <p:cNvSpPr/>
          <p:nvPr/>
        </p:nvSpPr>
        <p:spPr bwMode="auto">
          <a:xfrm rot="313169">
            <a:off x="5027569" y="447994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50" name="Ellipse 49"/>
          <p:cNvSpPr/>
          <p:nvPr/>
        </p:nvSpPr>
        <p:spPr bwMode="auto">
          <a:xfrm rot="313169">
            <a:off x="4307490" y="375985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51" name="Ellipse 50"/>
          <p:cNvSpPr/>
          <p:nvPr/>
        </p:nvSpPr>
        <p:spPr bwMode="auto">
          <a:xfrm rot="313169">
            <a:off x="2867330" y="419190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52" name="Ellipse 51"/>
          <p:cNvSpPr/>
          <p:nvPr/>
        </p:nvSpPr>
        <p:spPr bwMode="auto">
          <a:xfrm rot="313169">
            <a:off x="4955561" y="419190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53" name="Ellipse 52"/>
          <p:cNvSpPr/>
          <p:nvPr/>
        </p:nvSpPr>
        <p:spPr bwMode="auto">
          <a:xfrm rot="313169">
            <a:off x="4739538" y="368785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54" name="Ellipse 53"/>
          <p:cNvSpPr/>
          <p:nvPr/>
        </p:nvSpPr>
        <p:spPr bwMode="auto">
          <a:xfrm rot="313169">
            <a:off x="5159506" y="398081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55" name="Ellipse 54"/>
          <p:cNvSpPr/>
          <p:nvPr/>
        </p:nvSpPr>
        <p:spPr bwMode="auto">
          <a:xfrm rot="313169">
            <a:off x="5027570" y="354383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56" name="Ellipse 55"/>
          <p:cNvSpPr/>
          <p:nvPr/>
        </p:nvSpPr>
        <p:spPr bwMode="auto">
          <a:xfrm rot="313169">
            <a:off x="2564590" y="411989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57" name="Ellipse 56"/>
          <p:cNvSpPr/>
          <p:nvPr/>
        </p:nvSpPr>
        <p:spPr bwMode="auto">
          <a:xfrm rot="313169">
            <a:off x="2924630" y="3975883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58" name="Ellipse 57"/>
          <p:cNvSpPr/>
          <p:nvPr/>
        </p:nvSpPr>
        <p:spPr bwMode="auto">
          <a:xfrm rot="313169">
            <a:off x="4220774" y="390387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59" name="Ellipse 58"/>
          <p:cNvSpPr/>
          <p:nvPr/>
        </p:nvSpPr>
        <p:spPr bwMode="auto">
          <a:xfrm rot="313169">
            <a:off x="3284670" y="375985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60" name="Ellipse 59"/>
          <p:cNvSpPr/>
          <p:nvPr/>
        </p:nvSpPr>
        <p:spPr bwMode="auto">
          <a:xfrm rot="313169">
            <a:off x="3572701" y="260773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61" name="Ellipse 60"/>
          <p:cNvSpPr/>
          <p:nvPr/>
        </p:nvSpPr>
        <p:spPr bwMode="auto">
          <a:xfrm rot="313169">
            <a:off x="2708606" y="311178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62" name="Ellipse 61"/>
          <p:cNvSpPr/>
          <p:nvPr/>
        </p:nvSpPr>
        <p:spPr bwMode="auto">
          <a:xfrm rot="313169">
            <a:off x="3284670" y="354383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000" b="1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63" name="Textfeld 62"/>
          <p:cNvSpPr txBox="1"/>
          <p:nvPr/>
        </p:nvSpPr>
        <p:spPr>
          <a:xfrm>
            <a:off x="3218949" y="2386772"/>
            <a:ext cx="12506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Class: Primate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2649971" y="3394884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Class: 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Homo S.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cxnSp>
        <p:nvCxnSpPr>
          <p:cNvPr id="65" name="Gerade Verbindung 64"/>
          <p:cNvCxnSpPr/>
          <p:nvPr/>
        </p:nvCxnSpPr>
        <p:spPr bwMode="auto">
          <a:xfrm rot="10800000">
            <a:off x="765717" y="3238868"/>
            <a:ext cx="2009962" cy="588065"/>
          </a:xfrm>
          <a:prstGeom prst="line">
            <a:avLst/>
          </a:prstGeom>
          <a:noFill/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Gerade Verbindung 65"/>
          <p:cNvCxnSpPr/>
          <p:nvPr/>
        </p:nvCxnSpPr>
        <p:spPr bwMode="auto">
          <a:xfrm rot="10800000">
            <a:off x="759455" y="4186972"/>
            <a:ext cx="2088232" cy="72008"/>
          </a:xfrm>
          <a:prstGeom prst="line">
            <a:avLst/>
          </a:prstGeom>
          <a:noFill/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7" name="Gerade Verbindung 66"/>
          <p:cNvCxnSpPr/>
          <p:nvPr/>
        </p:nvCxnSpPr>
        <p:spPr bwMode="auto">
          <a:xfrm rot="10800000" flipV="1">
            <a:off x="975479" y="4402996"/>
            <a:ext cx="2304256" cy="432048"/>
          </a:xfrm>
          <a:prstGeom prst="line">
            <a:avLst/>
          </a:prstGeom>
          <a:noFill/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Gerade Verbindung 67"/>
          <p:cNvCxnSpPr>
            <a:endCxn id="49" idx="5"/>
          </p:cNvCxnSpPr>
          <p:nvPr/>
        </p:nvCxnSpPr>
        <p:spPr bwMode="auto">
          <a:xfrm rot="10800000">
            <a:off x="5120779" y="4580464"/>
            <a:ext cx="2500744" cy="1183754"/>
          </a:xfrm>
          <a:prstGeom prst="line">
            <a:avLst/>
          </a:prstGeom>
          <a:noFill/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pic>
        <p:nvPicPr>
          <p:cNvPr id="69" name="Picture 12" descr="chimpanzee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 flipH="1">
            <a:off x="7521235" y="4797153"/>
            <a:ext cx="583036" cy="634981"/>
          </a:xfrm>
          <a:prstGeom prst="rect">
            <a:avLst/>
          </a:prstGeom>
          <a:noFill/>
        </p:spPr>
      </p:pic>
      <p:pic>
        <p:nvPicPr>
          <p:cNvPr id="70" name="Picture 17" descr="oranguta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5695365"/>
            <a:ext cx="280988" cy="504825"/>
          </a:xfrm>
          <a:prstGeom prst="rect">
            <a:avLst/>
          </a:prstGeom>
          <a:noFill/>
        </p:spPr>
      </p:pic>
      <p:cxnSp>
        <p:nvCxnSpPr>
          <p:cNvPr id="71" name="Gerade Verbindung 70"/>
          <p:cNvCxnSpPr>
            <a:stCxn id="70" idx="1"/>
            <a:endCxn id="28" idx="5"/>
          </p:cNvCxnSpPr>
          <p:nvPr/>
        </p:nvCxnSpPr>
        <p:spPr bwMode="auto">
          <a:xfrm flipH="1" flipV="1">
            <a:off x="4637187" y="5247733"/>
            <a:ext cx="2527101" cy="700045"/>
          </a:xfrm>
          <a:prstGeom prst="line">
            <a:avLst/>
          </a:prstGeom>
          <a:noFill/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Gerade Verbindung 71"/>
          <p:cNvCxnSpPr>
            <a:stCxn id="69" idx="0"/>
            <a:endCxn id="46" idx="5"/>
          </p:cNvCxnSpPr>
          <p:nvPr/>
        </p:nvCxnSpPr>
        <p:spPr bwMode="auto">
          <a:xfrm flipH="1" flipV="1">
            <a:off x="5336804" y="4004399"/>
            <a:ext cx="2475949" cy="792754"/>
          </a:xfrm>
          <a:prstGeom prst="line">
            <a:avLst/>
          </a:prstGeom>
          <a:noFill/>
          <a:ln w="12700" cap="flat" cmpd="sng" algn="ctr">
            <a:solidFill>
              <a:srgbClr val="000000">
                <a:lumMod val="65000"/>
                <a:lumOff val="35000"/>
              </a:srgb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Ellipse 72"/>
          <p:cNvSpPr/>
          <p:nvPr/>
        </p:nvSpPr>
        <p:spPr bwMode="auto">
          <a:xfrm rot="313169">
            <a:off x="6473485" y="369623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74" name="Ellipse 73"/>
          <p:cNvSpPr/>
          <p:nvPr/>
        </p:nvSpPr>
        <p:spPr bwMode="auto">
          <a:xfrm rot="313169">
            <a:off x="6905533" y="3408203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75" name="Ellipse 74"/>
          <p:cNvSpPr/>
          <p:nvPr/>
        </p:nvSpPr>
        <p:spPr bwMode="auto">
          <a:xfrm rot="313169">
            <a:off x="5825413" y="290414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76" name="Ellipse 75"/>
          <p:cNvSpPr/>
          <p:nvPr/>
        </p:nvSpPr>
        <p:spPr bwMode="auto">
          <a:xfrm rot="313169">
            <a:off x="5681398" y="348021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77" name="Ellipse 76"/>
          <p:cNvSpPr/>
          <p:nvPr/>
        </p:nvSpPr>
        <p:spPr bwMode="auto">
          <a:xfrm rot="313169">
            <a:off x="5795573" y="328934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78" name="Ellipse 77"/>
          <p:cNvSpPr/>
          <p:nvPr/>
        </p:nvSpPr>
        <p:spPr bwMode="auto">
          <a:xfrm rot="313169">
            <a:off x="6205917" y="344174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79" name="Ellipse 78"/>
          <p:cNvSpPr/>
          <p:nvPr/>
        </p:nvSpPr>
        <p:spPr bwMode="auto">
          <a:xfrm rot="313169">
            <a:off x="6100373" y="359414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80" name="Ellipse 79"/>
          <p:cNvSpPr/>
          <p:nvPr/>
        </p:nvSpPr>
        <p:spPr bwMode="auto">
          <a:xfrm rot="313169">
            <a:off x="6401478" y="3048163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81" name="Ellipse 80"/>
          <p:cNvSpPr/>
          <p:nvPr/>
        </p:nvSpPr>
        <p:spPr bwMode="auto">
          <a:xfrm rot="313169">
            <a:off x="6329470" y="391225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82" name="Ellipse 81"/>
          <p:cNvSpPr/>
          <p:nvPr/>
        </p:nvSpPr>
        <p:spPr bwMode="auto">
          <a:xfrm rot="313169">
            <a:off x="6761518" y="384025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83" name="Ellipse 82"/>
          <p:cNvSpPr/>
          <p:nvPr/>
        </p:nvSpPr>
        <p:spPr bwMode="auto">
          <a:xfrm rot="313169">
            <a:off x="7049550" y="369623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84" name="Ellipse 83"/>
          <p:cNvSpPr/>
          <p:nvPr/>
        </p:nvSpPr>
        <p:spPr bwMode="auto">
          <a:xfrm rot="313169">
            <a:off x="5594681" y="276013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85" name="Ellipse 84"/>
          <p:cNvSpPr/>
          <p:nvPr/>
        </p:nvSpPr>
        <p:spPr bwMode="auto">
          <a:xfrm rot="313169">
            <a:off x="6395723" y="5148474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86" name="Ellipse 85"/>
          <p:cNvSpPr/>
          <p:nvPr/>
        </p:nvSpPr>
        <p:spPr bwMode="auto">
          <a:xfrm rot="313169">
            <a:off x="6827771" y="4860442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87" name="Ellipse 86"/>
          <p:cNvSpPr/>
          <p:nvPr/>
        </p:nvSpPr>
        <p:spPr bwMode="auto">
          <a:xfrm rot="313169">
            <a:off x="5747651" y="435638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88" name="Ellipse 87"/>
          <p:cNvSpPr/>
          <p:nvPr/>
        </p:nvSpPr>
        <p:spPr bwMode="auto">
          <a:xfrm rot="313169">
            <a:off x="5603636" y="493245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89" name="Ellipse 88"/>
          <p:cNvSpPr/>
          <p:nvPr/>
        </p:nvSpPr>
        <p:spPr bwMode="auto">
          <a:xfrm rot="313169">
            <a:off x="5717811" y="474157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90" name="Ellipse 89"/>
          <p:cNvSpPr/>
          <p:nvPr/>
        </p:nvSpPr>
        <p:spPr bwMode="auto">
          <a:xfrm rot="313169">
            <a:off x="5012862" y="231969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91" name="Ellipse 90"/>
          <p:cNvSpPr/>
          <p:nvPr/>
        </p:nvSpPr>
        <p:spPr bwMode="auto">
          <a:xfrm rot="313169">
            <a:off x="6022611" y="504637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92" name="Ellipse 91"/>
          <p:cNvSpPr/>
          <p:nvPr/>
        </p:nvSpPr>
        <p:spPr bwMode="auto">
          <a:xfrm rot="313169">
            <a:off x="6323716" y="4500402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93" name="Ellipse 92"/>
          <p:cNvSpPr/>
          <p:nvPr/>
        </p:nvSpPr>
        <p:spPr bwMode="auto">
          <a:xfrm rot="313169">
            <a:off x="6251708" y="536449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94" name="Ellipse 93"/>
          <p:cNvSpPr/>
          <p:nvPr/>
        </p:nvSpPr>
        <p:spPr bwMode="auto">
          <a:xfrm rot="313169">
            <a:off x="6683756" y="529249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95" name="Ellipse 94"/>
          <p:cNvSpPr/>
          <p:nvPr/>
        </p:nvSpPr>
        <p:spPr bwMode="auto">
          <a:xfrm rot="313169">
            <a:off x="6971788" y="503857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96" name="Ellipse 95"/>
          <p:cNvSpPr/>
          <p:nvPr/>
        </p:nvSpPr>
        <p:spPr bwMode="auto">
          <a:xfrm rot="313169">
            <a:off x="5516919" y="421237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97" name="Ellipse 96"/>
          <p:cNvSpPr/>
          <p:nvPr/>
        </p:nvSpPr>
        <p:spPr bwMode="auto">
          <a:xfrm rot="313169">
            <a:off x="5027571" y="601257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98" name="Ellipse 97"/>
          <p:cNvSpPr/>
          <p:nvPr/>
        </p:nvSpPr>
        <p:spPr bwMode="auto">
          <a:xfrm rot="313169">
            <a:off x="5459619" y="572453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99" name="Ellipse 98"/>
          <p:cNvSpPr/>
          <p:nvPr/>
        </p:nvSpPr>
        <p:spPr bwMode="auto">
          <a:xfrm rot="313169">
            <a:off x="4379499" y="5220482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00" name="Ellipse 99"/>
          <p:cNvSpPr/>
          <p:nvPr/>
        </p:nvSpPr>
        <p:spPr bwMode="auto">
          <a:xfrm rot="313169">
            <a:off x="4235484" y="579654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01" name="Ellipse 100"/>
          <p:cNvSpPr/>
          <p:nvPr/>
        </p:nvSpPr>
        <p:spPr bwMode="auto">
          <a:xfrm rot="313169">
            <a:off x="4349659" y="560567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02" name="Ellipse 101"/>
          <p:cNvSpPr/>
          <p:nvPr/>
        </p:nvSpPr>
        <p:spPr bwMode="auto">
          <a:xfrm rot="313169">
            <a:off x="5804950" y="548805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03" name="Ellipse 102"/>
          <p:cNvSpPr/>
          <p:nvPr/>
        </p:nvSpPr>
        <p:spPr bwMode="auto">
          <a:xfrm rot="313169">
            <a:off x="4654459" y="591047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04" name="Ellipse 103"/>
          <p:cNvSpPr/>
          <p:nvPr/>
        </p:nvSpPr>
        <p:spPr bwMode="auto">
          <a:xfrm rot="313169">
            <a:off x="4955564" y="536449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05" name="Ellipse 104"/>
          <p:cNvSpPr/>
          <p:nvPr/>
        </p:nvSpPr>
        <p:spPr bwMode="auto">
          <a:xfrm rot="313169">
            <a:off x="4883556" y="6228594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06" name="Ellipse 105"/>
          <p:cNvSpPr/>
          <p:nvPr/>
        </p:nvSpPr>
        <p:spPr bwMode="auto">
          <a:xfrm rot="313169">
            <a:off x="5315604" y="615658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07" name="Ellipse 106"/>
          <p:cNvSpPr/>
          <p:nvPr/>
        </p:nvSpPr>
        <p:spPr bwMode="auto">
          <a:xfrm rot="313169">
            <a:off x="5603636" y="601257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08" name="Ellipse 107"/>
          <p:cNvSpPr/>
          <p:nvPr/>
        </p:nvSpPr>
        <p:spPr bwMode="auto">
          <a:xfrm rot="313169">
            <a:off x="4148767" y="507646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09" name="Ellipse 108"/>
          <p:cNvSpPr/>
          <p:nvPr/>
        </p:nvSpPr>
        <p:spPr bwMode="auto">
          <a:xfrm rot="313169">
            <a:off x="5948966" y="404789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0" name="Ellipse 109"/>
          <p:cNvSpPr/>
          <p:nvPr/>
        </p:nvSpPr>
        <p:spPr bwMode="auto">
          <a:xfrm rot="313169">
            <a:off x="4940854" y="1815643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1" name="Ellipse 110"/>
          <p:cNvSpPr/>
          <p:nvPr/>
        </p:nvSpPr>
        <p:spPr bwMode="auto">
          <a:xfrm rot="313169">
            <a:off x="5660933" y="239170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2" name="Ellipse 111"/>
          <p:cNvSpPr/>
          <p:nvPr/>
        </p:nvSpPr>
        <p:spPr bwMode="auto">
          <a:xfrm rot="313169">
            <a:off x="6957078" y="415401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3" name="Ellipse 112"/>
          <p:cNvSpPr/>
          <p:nvPr/>
        </p:nvSpPr>
        <p:spPr bwMode="auto">
          <a:xfrm rot="313169">
            <a:off x="3788726" y="203166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4" name="Ellipse 113"/>
          <p:cNvSpPr/>
          <p:nvPr/>
        </p:nvSpPr>
        <p:spPr bwMode="auto">
          <a:xfrm rot="313169">
            <a:off x="5876958" y="2175684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5" name="Ellipse 114"/>
          <p:cNvSpPr/>
          <p:nvPr/>
        </p:nvSpPr>
        <p:spPr bwMode="auto">
          <a:xfrm rot="313169">
            <a:off x="3932742" y="592009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pic>
        <p:nvPicPr>
          <p:cNvPr id="116" name="Picture 9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52000" contrast="66000"/>
          </a:blip>
          <a:srcRect b="17073"/>
          <a:stretch>
            <a:fillRect/>
          </a:stretch>
        </p:blipFill>
        <p:spPr bwMode="auto">
          <a:xfrm flipH="1">
            <a:off x="615439" y="4691028"/>
            <a:ext cx="7200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Rechteck 116"/>
          <p:cNvSpPr/>
          <p:nvPr/>
        </p:nvSpPr>
        <p:spPr>
          <a:xfrm>
            <a:off x="8031784" y="5085185"/>
            <a:ext cx="7848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Washoe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 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18" name="Rechteck 117"/>
          <p:cNvSpPr/>
          <p:nvPr/>
        </p:nvSpPr>
        <p:spPr>
          <a:xfrm>
            <a:off x="8063522" y="5589241"/>
            <a:ext cx="5774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Koko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 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pic>
        <p:nvPicPr>
          <p:cNvPr id="119" name="Picture 13" descr="http://languageforliving.net/wp-content/uploads/2010/08/vl0002b07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2223" y="5445225"/>
            <a:ext cx="361734" cy="504056"/>
          </a:xfrm>
          <a:prstGeom prst="rect">
            <a:avLst/>
          </a:prstGeom>
          <a:noFill/>
        </p:spPr>
      </p:pic>
      <p:sp>
        <p:nvSpPr>
          <p:cNvPr id="120" name="Rechteck 119"/>
          <p:cNvSpPr/>
          <p:nvPr/>
        </p:nvSpPr>
        <p:spPr>
          <a:xfrm>
            <a:off x="7547317" y="6021289"/>
            <a:ext cx="5854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Bobo</a:t>
            </a: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 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21" name="Ellipse 120"/>
          <p:cNvSpPr/>
          <p:nvPr/>
        </p:nvSpPr>
        <p:spPr bwMode="auto">
          <a:xfrm rot="313169">
            <a:off x="4042966" y="1815643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22" name="Textfeld 121"/>
          <p:cNvSpPr txBox="1"/>
          <p:nvPr/>
        </p:nvSpPr>
        <p:spPr>
          <a:xfrm>
            <a:off x="3857295" y="1628800"/>
            <a:ext cx="1437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Class: Vertebrate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25" name="Rechteck 124"/>
          <p:cNvSpPr/>
          <p:nvPr/>
        </p:nvSpPr>
        <p:spPr>
          <a:xfrm>
            <a:off x="6592103" y="1484784"/>
            <a:ext cx="23407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	Transitivity: </a:t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Every human is a </a:t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vertebrate	</a:t>
            </a:r>
          </a:p>
        </p:txBody>
      </p:sp>
      <p:sp>
        <p:nvSpPr>
          <p:cNvPr id="126" name="Rechteck 125"/>
          <p:cNvSpPr/>
          <p:nvPr/>
        </p:nvSpPr>
        <p:spPr>
          <a:xfrm>
            <a:off x="323528" y="3717032"/>
            <a:ext cx="6976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Tristan 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27" name="Rechteck 126"/>
          <p:cNvSpPr/>
          <p:nvPr/>
        </p:nvSpPr>
        <p:spPr>
          <a:xfrm>
            <a:off x="107504" y="4619020"/>
            <a:ext cx="729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Bernard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28" name="Rechteck 127"/>
          <p:cNvSpPr/>
          <p:nvPr/>
        </p:nvSpPr>
        <p:spPr>
          <a:xfrm>
            <a:off x="589791" y="5411108"/>
            <a:ext cx="6719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Stefan </a:t>
            </a:r>
            <a:endParaRPr kumimoji="0" lang="de-DE" sz="1200" b="0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29" name="Rechteck 128"/>
          <p:cNvSpPr/>
          <p:nvPr/>
        </p:nvSpPr>
        <p:spPr>
          <a:xfrm>
            <a:off x="251520" y="1556792"/>
            <a:ext cx="4572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  <a:buNone/>
            </a:pP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Every human is a </a:t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primate, every </a:t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primate is a </a:t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vertebrate</a:t>
            </a:r>
          </a:p>
          <a:p>
            <a:pPr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endParaRPr lang="en-US" sz="2000" kern="0" dirty="0" smtClean="0">
              <a:solidFill>
                <a:srgbClr val="1C1C1C"/>
              </a:solidFill>
              <a:latin typeface="Calibri"/>
              <a:cs typeface="+mn-cs"/>
            </a:endParaRPr>
          </a:p>
          <a:p>
            <a:pPr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endParaRPr lang="en-US" sz="2000" kern="0" dirty="0" smtClean="0">
              <a:solidFill>
                <a:srgbClr val="1C1C1C"/>
              </a:solidFill>
              <a:latin typeface="Calibri"/>
              <a:cs typeface="+mn-cs"/>
            </a:endParaRPr>
          </a:p>
          <a:p>
            <a:pPr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endParaRPr lang="en-US" sz="2000" kern="0" dirty="0" smtClean="0">
              <a:solidFill>
                <a:srgbClr val="1C1C1C"/>
              </a:solidFill>
              <a:latin typeface="Calibri"/>
              <a:cs typeface="+mn-cs"/>
            </a:endParaRPr>
          </a:p>
          <a:p>
            <a:pPr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endParaRPr lang="en-US" sz="2000" kern="0" dirty="0" smtClean="0">
              <a:solidFill>
                <a:srgbClr val="1C1C1C"/>
              </a:solidFill>
              <a:latin typeface="Calibri"/>
              <a:cs typeface="+mn-cs"/>
            </a:endParaRPr>
          </a:p>
          <a:p>
            <a:pPr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endParaRPr lang="en-US" sz="2000" kern="0" dirty="0" smtClean="0">
              <a:solidFill>
                <a:srgbClr val="1C1C1C"/>
              </a:solidFill>
              <a:latin typeface="Calibri"/>
              <a:cs typeface="+mn-cs"/>
            </a:endParaRPr>
          </a:p>
          <a:p>
            <a:pPr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endParaRPr lang="en-US" sz="2000" kern="0" dirty="0" smtClean="0">
              <a:solidFill>
                <a:srgbClr val="1C1C1C"/>
              </a:solidFill>
              <a:latin typeface="Calibri"/>
              <a:cs typeface="+mn-cs"/>
            </a:endParaRPr>
          </a:p>
          <a:p>
            <a:pPr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endParaRPr lang="en-US" sz="2000" kern="0" dirty="0" smtClean="0">
              <a:solidFill>
                <a:srgbClr val="1C1C1C"/>
              </a:solidFill>
              <a:latin typeface="Calibri"/>
              <a:cs typeface="+mn-cs"/>
            </a:endParaRPr>
          </a:p>
          <a:p>
            <a:pPr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endParaRPr lang="en-US" sz="2000" kern="0" dirty="0" smtClean="0">
              <a:solidFill>
                <a:srgbClr val="1C1C1C"/>
              </a:solidFill>
              <a:latin typeface="Calibri"/>
              <a:cs typeface="+mn-cs"/>
            </a:endParaRPr>
          </a:p>
          <a:p>
            <a:pPr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  <a:buNone/>
            </a:pP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</a:rPr>
              <a:t>Human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subClassOf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</a:rPr>
              <a:t>Primate</a:t>
            </a:r>
          </a:p>
        </p:txBody>
      </p:sp>
      <p:sp>
        <p:nvSpPr>
          <p:cNvPr id="132" name="Textfeld 131"/>
          <p:cNvSpPr txBox="1"/>
          <p:nvPr/>
        </p:nvSpPr>
        <p:spPr>
          <a:xfrm>
            <a:off x="2642642" y="3395092"/>
            <a:ext cx="853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Class: </a:t>
            </a:r>
            <a:b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</a:b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1C1C1C"/>
                </a:solidFill>
                <a:effectLst/>
                <a:uLnTx/>
                <a:uFillTx/>
              </a:rPr>
              <a:t>Homo S. 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1C1C1C"/>
              </a:solidFill>
              <a:effectLst/>
              <a:uLnTx/>
              <a:uFillTx/>
            </a:endParaRPr>
          </a:p>
        </p:txBody>
      </p:sp>
      <p:sp>
        <p:nvSpPr>
          <p:cNvPr id="133" name="Titel 1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Taxonomy as Venn diagram</a:t>
            </a:r>
            <a:endParaRPr lang="en-US" dirty="0"/>
          </a:p>
        </p:txBody>
      </p:sp>
      <p:pic>
        <p:nvPicPr>
          <p:cNvPr id="41986" name="Picture 2" descr="Image"/>
          <p:cNvPicPr>
            <a:picLocks noChangeAspect="1" noChangeArrowheads="1"/>
          </p:cNvPicPr>
          <p:nvPr/>
        </p:nvPicPr>
        <p:blipFill>
          <a:blip r:embed="rId6" cstate="print">
            <a:lum bright="13000"/>
          </a:blip>
          <a:srcRect/>
          <a:stretch>
            <a:fillRect/>
          </a:stretch>
        </p:blipFill>
        <p:spPr bwMode="auto">
          <a:xfrm>
            <a:off x="395536" y="3068960"/>
            <a:ext cx="521537" cy="609229"/>
          </a:xfrm>
          <a:prstGeom prst="rect">
            <a:avLst/>
          </a:prstGeom>
          <a:noFill/>
        </p:spPr>
      </p:pic>
      <p:pic>
        <p:nvPicPr>
          <p:cNvPr id="41988" name="Picture 4" descr="https://encrypted-tbn3.gstatic.com/images?q=tbn:ANd9GcR5BTDNXdM4m5gY7Jxe6J4FqTEQNaDlJo_dvhpz6g_3nSGZauMMPA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234014" y="4005064"/>
            <a:ext cx="490852" cy="65037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35"/>
          <a:stretch>
            <a:fillRect/>
          </a:stretch>
        </p:blipFill>
        <p:spPr bwMode="auto">
          <a:xfrm>
            <a:off x="252661" y="1700808"/>
            <a:ext cx="3171825" cy="284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feld 10"/>
          <p:cNvSpPr txBox="1"/>
          <p:nvPr/>
        </p:nvSpPr>
        <p:spPr>
          <a:xfrm>
            <a:off x="430582" y="4439828"/>
            <a:ext cx="831788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800" kern="0" dirty="0" smtClean="0">
                <a:solidFill>
                  <a:srgbClr val="1C1C1C"/>
                </a:solidFill>
                <a:latin typeface="Calibri"/>
                <a:sym typeface="Symbol"/>
              </a:rPr>
              <a:t></a:t>
            </a:r>
            <a:r>
              <a:rPr lang="en-US" sz="1800" i="1" kern="0" dirty="0" smtClean="0">
                <a:solidFill>
                  <a:srgbClr val="1C1C1C"/>
                </a:solidFill>
                <a:latin typeface="Calibri"/>
                <a:sym typeface="Symbol"/>
              </a:rPr>
              <a:t>a:A</a:t>
            </a:r>
            <a:r>
              <a:rPr lang="en-US" sz="1800" kern="0" dirty="0" smtClean="0">
                <a:solidFill>
                  <a:srgbClr val="1C1C1C"/>
                </a:solidFill>
                <a:latin typeface="Calibri"/>
                <a:sym typeface="Symbol"/>
              </a:rPr>
              <a:t>(a)</a:t>
            </a:r>
            <a:r>
              <a:rPr lang="en-US" sz="1800" i="1" kern="0" dirty="0" smtClean="0">
                <a:solidFill>
                  <a:srgbClr val="1C1C1C"/>
                </a:solidFill>
                <a:latin typeface="Calibri"/>
                <a:sym typeface="Symbol"/>
              </a:rPr>
              <a:t> </a:t>
            </a:r>
            <a:r>
              <a:rPr lang="en-US" sz="1800" kern="0" dirty="0" smtClean="0">
                <a:solidFill>
                  <a:srgbClr val="1C1C1C"/>
                </a:solidFill>
                <a:latin typeface="Calibri"/>
                <a:sym typeface="Symbol"/>
              </a:rPr>
              <a:t></a:t>
            </a:r>
            <a:r>
              <a:rPr lang="en-US" sz="1800" i="1" kern="0" dirty="0" smtClean="0">
                <a:solidFill>
                  <a:srgbClr val="1C1C1C"/>
                </a:solidFill>
                <a:latin typeface="Calibri"/>
                <a:sym typeface="Symbol"/>
              </a:rPr>
              <a:t> B</a:t>
            </a:r>
            <a:r>
              <a:rPr lang="en-US" sz="1800" kern="0" dirty="0" smtClean="0">
                <a:solidFill>
                  <a:srgbClr val="1C1C1C"/>
                </a:solidFill>
                <a:latin typeface="Calibri"/>
                <a:sym typeface="Symbol"/>
              </a:rPr>
              <a:t>(a)          a: </a:t>
            </a:r>
            <a:r>
              <a:rPr lang="en-US" sz="1800" i="1" kern="0" dirty="0" smtClean="0">
                <a:solidFill>
                  <a:srgbClr val="1C1C1C"/>
                </a:solidFill>
                <a:latin typeface="Calibri"/>
                <a:sym typeface="Symbol"/>
              </a:rPr>
              <a:t>A</a:t>
            </a:r>
            <a:r>
              <a:rPr lang="en-US" sz="1800" kern="0" dirty="0" smtClean="0">
                <a:solidFill>
                  <a:srgbClr val="1C1C1C"/>
                </a:solidFill>
                <a:latin typeface="Calibri"/>
                <a:sym typeface="Symbol"/>
              </a:rPr>
              <a:t>(a)  </a:t>
            </a:r>
            <a:r>
              <a:rPr lang="en-US" sz="1800" i="1" kern="0" dirty="0" smtClean="0">
                <a:solidFill>
                  <a:srgbClr val="1C1C1C"/>
                </a:solidFill>
                <a:latin typeface="Calibri"/>
                <a:sym typeface="Symbol"/>
              </a:rPr>
              <a:t>B</a:t>
            </a:r>
            <a:r>
              <a:rPr lang="en-US" sz="1800" kern="0" dirty="0" smtClean="0">
                <a:solidFill>
                  <a:srgbClr val="1C1C1C"/>
                </a:solidFill>
                <a:latin typeface="Calibri"/>
                <a:sym typeface="Symbol"/>
              </a:rPr>
              <a:t>(a)</a:t>
            </a:r>
          </a:p>
          <a:p>
            <a:pPr algn="l"/>
            <a:endParaRPr lang="en-US" dirty="0" smtClean="0">
              <a:solidFill>
                <a:srgbClr val="1C1C1C"/>
              </a:solidFill>
            </a:endParaRPr>
          </a:p>
          <a:p>
            <a:pPr algn="l"/>
            <a:r>
              <a:rPr lang="en-US" dirty="0" smtClean="0">
                <a:solidFill>
                  <a:srgbClr val="1C1C1C"/>
                </a:solidFill>
              </a:rPr>
              <a:t>Test :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there is no </a:t>
            </a:r>
            <a:r>
              <a:rPr lang="en-US" dirty="0" err="1" smtClean="0">
                <a:solidFill>
                  <a:srgbClr val="1C1C1C"/>
                </a:solidFill>
              </a:rPr>
              <a:t>neoplasms</a:t>
            </a:r>
            <a:r>
              <a:rPr lang="en-US" dirty="0" smtClean="0">
                <a:solidFill>
                  <a:srgbClr val="1C1C1C"/>
                </a:solidFill>
              </a:rPr>
              <a:t> that is not an oncology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there is no prostate that is not a neoplasm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there is no oncology that is not a clinical medicine</a:t>
            </a:r>
          </a:p>
          <a:p>
            <a:pPr algn="l"/>
            <a:endParaRPr lang="en-US" dirty="0" smtClean="0">
              <a:solidFill>
                <a:srgbClr val="1C1C1C"/>
              </a:solidFill>
            </a:endParaRPr>
          </a:p>
          <a:p>
            <a:pPr algn="l"/>
            <a:r>
              <a:rPr lang="en-US" dirty="0" smtClean="0">
                <a:solidFill>
                  <a:srgbClr val="1C1C1C"/>
                </a:solidFill>
              </a:rPr>
              <a:t> 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taxonomy right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3600"/>
          <a:stretch>
            <a:fillRect/>
          </a:stretch>
        </p:blipFill>
        <p:spPr bwMode="auto">
          <a:xfrm>
            <a:off x="5904681" y="3933056"/>
            <a:ext cx="2771775" cy="711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Doing taxonomy right</a:t>
            </a:r>
            <a:endParaRPr lang="en-US" dirty="0">
              <a:solidFill>
                <a:srgbClr val="1C1C1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35"/>
          <a:stretch>
            <a:fillRect/>
          </a:stretch>
        </p:blipFill>
        <p:spPr bwMode="auto">
          <a:xfrm>
            <a:off x="252661" y="1698092"/>
            <a:ext cx="3171825" cy="284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1251"/>
          <a:stretch>
            <a:fillRect/>
          </a:stretch>
        </p:blipFill>
        <p:spPr bwMode="auto">
          <a:xfrm>
            <a:off x="4530228" y="1700808"/>
            <a:ext cx="3786188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Gerade Verbindung 7"/>
          <p:cNvCxnSpPr/>
          <p:nvPr/>
        </p:nvCxnSpPr>
        <p:spPr bwMode="auto">
          <a:xfrm>
            <a:off x="251520" y="1340768"/>
            <a:ext cx="3168352" cy="324036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 flipV="1">
            <a:off x="251520" y="1340768"/>
            <a:ext cx="3168352" cy="324036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3629" b="66400"/>
          <a:stretch>
            <a:fillRect/>
          </a:stretch>
        </p:blipFill>
        <p:spPr bwMode="auto">
          <a:xfrm>
            <a:off x="7164288" y="3529583"/>
            <a:ext cx="100811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feld 11"/>
          <p:cNvSpPr txBox="1"/>
          <p:nvPr/>
        </p:nvSpPr>
        <p:spPr>
          <a:xfrm>
            <a:off x="430582" y="4437112"/>
            <a:ext cx="831788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en-US" sz="1800" kern="0" dirty="0" smtClean="0">
                <a:solidFill>
                  <a:srgbClr val="1C1C1C"/>
                </a:solidFill>
                <a:latin typeface="Calibri"/>
                <a:sym typeface="Symbol"/>
              </a:rPr>
              <a:t></a:t>
            </a:r>
            <a:r>
              <a:rPr lang="en-US" sz="1800" i="1" kern="0" dirty="0" smtClean="0">
                <a:solidFill>
                  <a:srgbClr val="1C1C1C"/>
                </a:solidFill>
                <a:latin typeface="Calibri"/>
                <a:sym typeface="Symbol"/>
              </a:rPr>
              <a:t>a:A</a:t>
            </a:r>
            <a:r>
              <a:rPr lang="en-US" sz="1800" kern="0" dirty="0" smtClean="0">
                <a:solidFill>
                  <a:srgbClr val="1C1C1C"/>
                </a:solidFill>
                <a:latin typeface="Calibri"/>
                <a:sym typeface="Symbol"/>
              </a:rPr>
              <a:t>(a)</a:t>
            </a:r>
            <a:r>
              <a:rPr lang="en-US" sz="1800" i="1" kern="0" dirty="0" smtClean="0">
                <a:solidFill>
                  <a:srgbClr val="1C1C1C"/>
                </a:solidFill>
                <a:latin typeface="Calibri"/>
                <a:sym typeface="Symbol"/>
              </a:rPr>
              <a:t> </a:t>
            </a:r>
            <a:r>
              <a:rPr lang="en-US" sz="1800" kern="0" dirty="0" smtClean="0">
                <a:solidFill>
                  <a:srgbClr val="1C1C1C"/>
                </a:solidFill>
                <a:latin typeface="Calibri"/>
                <a:sym typeface="Symbol"/>
              </a:rPr>
              <a:t></a:t>
            </a:r>
            <a:r>
              <a:rPr lang="en-US" sz="1800" i="1" kern="0" dirty="0" smtClean="0">
                <a:solidFill>
                  <a:srgbClr val="1C1C1C"/>
                </a:solidFill>
                <a:latin typeface="Calibri"/>
                <a:sym typeface="Symbol"/>
              </a:rPr>
              <a:t> B</a:t>
            </a:r>
            <a:r>
              <a:rPr lang="en-US" sz="1800" kern="0" dirty="0" smtClean="0">
                <a:solidFill>
                  <a:srgbClr val="1C1C1C"/>
                </a:solidFill>
                <a:latin typeface="Calibri"/>
                <a:sym typeface="Symbol"/>
              </a:rPr>
              <a:t>(a)          a: </a:t>
            </a:r>
            <a:r>
              <a:rPr lang="en-US" sz="1800" i="1" kern="0" dirty="0" smtClean="0">
                <a:solidFill>
                  <a:srgbClr val="1C1C1C"/>
                </a:solidFill>
                <a:latin typeface="Calibri"/>
                <a:sym typeface="Symbol"/>
              </a:rPr>
              <a:t>A</a:t>
            </a:r>
            <a:r>
              <a:rPr lang="en-US" sz="1800" kern="0" dirty="0" smtClean="0">
                <a:solidFill>
                  <a:srgbClr val="1C1C1C"/>
                </a:solidFill>
                <a:latin typeface="Calibri"/>
                <a:sym typeface="Symbol"/>
              </a:rPr>
              <a:t>(a)  </a:t>
            </a:r>
            <a:r>
              <a:rPr lang="en-US" sz="1800" i="1" kern="0" dirty="0" smtClean="0">
                <a:solidFill>
                  <a:srgbClr val="1C1C1C"/>
                </a:solidFill>
                <a:latin typeface="Calibri"/>
                <a:sym typeface="Symbol"/>
              </a:rPr>
              <a:t>B</a:t>
            </a:r>
            <a:r>
              <a:rPr lang="en-US" sz="1800" kern="0" dirty="0" smtClean="0">
                <a:solidFill>
                  <a:srgbClr val="1C1C1C"/>
                </a:solidFill>
                <a:latin typeface="Calibri"/>
                <a:sym typeface="Symbol"/>
              </a:rPr>
              <a:t>(a)</a:t>
            </a:r>
          </a:p>
          <a:p>
            <a:pPr algn="l"/>
            <a:endParaRPr lang="en-US" dirty="0" smtClean="0">
              <a:solidFill>
                <a:srgbClr val="1C1C1C"/>
              </a:solidFill>
            </a:endParaRPr>
          </a:p>
          <a:p>
            <a:pPr algn="l"/>
            <a:r>
              <a:rPr lang="en-US" dirty="0" smtClean="0">
                <a:solidFill>
                  <a:srgbClr val="1C1C1C"/>
                </a:solidFill>
              </a:rPr>
              <a:t>Test :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oncology is an instance of a medical discipline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there is no prostate neoplasm that is not a neoplasm</a:t>
            </a:r>
          </a:p>
          <a:p>
            <a:pPr marL="180975" indent="-180975" algn="l"/>
            <a:endParaRPr lang="en-US" dirty="0" smtClean="0">
              <a:solidFill>
                <a:srgbClr val="1C1C1C"/>
              </a:solidFill>
            </a:endParaRPr>
          </a:p>
          <a:p>
            <a:pPr algn="l"/>
            <a:endParaRPr lang="en-US" dirty="0" smtClean="0">
              <a:solidFill>
                <a:srgbClr val="1C1C1C"/>
              </a:solidFill>
            </a:endParaRPr>
          </a:p>
          <a:p>
            <a:pPr algn="l"/>
            <a:r>
              <a:rPr lang="en-US" dirty="0" smtClean="0">
                <a:solidFill>
                  <a:srgbClr val="1C1C1C"/>
                </a:solidFill>
              </a:rPr>
              <a:t> </a:t>
            </a:r>
            <a:endParaRPr lang="en-US" dirty="0">
              <a:solidFill>
                <a:srgbClr val="1C1C1C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994966" y="5405154"/>
            <a:ext cx="1465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err="1" smtClean="0">
                <a:solidFill>
                  <a:srgbClr val="FF0000"/>
                </a:solidFill>
              </a:rPr>
              <a:t>Labelling</a:t>
            </a:r>
            <a:r>
              <a:rPr lang="de-DE" sz="2000" b="1" dirty="0" smtClean="0">
                <a:solidFill>
                  <a:srgbClr val="FF0000"/>
                </a:solidFill>
              </a:rPr>
              <a:t> !</a:t>
            </a:r>
            <a:endParaRPr lang="de-DE" sz="2000" b="1" dirty="0">
              <a:solidFill>
                <a:srgbClr val="FF0000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95536" y="6344713"/>
            <a:ext cx="83529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900" dirty="0" smtClean="0">
                <a:solidFill>
                  <a:schemeClr val="bg1"/>
                </a:solidFill>
              </a:rPr>
              <a:t>http://en.wikipedia.org/wiki/OntoClean</a:t>
            </a:r>
          </a:p>
          <a:p>
            <a:pPr algn="l"/>
            <a:r>
              <a:rPr lang="de-DE" sz="900" dirty="0" smtClean="0">
                <a:solidFill>
                  <a:schemeClr val="bg1"/>
                </a:solidFill>
              </a:rPr>
              <a:t>Schober D, Smith B, Lewis SE, </a:t>
            </a:r>
            <a:r>
              <a:rPr lang="de-DE" sz="900" dirty="0" err="1" smtClean="0">
                <a:solidFill>
                  <a:schemeClr val="bg1"/>
                </a:solidFill>
              </a:rPr>
              <a:t>Kusnierczyk</a:t>
            </a:r>
            <a:r>
              <a:rPr lang="de-DE" sz="900" dirty="0" smtClean="0">
                <a:solidFill>
                  <a:schemeClr val="bg1"/>
                </a:solidFill>
              </a:rPr>
              <a:t> W, Lomax J, </a:t>
            </a:r>
            <a:r>
              <a:rPr lang="de-DE" sz="900" dirty="0" err="1" smtClean="0">
                <a:solidFill>
                  <a:schemeClr val="bg1"/>
                </a:solidFill>
              </a:rPr>
              <a:t>Mungall</a:t>
            </a:r>
            <a:r>
              <a:rPr lang="de-DE" sz="900" dirty="0" smtClean="0">
                <a:solidFill>
                  <a:schemeClr val="bg1"/>
                </a:solidFill>
              </a:rPr>
              <a:t> C, Taylor CF, Rocca-Serra P, </a:t>
            </a:r>
            <a:r>
              <a:rPr lang="de-DE" sz="900" dirty="0" err="1" smtClean="0">
                <a:solidFill>
                  <a:schemeClr val="bg1"/>
                </a:solidFill>
              </a:rPr>
              <a:t>Sansone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SA.Survey-based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naming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conventions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for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use</a:t>
            </a:r>
            <a:r>
              <a:rPr lang="de-DE" sz="900" dirty="0" smtClean="0">
                <a:solidFill>
                  <a:schemeClr val="bg1"/>
                </a:solidFill>
              </a:rPr>
              <a:t> in OBO </a:t>
            </a:r>
            <a:r>
              <a:rPr lang="de-DE" sz="900" dirty="0" err="1" smtClean="0">
                <a:solidFill>
                  <a:schemeClr val="bg1"/>
                </a:solidFill>
              </a:rPr>
              <a:t>Foundry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ontology</a:t>
            </a:r>
            <a:r>
              <a:rPr lang="de-DE" sz="900" dirty="0" smtClean="0">
                <a:solidFill>
                  <a:schemeClr val="bg1"/>
                </a:solidFill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</a:rPr>
              <a:t>development</a:t>
            </a:r>
            <a:r>
              <a:rPr lang="de-DE" sz="900" dirty="0" smtClean="0">
                <a:solidFill>
                  <a:schemeClr val="bg1"/>
                </a:solidFill>
              </a:rPr>
              <a:t>. BMC </a:t>
            </a:r>
            <a:r>
              <a:rPr lang="de-DE" sz="900" dirty="0" err="1" smtClean="0">
                <a:solidFill>
                  <a:schemeClr val="bg1"/>
                </a:solidFill>
              </a:rPr>
              <a:t>Bioinformatics</a:t>
            </a:r>
            <a:r>
              <a:rPr lang="de-DE" sz="900" dirty="0" smtClean="0">
                <a:solidFill>
                  <a:schemeClr val="bg1"/>
                </a:solidFill>
              </a:rPr>
              <a:t>. 2009 Apr 27;10:125. </a:t>
            </a:r>
            <a:r>
              <a:rPr lang="de-DE" sz="900" dirty="0" err="1" smtClean="0">
                <a:solidFill>
                  <a:schemeClr val="bg1"/>
                </a:solidFill>
              </a:rPr>
              <a:t>doi</a:t>
            </a:r>
            <a:r>
              <a:rPr lang="de-DE" sz="900" dirty="0" smtClean="0">
                <a:solidFill>
                  <a:schemeClr val="bg1"/>
                </a:solidFill>
              </a:rPr>
              <a:t>: 10.1186/1471-2105-10-125.</a:t>
            </a:r>
            <a:endParaRPr lang="de-DE" sz="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/>
        </p:nvSpPr>
        <p:spPr bwMode="auto">
          <a:xfrm>
            <a:off x="251520" y="3501008"/>
            <a:ext cx="8640960" cy="2804542"/>
          </a:xfrm>
          <a:prstGeom prst="rect">
            <a:avLst/>
          </a:prstGeom>
          <a:solidFill>
            <a:srgbClr val="F8F8F8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700" b="0" i="0" u="none" strike="noStrike" cap="none" normalizeH="0" baseline="0" smtClean="0">
              <a:ln>
                <a:noFill/>
              </a:ln>
              <a:solidFill>
                <a:srgbClr val="1C1C1C"/>
              </a:solidFill>
              <a:effectLst/>
              <a:latin typeface="Arial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Formal ontology = logic based ontology</a:t>
            </a:r>
          </a:p>
          <a:p>
            <a:r>
              <a:rPr lang="en-US" sz="2000" dirty="0" smtClean="0"/>
              <a:t>Description logics: subset of first order logic</a:t>
            </a:r>
          </a:p>
          <a:p>
            <a:r>
              <a:rPr lang="en-US" sz="2000" dirty="0" smtClean="0"/>
              <a:t>Common standard: OWL (Ontology Web Language)</a:t>
            </a:r>
          </a:p>
          <a:p>
            <a:pPr lvl="0"/>
            <a:r>
              <a:rPr lang="en-US" sz="2000" dirty="0" smtClean="0"/>
              <a:t>Ontologies are taxonomies of classes</a:t>
            </a:r>
          </a:p>
          <a:p>
            <a:pPr lvl="0"/>
            <a:r>
              <a:rPr lang="en-US" sz="2000" dirty="0" smtClean="0"/>
              <a:t>Ontologies can define classes in terms of (Aristotelian) definitions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sp>
        <p:nvSpPr>
          <p:cNvPr id="5" name="Inhaltsplatzhalter 4"/>
          <p:cNvSpPr txBox="1">
            <a:spLocks/>
          </p:cNvSpPr>
          <p:nvPr/>
        </p:nvSpPr>
        <p:spPr bwMode="auto">
          <a:xfrm>
            <a:off x="498475" y="3696494"/>
            <a:ext cx="4025900" cy="19647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	</a:t>
            </a:r>
            <a:r>
              <a:rPr lang="en-US" sz="2000" b="1" kern="0" dirty="0" smtClean="0">
                <a:solidFill>
                  <a:srgbClr val="1C1C1C"/>
                </a:solidFill>
                <a:latin typeface="Calibri"/>
                <a:cs typeface="+mn-cs"/>
              </a:rPr>
              <a:t>Subclass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(aka is-a):</a:t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/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</a:rPr>
              <a:t>A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 subClassOf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</a:rPr>
              <a:t>B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/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 iff</a:t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 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a:A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(a)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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 B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(a)</a:t>
            </a:r>
          </a:p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endParaRPr lang="en-US" sz="2000" kern="0" dirty="0" smtClean="0">
              <a:solidFill>
                <a:srgbClr val="1C1C1C"/>
              </a:solidFill>
              <a:latin typeface="Calibri"/>
              <a:cs typeface="+mn-cs"/>
              <a:sym typeface="Symbol"/>
            </a:endParaRPr>
          </a:p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endParaRPr lang="en-US" sz="1100" i="1" kern="0" dirty="0" smtClean="0">
              <a:solidFill>
                <a:srgbClr val="1C1C1C"/>
              </a:solidFill>
              <a:latin typeface="Calibri"/>
            </a:endParaRPr>
          </a:p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r>
              <a:rPr lang="en-US" sz="2000" i="1" kern="0" dirty="0" smtClean="0">
                <a:solidFill>
                  <a:srgbClr val="1C1C1C"/>
                </a:solidFill>
                <a:latin typeface="Calibri"/>
              </a:rPr>
              <a:t>Primate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</a:rPr>
              <a:t> subClassOf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</a:rPr>
              <a:t>Vertebrate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</a:rPr>
              <a:t/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</a:rPr>
            </a:br>
            <a:endParaRPr lang="en-US" sz="2000" kern="0" dirty="0" smtClean="0">
              <a:solidFill>
                <a:srgbClr val="1C1C1C"/>
              </a:solidFill>
              <a:latin typeface="Calibri"/>
              <a:cs typeface="+mn-cs"/>
            </a:endParaRPr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5101654" y="3692649"/>
            <a:ext cx="4025900" cy="19647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5749" tIns="37874" rIns="75749" bIns="37874" numCol="1" anchor="t" anchorCtr="0" compatLnSpc="1">
            <a:prstTxWarp prst="textNoShape">
              <a:avLst/>
            </a:prstTxWarp>
          </a:bodyPr>
          <a:lstStyle/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	</a:t>
            </a:r>
            <a:r>
              <a:rPr lang="en-US" sz="2000" b="1" kern="0" dirty="0" smtClean="0">
                <a:solidFill>
                  <a:srgbClr val="1C1C1C"/>
                </a:solidFill>
                <a:latin typeface="Calibri"/>
                <a:cs typeface="+mn-cs"/>
              </a:rPr>
              <a:t>Equivalence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:</a:t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/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</a:rPr>
              <a:t>X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equivalent to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</a:rPr>
              <a:t>Y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and some </a:t>
            </a:r>
            <a:r>
              <a:rPr lang="en-US" sz="2000" b="1" kern="0" dirty="0" smtClean="0">
                <a:solidFill>
                  <a:srgbClr val="1C1C1C"/>
                </a:solidFill>
                <a:latin typeface="Calibri"/>
                <a:cs typeface="+mn-cs"/>
              </a:rPr>
              <a:t>r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</a:rPr>
              <a:t>Z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/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  <a:t>iff</a:t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 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x:X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(x)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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Y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(x)  z: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C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(z)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sym typeface="Symbol"/>
              </a:rPr>
              <a:t> </a:t>
            </a:r>
            <a:r>
              <a:rPr lang="en-US" sz="2000" b="1" kern="0" dirty="0" smtClean="0">
                <a:solidFill>
                  <a:srgbClr val="1C1C1C"/>
                </a:solidFill>
                <a:latin typeface="Calibri"/>
                <a:sym typeface="Symbol"/>
              </a:rPr>
              <a:t>r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sym typeface="Symbol"/>
              </a:rPr>
              <a:t>(</a:t>
            </a:r>
            <a:r>
              <a:rPr lang="en-US" sz="2000" kern="0" dirty="0" err="1" smtClean="0">
                <a:solidFill>
                  <a:srgbClr val="1C1C1C"/>
                </a:solidFill>
                <a:latin typeface="Calibri"/>
                <a:sym typeface="Symbol"/>
              </a:rPr>
              <a:t>x,z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sym typeface="Symbol"/>
              </a:rPr>
              <a:t>)</a:t>
            </a:r>
          </a:p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endParaRPr lang="en-US" sz="2000" kern="0" dirty="0" smtClean="0">
              <a:solidFill>
                <a:srgbClr val="1C1C1C"/>
              </a:solidFill>
              <a:latin typeface="Calibri"/>
              <a:cs typeface="+mn-cs"/>
              <a:sym typeface="Symbol"/>
            </a:endParaRPr>
          </a:p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Vertebrate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equivalentTo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Animal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/>
            </a:r>
            <a:b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</a:b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and </a:t>
            </a:r>
            <a:r>
              <a:rPr lang="en-US" sz="2000" b="1" kern="0" dirty="0" err="1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hasPart</a:t>
            </a:r>
            <a:r>
              <a:rPr lang="en-US" sz="2000" b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 </a:t>
            </a:r>
            <a:r>
              <a:rPr lang="en-US" sz="2000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some </a:t>
            </a:r>
            <a:r>
              <a:rPr lang="en-US" sz="2000" i="1" kern="0" dirty="0" smtClean="0">
                <a:solidFill>
                  <a:srgbClr val="1C1C1C"/>
                </a:solidFill>
                <a:latin typeface="Calibri"/>
                <a:cs typeface="+mn-cs"/>
                <a:sym typeface="Symbol"/>
              </a:rPr>
              <a:t>Vertebra</a:t>
            </a:r>
            <a:endParaRPr lang="en-US" sz="2000" i="1" kern="0" dirty="0" smtClean="0">
              <a:solidFill>
                <a:srgbClr val="1C1C1C"/>
              </a:solidFill>
              <a:latin typeface="Calibri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2915816" y="3721224"/>
            <a:ext cx="2160240" cy="432048"/>
          </a:xfrm>
          <a:prstGeom prst="rect">
            <a:avLst/>
          </a:prstGeom>
          <a:solidFill>
            <a:schemeClr val="accent1">
              <a:lumMod val="60000"/>
              <a:lumOff val="40000"/>
              <a:alpha val="34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dirty="0" smtClean="0">
                <a:solidFill>
                  <a:srgbClr val="1C1C1C"/>
                </a:solidFill>
              </a:rPr>
              <a:t>Vertebrate</a:t>
            </a:r>
            <a:endParaRPr lang="en-US" b="1" dirty="0">
              <a:solidFill>
                <a:srgbClr val="1C1C1C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915816" y="4513312"/>
            <a:ext cx="2160240" cy="432048"/>
          </a:xfrm>
          <a:prstGeom prst="rect">
            <a:avLst/>
          </a:prstGeom>
          <a:solidFill>
            <a:srgbClr val="618FFD">
              <a:alpha val="34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kern="0" dirty="0" smtClean="0">
                <a:solidFill>
                  <a:srgbClr val="1C1C1C"/>
                </a:solidFill>
              </a:rPr>
              <a:t>Primate</a:t>
            </a:r>
            <a:endParaRPr lang="en-US" b="1" kern="0" dirty="0">
              <a:solidFill>
                <a:srgbClr val="1C1C1C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915816" y="5305400"/>
            <a:ext cx="2160240" cy="432048"/>
          </a:xfrm>
          <a:prstGeom prst="rect">
            <a:avLst/>
          </a:prstGeom>
          <a:solidFill>
            <a:srgbClr val="FF0000">
              <a:alpha val="34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b="1" kern="0" dirty="0" smtClean="0">
                <a:solidFill>
                  <a:srgbClr val="1C1C1C"/>
                </a:solidFill>
              </a:rPr>
              <a:t>Homo Sapiens</a:t>
            </a:r>
            <a:endParaRPr lang="en-US" b="1" kern="0" dirty="0">
              <a:solidFill>
                <a:srgbClr val="1C1C1C"/>
              </a:solidFill>
            </a:endParaRPr>
          </a:p>
        </p:txBody>
      </p:sp>
      <p:cxnSp>
        <p:nvCxnSpPr>
          <p:cNvPr id="11" name="Gerade Verbindung mit Pfeil 10"/>
          <p:cNvCxnSpPr>
            <a:stCxn id="9" idx="0"/>
            <a:endCxn id="8" idx="2"/>
          </p:cNvCxnSpPr>
          <p:nvPr/>
        </p:nvCxnSpPr>
        <p:spPr>
          <a:xfrm flipV="1">
            <a:off x="3995936" y="4153272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>
            <a:stCxn id="10" idx="0"/>
            <a:endCxn id="9" idx="2"/>
          </p:cNvCxnSpPr>
          <p:nvPr/>
        </p:nvCxnSpPr>
        <p:spPr>
          <a:xfrm flipV="1">
            <a:off x="3995936" y="4945360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2961806" y="4192353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1C1C1C"/>
                </a:solidFill>
              </a:rPr>
              <a:t>subClassOf </a:t>
            </a:r>
            <a:endParaRPr lang="en-US" sz="1200" dirty="0">
              <a:solidFill>
                <a:srgbClr val="1C1C1C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965353" y="4982769"/>
            <a:ext cx="10214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1C1C1C"/>
                </a:solidFill>
              </a:rPr>
              <a:t>subClassOf </a:t>
            </a:r>
            <a:endParaRPr lang="en-US" sz="1200" dirty="0">
              <a:solidFill>
                <a:srgbClr val="1C1C1C"/>
              </a:solidFill>
            </a:endParaRP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ontology in a nutshell</a:t>
            </a:r>
            <a:endParaRPr lang="en-US" dirty="0"/>
          </a:p>
        </p:txBody>
      </p:sp>
      <p:sp>
        <p:nvSpPr>
          <p:cNvPr id="16" name="Rechteck 15"/>
          <p:cNvSpPr/>
          <p:nvPr/>
        </p:nvSpPr>
        <p:spPr bwMode="auto">
          <a:xfrm>
            <a:off x="251520" y="1412776"/>
            <a:ext cx="8424936" cy="2016224"/>
          </a:xfrm>
          <a:prstGeom prst="rect">
            <a:avLst/>
          </a:prstGeom>
          <a:solidFill>
            <a:srgbClr val="FFFFFF">
              <a:alpha val="65882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hteck 16"/>
          <p:cNvSpPr/>
          <p:nvPr/>
        </p:nvSpPr>
        <p:spPr bwMode="auto">
          <a:xfrm>
            <a:off x="251520" y="3469108"/>
            <a:ext cx="4968552" cy="2840211"/>
          </a:xfrm>
          <a:prstGeom prst="rect">
            <a:avLst/>
          </a:prstGeom>
          <a:solidFill>
            <a:srgbClr val="FFFFFF">
              <a:alpha val="65882"/>
            </a:srgb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7572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Aristotelian Definitions: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i="1" dirty="0" smtClean="0">
                <a:solidFill>
                  <a:srgbClr val="FF0000"/>
                </a:solidFill>
              </a:rPr>
              <a:t>Genus </a:t>
            </a:r>
            <a:r>
              <a:rPr lang="en-US" i="1" dirty="0" err="1" smtClean="0">
                <a:solidFill>
                  <a:srgbClr val="FF0000"/>
                </a:solidFill>
              </a:rPr>
              <a:t>proximum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i="1" dirty="0" smtClean="0">
                <a:solidFill>
                  <a:srgbClr val="FF0000"/>
                </a:solidFill>
              </a:rPr>
              <a:t>differentia </a:t>
            </a:r>
            <a:r>
              <a:rPr lang="en-US" i="1" dirty="0" err="1" smtClean="0">
                <a:solidFill>
                  <a:srgbClr val="FF0000"/>
                </a:solidFill>
              </a:rPr>
              <a:t>specifica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4" name="Ellipse 3"/>
          <p:cNvSpPr/>
          <p:nvPr/>
        </p:nvSpPr>
        <p:spPr bwMode="auto">
          <a:xfrm rot="580719">
            <a:off x="4333934" y="1528838"/>
            <a:ext cx="3371159" cy="3274701"/>
          </a:xfrm>
          <a:prstGeom prst="ellipse">
            <a:avLst/>
          </a:prstGeom>
          <a:solidFill>
            <a:srgbClr val="FFC000">
              <a:alpha val="34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5" name="Ellipse 4"/>
          <p:cNvSpPr/>
          <p:nvPr/>
        </p:nvSpPr>
        <p:spPr bwMode="auto">
          <a:xfrm rot="580719">
            <a:off x="4507754" y="2477921"/>
            <a:ext cx="1036800" cy="1038061"/>
          </a:xfrm>
          <a:prstGeom prst="ellipse">
            <a:avLst/>
          </a:prstGeom>
          <a:solidFill>
            <a:srgbClr val="FF0000">
              <a:alpha val="34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6" name="Ellipse 5"/>
          <p:cNvSpPr/>
          <p:nvPr/>
        </p:nvSpPr>
        <p:spPr bwMode="auto">
          <a:xfrm rot="313169">
            <a:off x="4648944" y="273431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7" name="Ellipse 6"/>
          <p:cNvSpPr/>
          <p:nvPr/>
        </p:nvSpPr>
        <p:spPr bwMode="auto">
          <a:xfrm rot="313169">
            <a:off x="5127828" y="296239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8" name="Ellipse 7"/>
          <p:cNvSpPr/>
          <p:nvPr/>
        </p:nvSpPr>
        <p:spPr bwMode="auto">
          <a:xfrm rot="313169">
            <a:off x="5008983" y="364995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9" name="Ellipse 8"/>
          <p:cNvSpPr/>
          <p:nvPr/>
        </p:nvSpPr>
        <p:spPr bwMode="auto">
          <a:xfrm rot="313169">
            <a:off x="5585028" y="341959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10" name="Ellipse 9"/>
          <p:cNvSpPr/>
          <p:nvPr/>
        </p:nvSpPr>
        <p:spPr bwMode="auto">
          <a:xfrm rot="313169">
            <a:off x="5239715" y="379397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11" name="Ellipse 10"/>
          <p:cNvSpPr/>
          <p:nvPr/>
        </p:nvSpPr>
        <p:spPr bwMode="auto">
          <a:xfrm rot="313169">
            <a:off x="5889828" y="372439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12" name="Ellipse 11"/>
          <p:cNvSpPr/>
          <p:nvPr/>
        </p:nvSpPr>
        <p:spPr bwMode="auto">
          <a:xfrm rot="313169">
            <a:off x="6042228" y="387679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13" name="Ellipse 12"/>
          <p:cNvSpPr/>
          <p:nvPr/>
        </p:nvSpPr>
        <p:spPr bwMode="auto">
          <a:xfrm rot="313169">
            <a:off x="5383730" y="364995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14" name="Ellipse 13"/>
          <p:cNvSpPr/>
          <p:nvPr/>
        </p:nvSpPr>
        <p:spPr bwMode="auto">
          <a:xfrm rot="313169">
            <a:off x="5866330" y="326719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15" name="Ellipse 14"/>
          <p:cNvSpPr/>
          <p:nvPr/>
        </p:nvSpPr>
        <p:spPr bwMode="auto">
          <a:xfrm rot="313169">
            <a:off x="5599754" y="401000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16" name="Ellipse 15"/>
          <p:cNvSpPr/>
          <p:nvPr/>
        </p:nvSpPr>
        <p:spPr bwMode="auto">
          <a:xfrm rot="313169">
            <a:off x="6171130" y="357199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17" name="Ellipse 16"/>
          <p:cNvSpPr/>
          <p:nvPr/>
        </p:nvSpPr>
        <p:spPr bwMode="auto">
          <a:xfrm rot="313169">
            <a:off x="5080991" y="321791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18" name="Ellipse 17"/>
          <p:cNvSpPr/>
          <p:nvPr/>
        </p:nvSpPr>
        <p:spPr bwMode="auto">
          <a:xfrm rot="313169">
            <a:off x="6475930" y="387679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19" name="Ellipse 18"/>
          <p:cNvSpPr/>
          <p:nvPr/>
        </p:nvSpPr>
        <p:spPr bwMode="auto">
          <a:xfrm rot="313169">
            <a:off x="6628330" y="402919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20" name="Ellipse 19"/>
          <p:cNvSpPr/>
          <p:nvPr/>
        </p:nvSpPr>
        <p:spPr bwMode="auto">
          <a:xfrm rot="313169">
            <a:off x="5553146" y="243420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21" name="Ellipse 20"/>
          <p:cNvSpPr/>
          <p:nvPr/>
        </p:nvSpPr>
        <p:spPr bwMode="auto">
          <a:xfrm rot="313169">
            <a:off x="5383730" y="192176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22" name="Ellipse 21"/>
          <p:cNvSpPr/>
          <p:nvPr/>
        </p:nvSpPr>
        <p:spPr bwMode="auto">
          <a:xfrm rot="313169">
            <a:off x="5857946" y="273900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23" name="Ellipse 22"/>
          <p:cNvSpPr/>
          <p:nvPr/>
        </p:nvSpPr>
        <p:spPr bwMode="auto">
          <a:xfrm rot="313169">
            <a:off x="6162746" y="304380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24" name="Ellipse 23"/>
          <p:cNvSpPr/>
          <p:nvPr/>
        </p:nvSpPr>
        <p:spPr bwMode="auto">
          <a:xfrm rot="313169">
            <a:off x="6535858" y="2425823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25" name="Ellipse 24"/>
          <p:cNvSpPr/>
          <p:nvPr/>
        </p:nvSpPr>
        <p:spPr bwMode="auto">
          <a:xfrm rot="313169">
            <a:off x="6467546" y="334860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26" name="Ellipse 25"/>
          <p:cNvSpPr/>
          <p:nvPr/>
        </p:nvSpPr>
        <p:spPr bwMode="auto">
          <a:xfrm rot="313169">
            <a:off x="6967906" y="213779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27" name="Ellipse 26"/>
          <p:cNvSpPr/>
          <p:nvPr/>
        </p:nvSpPr>
        <p:spPr bwMode="auto">
          <a:xfrm rot="313169">
            <a:off x="6772346" y="365340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28" name="Ellipse 27"/>
          <p:cNvSpPr/>
          <p:nvPr/>
        </p:nvSpPr>
        <p:spPr bwMode="auto">
          <a:xfrm rot="313169">
            <a:off x="6305126" y="429803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29" name="Ellipse 28"/>
          <p:cNvSpPr/>
          <p:nvPr/>
        </p:nvSpPr>
        <p:spPr bwMode="auto">
          <a:xfrm rot="313169">
            <a:off x="5887786" y="163373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30" name="Ellipse 29"/>
          <p:cNvSpPr/>
          <p:nvPr/>
        </p:nvSpPr>
        <p:spPr bwMode="auto">
          <a:xfrm rot="313169">
            <a:off x="5743771" y="220979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31" name="Ellipse 30"/>
          <p:cNvSpPr/>
          <p:nvPr/>
        </p:nvSpPr>
        <p:spPr bwMode="auto">
          <a:xfrm rot="313169">
            <a:off x="5857946" y="201892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32" name="Ellipse 31"/>
          <p:cNvSpPr/>
          <p:nvPr/>
        </p:nvSpPr>
        <p:spPr bwMode="auto">
          <a:xfrm rot="313169">
            <a:off x="6268290" y="217132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33" name="Ellipse 32"/>
          <p:cNvSpPr/>
          <p:nvPr/>
        </p:nvSpPr>
        <p:spPr bwMode="auto">
          <a:xfrm rot="313169">
            <a:off x="6162746" y="232372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34" name="Ellipse 33"/>
          <p:cNvSpPr/>
          <p:nvPr/>
        </p:nvSpPr>
        <p:spPr bwMode="auto">
          <a:xfrm rot="313169">
            <a:off x="6685631" y="1870222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35" name="Ellipse 34"/>
          <p:cNvSpPr/>
          <p:nvPr/>
        </p:nvSpPr>
        <p:spPr bwMode="auto">
          <a:xfrm rot="313169">
            <a:off x="7327947" y="2785863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36" name="Ellipse 35"/>
          <p:cNvSpPr/>
          <p:nvPr/>
        </p:nvSpPr>
        <p:spPr bwMode="auto">
          <a:xfrm rot="313169">
            <a:off x="6619946" y="278092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37" name="Ellipse 36"/>
          <p:cNvSpPr/>
          <p:nvPr/>
        </p:nvSpPr>
        <p:spPr bwMode="auto">
          <a:xfrm rot="313169">
            <a:off x="6772346" y="293332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38" name="Ellipse 37"/>
          <p:cNvSpPr/>
          <p:nvPr/>
        </p:nvSpPr>
        <p:spPr bwMode="auto">
          <a:xfrm rot="313169">
            <a:off x="7111922" y="336192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39" name="Ellipse 38"/>
          <p:cNvSpPr/>
          <p:nvPr/>
        </p:nvSpPr>
        <p:spPr bwMode="auto">
          <a:xfrm rot="313169">
            <a:off x="6391843" y="264184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40" name="Ellipse 39"/>
          <p:cNvSpPr/>
          <p:nvPr/>
        </p:nvSpPr>
        <p:spPr bwMode="auto">
          <a:xfrm rot="313169">
            <a:off x="7039914" y="307389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41" name="Ellipse 40"/>
          <p:cNvSpPr/>
          <p:nvPr/>
        </p:nvSpPr>
        <p:spPr bwMode="auto">
          <a:xfrm rot="313169">
            <a:off x="6823891" y="256983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42" name="Ellipse 41"/>
          <p:cNvSpPr/>
          <p:nvPr/>
        </p:nvSpPr>
        <p:spPr bwMode="auto">
          <a:xfrm rot="313169">
            <a:off x="7313240" y="307389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43" name="Ellipse 42"/>
          <p:cNvSpPr/>
          <p:nvPr/>
        </p:nvSpPr>
        <p:spPr bwMode="auto">
          <a:xfrm rot="313169">
            <a:off x="7111923" y="2425824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44" name="Ellipse 43"/>
          <p:cNvSpPr/>
          <p:nvPr/>
        </p:nvSpPr>
        <p:spPr bwMode="auto">
          <a:xfrm rot="313169">
            <a:off x="4648943" y="293750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45" name="Ellipse 44"/>
          <p:cNvSpPr/>
          <p:nvPr/>
        </p:nvSpPr>
        <p:spPr bwMode="auto">
          <a:xfrm rot="313169">
            <a:off x="4885431" y="2857871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46" name="Ellipse 45"/>
          <p:cNvSpPr/>
          <p:nvPr/>
        </p:nvSpPr>
        <p:spPr bwMode="auto">
          <a:xfrm rot="313169">
            <a:off x="6305127" y="2785864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47" name="Ellipse 46"/>
          <p:cNvSpPr/>
          <p:nvPr/>
        </p:nvSpPr>
        <p:spPr bwMode="auto">
          <a:xfrm rot="313169">
            <a:off x="5173463" y="256984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48" name="Ellipse 47"/>
          <p:cNvSpPr/>
          <p:nvPr/>
        </p:nvSpPr>
        <p:spPr bwMode="auto">
          <a:xfrm rot="313169">
            <a:off x="5225007" y="4226023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49" name="Ellipse 48"/>
          <p:cNvSpPr/>
          <p:nvPr/>
        </p:nvSpPr>
        <p:spPr bwMode="auto">
          <a:xfrm rot="313169">
            <a:off x="5945088" y="4154016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50" name="Ellipse 49"/>
          <p:cNvSpPr/>
          <p:nvPr/>
        </p:nvSpPr>
        <p:spPr bwMode="auto">
          <a:xfrm rot="313169">
            <a:off x="5369023" y="2425824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51" name="Ellipse 50"/>
          <p:cNvSpPr/>
          <p:nvPr/>
        </p:nvSpPr>
        <p:spPr bwMode="auto">
          <a:xfrm rot="580719">
            <a:off x="1123489" y="2500654"/>
            <a:ext cx="1036800" cy="1038061"/>
          </a:xfrm>
          <a:prstGeom prst="ellipse">
            <a:avLst/>
          </a:prstGeom>
          <a:solidFill>
            <a:srgbClr val="FF0000">
              <a:alpha val="34000"/>
            </a:srgb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52" name="Ellipse 51"/>
          <p:cNvSpPr/>
          <p:nvPr/>
        </p:nvSpPr>
        <p:spPr bwMode="auto">
          <a:xfrm rot="313169">
            <a:off x="1696616" y="256984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53" name="Ellipse 52"/>
          <p:cNvSpPr/>
          <p:nvPr/>
        </p:nvSpPr>
        <p:spPr bwMode="auto">
          <a:xfrm rot="313169">
            <a:off x="1912750" y="309435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54" name="Ellipse 53"/>
          <p:cNvSpPr/>
          <p:nvPr/>
        </p:nvSpPr>
        <p:spPr bwMode="auto">
          <a:xfrm rot="313169">
            <a:off x="1696726" y="3240644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55" name="Ellipse 54"/>
          <p:cNvSpPr/>
          <p:nvPr/>
        </p:nvSpPr>
        <p:spPr bwMode="auto">
          <a:xfrm rot="313169">
            <a:off x="1567418" y="338239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56" name="Ellipse 55"/>
          <p:cNvSpPr/>
          <p:nvPr/>
        </p:nvSpPr>
        <p:spPr bwMode="auto">
          <a:xfrm rot="313169">
            <a:off x="1480591" y="292988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57" name="Ellipse 56"/>
          <p:cNvSpPr/>
          <p:nvPr/>
        </p:nvSpPr>
        <p:spPr bwMode="auto">
          <a:xfrm rot="313169">
            <a:off x="1768735" y="2736589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cxnSp>
        <p:nvCxnSpPr>
          <p:cNvPr id="58" name="Gekrümmte Verbindung 57"/>
          <p:cNvCxnSpPr>
            <a:stCxn id="52" idx="7"/>
            <a:endCxn id="47" idx="0"/>
          </p:cNvCxnSpPr>
          <p:nvPr/>
        </p:nvCxnSpPr>
        <p:spPr bwMode="auto">
          <a:xfrm rot="5400000" flipH="1" flipV="1">
            <a:off x="3506190" y="861026"/>
            <a:ext cx="20235" cy="3438336"/>
          </a:xfrm>
          <a:prstGeom prst="curvedConnector3">
            <a:avLst>
              <a:gd name="adj1" fmla="val 123089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59" name="Gekrümmte Verbindung 58"/>
          <p:cNvCxnSpPr>
            <a:stCxn id="55" idx="4"/>
            <a:endCxn id="17" idx="3"/>
          </p:cNvCxnSpPr>
          <p:nvPr/>
        </p:nvCxnSpPr>
        <p:spPr bwMode="auto">
          <a:xfrm rot="5400000" flipH="1" flipV="1">
            <a:off x="3264261" y="1665948"/>
            <a:ext cx="184714" cy="3475061"/>
          </a:xfrm>
          <a:prstGeom prst="curvedConnector3">
            <a:avLst>
              <a:gd name="adj1" fmla="val -12388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0" name="Gekrümmte Verbindung 59"/>
          <p:cNvCxnSpPr>
            <a:stCxn id="54" idx="4"/>
            <a:endCxn id="7" idx="4"/>
          </p:cNvCxnSpPr>
          <p:nvPr/>
        </p:nvCxnSpPr>
        <p:spPr bwMode="auto">
          <a:xfrm rot="5400000" flipH="1" flipV="1">
            <a:off x="3324823" y="1499416"/>
            <a:ext cx="278247" cy="3431102"/>
          </a:xfrm>
          <a:prstGeom prst="curvedConnector3">
            <a:avLst>
              <a:gd name="adj1" fmla="val -8224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1" name="Gekrümmte Verbindung 60"/>
          <p:cNvCxnSpPr>
            <a:stCxn id="53" idx="5"/>
            <a:endCxn id="45" idx="5"/>
          </p:cNvCxnSpPr>
          <p:nvPr/>
        </p:nvCxnSpPr>
        <p:spPr bwMode="auto">
          <a:xfrm rot="5400000" flipH="1" flipV="1">
            <a:off x="3374056" y="1590298"/>
            <a:ext cx="236487" cy="2972681"/>
          </a:xfrm>
          <a:prstGeom prst="curvedConnector3">
            <a:avLst>
              <a:gd name="adj1" fmla="val -102229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2" name="Gekrümmte Verbindung 61"/>
          <p:cNvCxnSpPr>
            <a:stCxn id="57" idx="7"/>
            <a:endCxn id="6" idx="1"/>
          </p:cNvCxnSpPr>
          <p:nvPr/>
        </p:nvCxnSpPr>
        <p:spPr bwMode="auto">
          <a:xfrm rot="5400000" flipH="1" flipV="1">
            <a:off x="3264544" y="1352190"/>
            <a:ext cx="9584" cy="2800157"/>
          </a:xfrm>
          <a:prstGeom prst="curvedConnector3">
            <a:avLst>
              <a:gd name="adj1" fmla="val 2622517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cxnSp>
        <p:nvCxnSpPr>
          <p:cNvPr id="63" name="Gekrümmte Verbindung 62"/>
          <p:cNvCxnSpPr>
            <a:stCxn id="56" idx="6"/>
            <a:endCxn id="44" idx="2"/>
          </p:cNvCxnSpPr>
          <p:nvPr/>
        </p:nvCxnSpPr>
        <p:spPr bwMode="auto">
          <a:xfrm flipV="1">
            <a:off x="1594036" y="2989170"/>
            <a:ext cx="3055143" cy="2722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64" name="Textfeld 63"/>
          <p:cNvSpPr txBox="1"/>
          <p:nvPr/>
        </p:nvSpPr>
        <p:spPr>
          <a:xfrm>
            <a:off x="7164288" y="4365104"/>
            <a:ext cx="74411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kern="0" dirty="0" smtClean="0">
                <a:solidFill>
                  <a:srgbClr val="1C1C1C"/>
                </a:solidFill>
              </a:rPr>
              <a:t>Viral</a:t>
            </a:r>
            <a:br>
              <a:rPr lang="en-US" sz="1050" b="1" kern="0" dirty="0" smtClean="0">
                <a:solidFill>
                  <a:srgbClr val="1C1C1C"/>
                </a:solidFill>
              </a:rPr>
            </a:br>
            <a:r>
              <a:rPr lang="en-US" sz="1050" b="1" kern="0" dirty="0" smtClean="0">
                <a:solidFill>
                  <a:srgbClr val="1C1C1C"/>
                </a:solidFill>
              </a:rPr>
              <a:t>Infection</a:t>
            </a:r>
            <a:endParaRPr lang="en-US" sz="1050" dirty="0">
              <a:solidFill>
                <a:srgbClr val="1C1C1C"/>
              </a:solidFill>
            </a:endParaRPr>
          </a:p>
        </p:txBody>
      </p:sp>
      <p:sp>
        <p:nvSpPr>
          <p:cNvPr id="65" name="Textfeld 64"/>
          <p:cNvSpPr txBox="1"/>
          <p:nvPr/>
        </p:nvSpPr>
        <p:spPr>
          <a:xfrm>
            <a:off x="3995936" y="1916832"/>
            <a:ext cx="7537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kern="0" dirty="0" smtClean="0">
                <a:solidFill>
                  <a:srgbClr val="1C1C1C"/>
                </a:solidFill>
              </a:rPr>
              <a:t>Viral </a:t>
            </a:r>
            <a:br>
              <a:rPr lang="en-US" sz="1050" b="1" kern="0" dirty="0" smtClean="0">
                <a:solidFill>
                  <a:srgbClr val="1C1C1C"/>
                </a:solidFill>
              </a:rPr>
            </a:br>
            <a:r>
              <a:rPr lang="en-US" sz="1050" b="1" kern="0" dirty="0" smtClean="0">
                <a:solidFill>
                  <a:srgbClr val="1C1C1C"/>
                </a:solidFill>
              </a:rPr>
              <a:t>Hepatitis</a:t>
            </a:r>
            <a:endParaRPr lang="en-US" sz="1050" b="1" kern="0" dirty="0">
              <a:solidFill>
                <a:srgbClr val="1C1C1C"/>
              </a:solidFill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2843808" y="2564904"/>
            <a:ext cx="8418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 smtClean="0">
                <a:solidFill>
                  <a:srgbClr val="1C1C1C"/>
                </a:solidFill>
              </a:rPr>
              <a:t>located in</a:t>
            </a:r>
            <a:endParaRPr lang="en-US" sz="1100" b="1" dirty="0">
              <a:solidFill>
                <a:srgbClr val="1C1C1C"/>
              </a:solidFill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430582" y="4828798"/>
            <a:ext cx="8317882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4163" lvl="0" indent="-284163" algn="l" defTabSz="757238" eaLnBrk="0" hangingPunct="0">
              <a:spcBef>
                <a:spcPct val="20000"/>
              </a:spcBef>
              <a:buClr>
                <a:srgbClr val="618FFD">
                  <a:lumMod val="50000"/>
                </a:srgbClr>
              </a:buClr>
            </a:pPr>
            <a:r>
              <a:rPr lang="en-US" sz="1800" i="1" kern="0" dirty="0" err="1" smtClean="0">
                <a:solidFill>
                  <a:srgbClr val="1C1C1C"/>
                </a:solidFill>
                <a:latin typeface="Calibri"/>
                <a:sym typeface="Symbol"/>
              </a:rPr>
              <a:t>ViralHepatitis</a:t>
            </a:r>
            <a:r>
              <a:rPr lang="en-US" sz="1800" kern="0" dirty="0" smtClean="0">
                <a:solidFill>
                  <a:srgbClr val="1C1C1C"/>
                </a:solidFill>
                <a:latin typeface="Calibri"/>
                <a:sym typeface="Symbol"/>
              </a:rPr>
              <a:t> equivalentTo </a:t>
            </a:r>
            <a:r>
              <a:rPr lang="en-US" sz="1800" i="1" kern="0" dirty="0" err="1" smtClean="0">
                <a:solidFill>
                  <a:srgbClr val="1C1C1C"/>
                </a:solidFill>
                <a:latin typeface="Calibri"/>
                <a:sym typeface="Symbol"/>
              </a:rPr>
              <a:t>ViralInfection</a:t>
            </a:r>
            <a:r>
              <a:rPr lang="en-US" sz="1800" i="1" kern="0" dirty="0" smtClean="0">
                <a:solidFill>
                  <a:srgbClr val="1C1C1C"/>
                </a:solidFill>
                <a:latin typeface="Calibri"/>
                <a:sym typeface="Symbol"/>
              </a:rPr>
              <a:t> </a:t>
            </a:r>
            <a:r>
              <a:rPr lang="en-US" sz="1800" kern="0" dirty="0" smtClean="0">
                <a:solidFill>
                  <a:srgbClr val="1C1C1C"/>
                </a:solidFill>
                <a:latin typeface="Calibri"/>
                <a:sym typeface="Symbol"/>
              </a:rPr>
              <a:t>and </a:t>
            </a:r>
            <a:r>
              <a:rPr lang="en-US" sz="1800" b="1" kern="0" dirty="0" err="1" smtClean="0">
                <a:solidFill>
                  <a:srgbClr val="1C1C1C"/>
                </a:solidFill>
                <a:latin typeface="Calibri"/>
                <a:sym typeface="Symbol"/>
              </a:rPr>
              <a:t>locatedIn</a:t>
            </a:r>
            <a:r>
              <a:rPr lang="en-US" sz="1800" b="1" kern="0" dirty="0" smtClean="0">
                <a:solidFill>
                  <a:srgbClr val="1C1C1C"/>
                </a:solidFill>
                <a:latin typeface="Calibri"/>
                <a:sym typeface="Symbol"/>
              </a:rPr>
              <a:t> </a:t>
            </a:r>
            <a:r>
              <a:rPr lang="en-US" sz="1800" i="1" kern="0" dirty="0" smtClean="0">
                <a:solidFill>
                  <a:srgbClr val="1C1C1C"/>
                </a:solidFill>
                <a:latin typeface="Calibri"/>
                <a:sym typeface="Symbol"/>
              </a:rPr>
              <a:t>Liver</a:t>
            </a:r>
          </a:p>
          <a:p>
            <a:pPr algn="l"/>
            <a:endParaRPr lang="en-US" dirty="0" smtClean="0">
              <a:solidFill>
                <a:srgbClr val="1C1C1C"/>
              </a:solidFill>
            </a:endParaRPr>
          </a:p>
          <a:p>
            <a:pPr algn="l"/>
            <a:r>
              <a:rPr lang="en-US" dirty="0" smtClean="0">
                <a:solidFill>
                  <a:srgbClr val="1C1C1C"/>
                </a:solidFill>
              </a:rPr>
              <a:t>Test :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There is no viral hepatitis that is not located in a liver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dirty="0" smtClean="0">
                <a:solidFill>
                  <a:srgbClr val="1C1C1C"/>
                </a:solidFill>
              </a:rPr>
              <a:t>There in no viral hepatitis that is not a viral infection</a:t>
            </a:r>
          </a:p>
          <a:p>
            <a:pPr marL="180975" indent="-180975" algn="l"/>
            <a:endParaRPr lang="en-US" dirty="0" smtClean="0">
              <a:solidFill>
                <a:srgbClr val="1C1C1C"/>
              </a:solidFill>
            </a:endParaRPr>
          </a:p>
          <a:p>
            <a:pPr algn="l"/>
            <a:endParaRPr lang="en-US" dirty="0" smtClean="0">
              <a:solidFill>
                <a:srgbClr val="1C1C1C"/>
              </a:solidFill>
            </a:endParaRPr>
          </a:p>
          <a:p>
            <a:pPr algn="l"/>
            <a:r>
              <a:rPr lang="en-US" dirty="0" smtClean="0">
                <a:solidFill>
                  <a:srgbClr val="1C1C1C"/>
                </a:solidFill>
              </a:rPr>
              <a:t> </a:t>
            </a:r>
            <a:endParaRPr lang="en-US" dirty="0">
              <a:solidFill>
                <a:srgbClr val="1C1C1C"/>
              </a:solidFill>
            </a:endParaRPr>
          </a:p>
        </p:txBody>
      </p:sp>
      <p:cxnSp>
        <p:nvCxnSpPr>
          <p:cNvPr id="71" name="Gerade Verbindung 70"/>
          <p:cNvCxnSpPr/>
          <p:nvPr/>
        </p:nvCxnSpPr>
        <p:spPr bwMode="auto">
          <a:xfrm>
            <a:off x="4499992" y="2276872"/>
            <a:ext cx="432048" cy="36004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Textfeld 72"/>
          <p:cNvSpPr txBox="1"/>
          <p:nvPr/>
        </p:nvSpPr>
        <p:spPr>
          <a:xfrm>
            <a:off x="611560" y="3284984"/>
            <a:ext cx="50687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b="1" kern="0" dirty="0" smtClean="0">
                <a:solidFill>
                  <a:srgbClr val="1C1C1C"/>
                </a:solidFill>
              </a:rPr>
              <a:t>Liver</a:t>
            </a:r>
            <a:endParaRPr lang="en-US" sz="1050" dirty="0">
              <a:solidFill>
                <a:srgbClr val="1C1C1C"/>
              </a:solidFill>
            </a:endParaRPr>
          </a:p>
        </p:txBody>
      </p:sp>
      <p:sp>
        <p:nvSpPr>
          <p:cNvPr id="75" name="Ellipse 74"/>
          <p:cNvSpPr/>
          <p:nvPr/>
        </p:nvSpPr>
        <p:spPr bwMode="auto">
          <a:xfrm rot="313169">
            <a:off x="1408584" y="2713855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76" name="Ellipse 75"/>
          <p:cNvSpPr/>
          <p:nvPr/>
        </p:nvSpPr>
        <p:spPr bwMode="auto">
          <a:xfrm rot="313169">
            <a:off x="1192560" y="302235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78" name="Ellipse 77"/>
          <p:cNvSpPr/>
          <p:nvPr/>
        </p:nvSpPr>
        <p:spPr bwMode="auto">
          <a:xfrm rot="313169">
            <a:off x="1429047" y="3154287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79" name="Ellipse 78"/>
          <p:cNvSpPr/>
          <p:nvPr/>
        </p:nvSpPr>
        <p:spPr bwMode="auto">
          <a:xfrm rot="313169">
            <a:off x="1264568" y="2929880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80" name="Ellipse 79"/>
          <p:cNvSpPr/>
          <p:nvPr/>
        </p:nvSpPr>
        <p:spPr bwMode="auto">
          <a:xfrm rot="313169">
            <a:off x="1573063" y="2734318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  <p:sp>
        <p:nvSpPr>
          <p:cNvPr id="81" name="Ellipse 80"/>
          <p:cNvSpPr/>
          <p:nvPr/>
        </p:nvSpPr>
        <p:spPr bwMode="auto">
          <a:xfrm rot="313169">
            <a:off x="7097216" y="3865983"/>
            <a:ext cx="113681" cy="113682"/>
          </a:xfrm>
          <a:prstGeom prst="ellipse">
            <a:avLst/>
          </a:prstGeom>
          <a:gradFill flip="none" rotWithShape="1">
            <a:gsLst>
              <a:gs pos="0">
                <a:srgbClr val="08253C"/>
              </a:gs>
              <a:gs pos="100000">
                <a:srgbClr val="FF0000">
                  <a:gamma/>
                  <a:tint val="0"/>
                  <a:invGamma/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pt-BR">
              <a:solidFill>
                <a:srgbClr val="1C1C1C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AI-Folien-quer-el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57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572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AI-Folien-quer-el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el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AI-Folien-quer-el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el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el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el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AI-Folien-quer-el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System:Programme:Microsoft Office 2001:Vorlagen:SCAI:SCAI-Folien-quer-el.pot</Template>
  <TotalTime>0</TotalTime>
  <Pages>1</Pages>
  <Words>1731</Words>
  <Application>Microsoft Office PowerPoint</Application>
  <PresentationFormat>Bildschirmpräsentation (4:3)</PresentationFormat>
  <Paragraphs>394</Paragraphs>
  <Slides>41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41</vt:i4>
      </vt:variant>
    </vt:vector>
  </HeadingPairs>
  <TitlesOfParts>
    <vt:vector size="42" baseType="lpstr">
      <vt:lpstr>SCAI-Folien-quer-el</vt:lpstr>
      <vt:lpstr> </vt:lpstr>
      <vt:lpstr> What are (formal) Ontologies?</vt:lpstr>
      <vt:lpstr> What are (formal) Ontologies?</vt:lpstr>
      <vt:lpstr>Formal ontology in a nutshell</vt:lpstr>
      <vt:lpstr>Taxonomy as Venn diagram</vt:lpstr>
      <vt:lpstr>Doing taxonomy right</vt:lpstr>
      <vt:lpstr>Doing taxonomy right</vt:lpstr>
      <vt:lpstr>Formal ontology in a nutshell</vt:lpstr>
      <vt:lpstr>Aristotelian Definitions:  Genus proximum and differentia specifica</vt:lpstr>
      <vt:lpstr>Ontological Commitment</vt:lpstr>
      <vt:lpstr>Upper level ontologies: partition of the domain into disjoint and exhaustive categories  </vt:lpstr>
      <vt:lpstr>How formal ontologies challenge  human cognition</vt:lpstr>
      <vt:lpstr>What formal ontology is not</vt:lpstr>
      <vt:lpstr>Why formal ontology at all ??</vt:lpstr>
      <vt:lpstr>Ontologies in life sciences and health care</vt:lpstr>
      <vt:lpstr>Ontologies in life sciences and health care</vt:lpstr>
      <vt:lpstr>OBO Foundry: Orthogonality by Upper-level, and Granularity divisions</vt:lpstr>
      <vt:lpstr>The OBO Foundry</vt:lpstr>
      <vt:lpstr>SNOMED CT (Systematized Nomenclature of Medicine - Clinical Terms)</vt:lpstr>
      <vt:lpstr>SNOMED CT - clinical terminology with ontological foundations  </vt:lpstr>
      <vt:lpstr>SNOMED CT: Terminology + Ontology</vt:lpstr>
      <vt:lpstr>Bioportal – repository for biomedical ontologies</vt:lpstr>
      <vt:lpstr>Formal ontologies and beyond…</vt:lpstr>
      <vt:lpstr>Alternative to formal ontologies:  INFORMAL terminologies / thesauri</vt:lpstr>
      <vt:lpstr>Alternative to formal ontologies:  INFORMAL terminologies / thesauri</vt:lpstr>
      <vt:lpstr>MeSH - Medical Subject Headings</vt:lpstr>
      <vt:lpstr>Folie 27</vt:lpstr>
      <vt:lpstr>Example: Medical Subject Headings (MeSH)</vt:lpstr>
      <vt:lpstr>"Nontologies"</vt:lpstr>
      <vt:lpstr>(N)ontologies of interest for imaging</vt:lpstr>
      <vt:lpstr>Challenges of "correct" ontology for image representation including simulation</vt:lpstr>
      <vt:lpstr>Where ontologies or thesauri are sufficient</vt:lpstr>
      <vt:lpstr>Own experiences with ontologies in large projects</vt:lpstr>
      <vt:lpstr>Current state of the art of  Applied Ontology as a discipline</vt:lpstr>
      <vt:lpstr>Current state of the art of  Applied Ontology as a discipline</vt:lpstr>
      <vt:lpstr>Current state of the art of  Applied Ontology as a discipline</vt:lpstr>
      <vt:lpstr>Current state of the art of  Applied Ontology as a discipline</vt:lpstr>
      <vt:lpstr>Decision on using formal ontology in life science research projects</vt:lpstr>
      <vt:lpstr>Decision matrix Thesauri / Ontologies / KR formalism</vt:lpstr>
      <vt:lpstr>Further readings</vt:lpstr>
      <vt:lpstr>Ontology on the Web</vt:lpstr>
    </vt:vector>
  </TitlesOfParts>
  <Company>Universitätsklinikum Freiburg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dc:creator>Stefan Schulz</dc:creator>
  <cp:lastModifiedBy>schulz</cp:lastModifiedBy>
  <cp:revision>1043</cp:revision>
  <cp:lastPrinted>1997-11-19T15:29:38Z</cp:lastPrinted>
  <dcterms:created xsi:type="dcterms:W3CDTF">2001-09-21T09:14:58Z</dcterms:created>
  <dcterms:modified xsi:type="dcterms:W3CDTF">2012-12-14T14:49:33Z</dcterms:modified>
</cp:coreProperties>
</file>