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63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3.xml" ContentType="application/vnd.openxmlformats-officedocument.presentationml.notesSlide+xml"/>
  <Default Extension="png" ContentType="image/png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notesSlides/notesSlide39.xml" ContentType="application/vnd.openxmlformats-officedocument.presentationml.notesSlide+xml"/>
  <Override PartName="/ppt/notesSlides/notesSlide57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Default Extension="emf" ContentType="image/x-emf"/>
  <Override PartName="/ppt/notesSlides/notesSlide46.xml" ContentType="application/vnd.openxmlformats-officedocument.presentationml.notesSlide+xml"/>
  <Override PartName="/ppt/notesSlides/notesSlide64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62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60.xml" ContentType="application/vnd.openxmlformats-officedocument.presentationml.notesSlide+xml"/>
  <Override PartName="/ppt/slideLayouts/slideLayout10.xml" ContentType="application/vnd.openxmlformats-officedocument.presentationml.slideLayout+xml"/>
  <Default Extension="gif" ContentType="image/gif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wmf" ContentType="image/x-wmf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59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48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Default Extension="jpeg" ContentType="image/jpeg"/>
  <Override PartName="/ppt/notesSlides/notesSlide37.xml" ContentType="application/vnd.openxmlformats-officedocument.presentationml.notesSlide+xml"/>
  <Override PartName="/ppt/notesSlides/notesSlide55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6"/>
  </p:notesMasterIdLst>
  <p:sldIdLst>
    <p:sldId id="405" r:id="rId2"/>
    <p:sldId id="413" r:id="rId3"/>
    <p:sldId id="406" r:id="rId4"/>
    <p:sldId id="320" r:id="rId5"/>
    <p:sldId id="317" r:id="rId6"/>
    <p:sldId id="318" r:id="rId7"/>
    <p:sldId id="351" r:id="rId8"/>
    <p:sldId id="408" r:id="rId9"/>
    <p:sldId id="325" r:id="rId10"/>
    <p:sldId id="327" r:id="rId11"/>
    <p:sldId id="329" r:id="rId12"/>
    <p:sldId id="330" r:id="rId13"/>
    <p:sldId id="328" r:id="rId14"/>
    <p:sldId id="331" r:id="rId15"/>
    <p:sldId id="334" r:id="rId16"/>
    <p:sldId id="333" r:id="rId17"/>
    <p:sldId id="409" r:id="rId18"/>
    <p:sldId id="335" r:id="rId19"/>
    <p:sldId id="435" r:id="rId20"/>
    <p:sldId id="436" r:id="rId21"/>
    <p:sldId id="434" r:id="rId22"/>
    <p:sldId id="437" r:id="rId23"/>
    <p:sldId id="336" r:id="rId24"/>
    <p:sldId id="337" r:id="rId25"/>
    <p:sldId id="343" r:id="rId26"/>
    <p:sldId id="344" r:id="rId27"/>
    <p:sldId id="345" r:id="rId28"/>
    <p:sldId id="411" r:id="rId29"/>
    <p:sldId id="410" r:id="rId30"/>
    <p:sldId id="346" r:id="rId31"/>
    <p:sldId id="347" r:id="rId32"/>
    <p:sldId id="348" r:id="rId33"/>
    <p:sldId id="352" r:id="rId34"/>
    <p:sldId id="414" r:id="rId35"/>
    <p:sldId id="438" r:id="rId36"/>
    <p:sldId id="415" r:id="rId37"/>
    <p:sldId id="416" r:id="rId38"/>
    <p:sldId id="417" r:id="rId39"/>
    <p:sldId id="419" r:id="rId40"/>
    <p:sldId id="354" r:id="rId41"/>
    <p:sldId id="374" r:id="rId42"/>
    <p:sldId id="418" r:id="rId43"/>
    <p:sldId id="420" r:id="rId44"/>
    <p:sldId id="421" r:id="rId45"/>
    <p:sldId id="422" r:id="rId46"/>
    <p:sldId id="423" r:id="rId47"/>
    <p:sldId id="424" r:id="rId48"/>
    <p:sldId id="425" r:id="rId49"/>
    <p:sldId id="426" r:id="rId50"/>
    <p:sldId id="427" r:id="rId51"/>
    <p:sldId id="428" r:id="rId52"/>
    <p:sldId id="287" r:id="rId53"/>
    <p:sldId id="304" r:id="rId54"/>
    <p:sldId id="429" r:id="rId55"/>
    <p:sldId id="378" r:id="rId56"/>
    <p:sldId id="430" r:id="rId57"/>
    <p:sldId id="431" r:id="rId58"/>
    <p:sldId id="432" r:id="rId59"/>
    <p:sldId id="399" r:id="rId60"/>
    <p:sldId id="393" r:id="rId61"/>
    <p:sldId id="394" r:id="rId62"/>
    <p:sldId id="397" r:id="rId63"/>
    <p:sldId id="433" r:id="rId64"/>
    <p:sldId id="398" r:id="rId65"/>
  </p:sldIdLst>
  <p:sldSz cx="9144000" cy="6858000" type="screen4x3"/>
  <p:notesSz cx="6858000" cy="9144000"/>
  <p:defaultTextStyle>
    <a:defPPr>
      <a:defRPr lang="de-DE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8C800"/>
    <a:srgbClr val="F8F8F8"/>
    <a:srgbClr val="EAEAEA"/>
    <a:srgbClr val="EFF8FF"/>
    <a:srgbClr val="669900"/>
    <a:srgbClr val="EA8B00"/>
    <a:srgbClr val="F3FAFF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838" autoAdjust="0"/>
    <p:restoredTop sz="96818" autoAdjust="0"/>
  </p:normalViewPr>
  <p:slideViewPr>
    <p:cSldViewPr>
      <p:cViewPr>
        <p:scale>
          <a:sx n="75" d="100"/>
          <a:sy n="75" d="100"/>
        </p:scale>
        <p:origin x="-1090" y="-6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12499"/>
    </p:cViewPr>
  </p:outlin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</a:defRPr>
            </a:lvl1pPr>
          </a:lstStyle>
          <a:p>
            <a:pPr>
              <a:defRPr/>
            </a:pPr>
            <a:fld id="{682F2E50-F254-4F21-8AED-43B0754F89DE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noProof="0" smtClean="0"/>
              <a:t>Textmasterformate durch Klicken bearbeiten</a:t>
            </a:r>
          </a:p>
          <a:p>
            <a:pPr lvl="1"/>
            <a:r>
              <a:rPr lang="de-DE" noProof="0" smtClean="0"/>
              <a:t>Zweite Ebene</a:t>
            </a:r>
          </a:p>
          <a:p>
            <a:pPr lvl="2"/>
            <a:r>
              <a:rPr lang="de-DE" noProof="0" smtClean="0"/>
              <a:t>Dritte Ebene</a:t>
            </a:r>
          </a:p>
          <a:p>
            <a:pPr lvl="3"/>
            <a:r>
              <a:rPr lang="de-DE" noProof="0" smtClean="0"/>
              <a:t>Vierte Ebene</a:t>
            </a:r>
          </a:p>
          <a:p>
            <a:pPr lvl="4"/>
            <a:r>
              <a:rPr lang="de-DE" noProof="0" smtClean="0"/>
              <a:t>Fünfte Ebene</a:t>
            </a:r>
            <a:endParaRPr lang="en-US" noProof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</a:defRPr>
            </a:lvl1pPr>
          </a:lstStyle>
          <a:p>
            <a:pPr>
              <a:defRPr/>
            </a:pPr>
            <a:fld id="{01729C45-6E2B-4713-B451-1EC383642448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376C952-B238-4B72-BFAD-D033FC44C9A5}" type="slidenum">
              <a:rPr lang="de-DE"/>
              <a:pPr/>
              <a:t>40</a:t>
            </a:fld>
            <a:endParaRPr lang="de-DE"/>
          </a:p>
        </p:txBody>
      </p:sp>
      <p:sp>
        <p:nvSpPr>
          <p:cNvPr id="727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lienbildplatzhalt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3794" name="Notizenplatzhalt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de-DE" smtClean="0"/>
          </a:p>
        </p:txBody>
      </p:sp>
      <p:sp>
        <p:nvSpPr>
          <p:cNvPr id="33795" name="Foliennummernplatzhalt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642C8170-6A24-4CEB-90C4-8D3F5C8D232F}" type="slidenum">
              <a:rPr lang="de-DE"/>
              <a:pPr fontAlgn="base">
                <a:spcBef>
                  <a:spcPct val="0"/>
                </a:spcBef>
                <a:spcAft>
                  <a:spcPct val="0"/>
                </a:spcAft>
              </a:pPr>
              <a:t>41</a:t>
            </a:fld>
            <a:endParaRPr lang="de-DE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10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81D0507B-0662-4788-B3EE-1401E75F0555}" type="slidenum">
              <a:rPr lang="de-DE"/>
              <a:pPr fontAlgn="base">
                <a:spcBef>
                  <a:spcPct val="0"/>
                </a:spcBef>
                <a:spcAft>
                  <a:spcPct val="0"/>
                </a:spcAft>
              </a:pPr>
              <a:t>52</a:t>
            </a:fld>
            <a:endParaRPr lang="de-DE"/>
          </a:p>
        </p:txBody>
      </p:sp>
      <p:sp>
        <p:nvSpPr>
          <p:cNvPr id="52227" name="Text Box 2"/>
          <p:cNvSpPr txBox="1">
            <a:spLocks noChangeArrowheads="1"/>
          </p:cNvSpPr>
          <p:nvPr/>
        </p:nvSpPr>
        <p:spPr bwMode="auto">
          <a:xfrm>
            <a:off x="3886200" y="8686800"/>
            <a:ext cx="2967038" cy="45243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b"/>
          <a:lstStyle/>
          <a:p>
            <a:pPr algn="r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fld id="{9B60B85F-1C32-49BD-B936-EBE5F2DB5B73}" type="slidenum">
              <a:rPr lang="de-DE" sz="1200">
                <a:solidFill>
                  <a:srgbClr val="000000"/>
                </a:solidFill>
                <a:latin typeface="Times New Roman" pitchFamily="18" charset="0"/>
              </a:rPr>
              <a:pPr algn="r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</a:pPr>
              <a:t>52</a:t>
            </a:fld>
            <a:endParaRPr lang="de-DE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28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0213" cy="4556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b"/>
          <a:lstStyle/>
          <a:p>
            <a:pPr algn="r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fld id="{D101159E-7841-4851-808D-DD07F03894FB}" type="slidenum">
              <a:rPr lang="de-DE" sz="1200">
                <a:solidFill>
                  <a:srgbClr val="000000"/>
                </a:solidFill>
                <a:latin typeface="Times New Roman" pitchFamily="18" charset="0"/>
              </a:rPr>
              <a:pPr algn="r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</a:pPr>
              <a:t>52</a:t>
            </a:fld>
            <a:endParaRPr lang="de-DE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29" name="Text Box 4"/>
          <p:cNvSpPr txBox="1">
            <a:spLocks noChangeArrowheads="1"/>
          </p:cNvSpPr>
          <p:nvPr/>
        </p:nvSpPr>
        <p:spPr bwMode="auto">
          <a:xfrm>
            <a:off x="920750" y="685800"/>
            <a:ext cx="50165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de-DE">
              <a:latin typeface="Calibri" pitchFamily="34" charset="0"/>
            </a:endParaRPr>
          </a:p>
        </p:txBody>
      </p:sp>
      <p:sp>
        <p:nvSpPr>
          <p:cNvPr id="52230" name="Rectangle 5"/>
          <p:cNvSpPr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24438" cy="4197350"/>
          </a:xfrm>
          <a:noFill/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defTabSz="449263" eaLnBrk="0" hangingPunct="0">
              <a:buClr>
                <a:srgbClr val="000000"/>
              </a:buClr>
              <a:buFont typeface="Times New Roman" pitchFamily="18" charset="0"/>
              <a:buNone/>
            </a:pPr>
            <a:r>
              <a:rPr lang="de-DE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 dirty="0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10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CF629F02-83D9-4F8C-B29F-072A09DA0AE5}" type="slidenum">
              <a:rPr lang="de-DE"/>
              <a:pPr fontAlgn="base">
                <a:spcBef>
                  <a:spcPct val="0"/>
                </a:spcBef>
                <a:spcAft>
                  <a:spcPct val="0"/>
                </a:spcAft>
              </a:pPr>
              <a:t>53</a:t>
            </a:fld>
            <a:endParaRPr lang="de-DE"/>
          </a:p>
        </p:txBody>
      </p:sp>
      <p:sp>
        <p:nvSpPr>
          <p:cNvPr id="54275" name="Text Box 2"/>
          <p:cNvSpPr txBox="1">
            <a:spLocks noChangeArrowheads="1"/>
          </p:cNvSpPr>
          <p:nvPr/>
        </p:nvSpPr>
        <p:spPr bwMode="auto">
          <a:xfrm>
            <a:off x="3886200" y="8686800"/>
            <a:ext cx="2967038" cy="45243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b"/>
          <a:lstStyle/>
          <a:p>
            <a:pPr algn="r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fld id="{3D9C6280-B1FE-44DA-ACA2-EF9723D9649B}" type="slidenum">
              <a:rPr lang="de-DE" sz="1200">
                <a:solidFill>
                  <a:srgbClr val="000000"/>
                </a:solidFill>
                <a:latin typeface="Times New Roman" pitchFamily="18" charset="0"/>
              </a:rPr>
              <a:pPr algn="r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</a:pPr>
              <a:t>53</a:t>
            </a:fld>
            <a:endParaRPr lang="de-DE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4276" name="Text Box 3"/>
          <p:cNvSpPr txBox="1">
            <a:spLocks noChangeArrowheads="1"/>
          </p:cNvSpPr>
          <p:nvPr/>
        </p:nvSpPr>
        <p:spPr bwMode="auto">
          <a:xfrm>
            <a:off x="3886200" y="8686800"/>
            <a:ext cx="2970213" cy="45561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b"/>
          <a:lstStyle/>
          <a:p>
            <a:pPr algn="r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fld id="{F90CDFFF-784E-46E7-A969-EBB3837C890F}" type="slidenum">
              <a:rPr lang="de-DE" sz="1200">
                <a:solidFill>
                  <a:srgbClr val="000000"/>
                </a:solidFill>
                <a:latin typeface="Times New Roman" pitchFamily="18" charset="0"/>
              </a:rPr>
              <a:pPr algn="r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</a:pPr>
              <a:t>53</a:t>
            </a:fld>
            <a:endParaRPr lang="de-DE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4277" name="Text Box 4"/>
          <p:cNvSpPr txBox="1">
            <a:spLocks noChangeArrowheads="1"/>
          </p:cNvSpPr>
          <p:nvPr/>
        </p:nvSpPr>
        <p:spPr bwMode="auto">
          <a:xfrm>
            <a:off x="920750" y="685800"/>
            <a:ext cx="50165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de-DE">
              <a:latin typeface="Calibri" pitchFamily="34" charset="0"/>
            </a:endParaRPr>
          </a:p>
        </p:txBody>
      </p:sp>
      <p:sp>
        <p:nvSpPr>
          <p:cNvPr id="54278" name="Rectangle 5"/>
          <p:cNvSpPr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24438" cy="4197350"/>
          </a:xfrm>
          <a:noFill/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8A595C3-07E1-4D3A-A954-D873432431E1}" type="slidenum">
              <a:rPr lang="de-DE"/>
              <a:pPr/>
              <a:t>59</a:t>
            </a:fld>
            <a:endParaRPr lang="de-DE"/>
          </a:p>
        </p:txBody>
      </p:sp>
      <p:sp>
        <p:nvSpPr>
          <p:cNvPr id="774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4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F9899C8-E5AD-48E1-B9DD-5FA475F25BA5}" type="slidenum">
              <a:rPr lang="de-DE"/>
              <a:pPr/>
              <a:t>60</a:t>
            </a:fld>
            <a:endParaRPr lang="de-DE"/>
          </a:p>
        </p:txBody>
      </p:sp>
      <p:sp>
        <p:nvSpPr>
          <p:cNvPr id="780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0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FF02712-7901-4B6C-8EBB-C50808E94624}" type="slidenum">
              <a:rPr lang="de-DE"/>
              <a:pPr/>
              <a:t>61</a:t>
            </a:fld>
            <a:endParaRPr lang="de-DE"/>
          </a:p>
        </p:txBody>
      </p:sp>
      <p:sp>
        <p:nvSpPr>
          <p:cNvPr id="784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4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C21528A-BF05-4C1A-8CA4-A0BC4BB66C9B}" type="slidenum">
              <a:rPr lang="de-DE"/>
              <a:pPr/>
              <a:t>62</a:t>
            </a:fld>
            <a:endParaRPr lang="de-DE"/>
          </a:p>
        </p:txBody>
      </p:sp>
      <p:sp>
        <p:nvSpPr>
          <p:cNvPr id="791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15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1729C45-6E2B-4713-B451-1EC383642448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Grp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</p:spPr>
        <p:txBody>
          <a:bodyPr anchor="ctr"/>
          <a:lstStyle/>
          <a:p>
            <a:pPr algn="ctr"/>
            <a:endParaRPr lang="de-DE" sz="4400">
              <a:latin typeface="Calibri" pitchFamily="34" charset="0"/>
            </a:endParaRPr>
          </a:p>
        </p:txBody>
      </p:sp>
      <p:sp>
        <p:nvSpPr>
          <p:cNvPr id="72707" name="Rectangle 3"/>
          <p:cNvSpPr>
            <a:spLocks noGrp="1"/>
          </p:cNvSpPr>
          <p:nvPr/>
        </p:nvSpPr>
        <p:spPr bwMode="auto"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endParaRPr lang="de-DE" sz="3200">
              <a:latin typeface="Calibri" pitchFamily="34" charset="0"/>
            </a:endParaRPr>
          </a:p>
        </p:txBody>
      </p:sp>
    </p:spTree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0D764F-928F-43DC-A971-05B66E7128AD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883F44-616E-4476-ACA7-57EE946959E3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1FE15B-1043-4831-BEA2-0140E8FB80AF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6613CD-83B8-4CDB-9AA8-B0C15E05A1CB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B8385-64D3-452D-A9D1-957AEE30CAB9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A39F8D-EA3B-471F-8BC4-843BEE28834C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 smtClean="0"/>
              <a:t>Formatvorlage des Untertitelmasters durch Klicken bearbeiten</a:t>
            </a:r>
            <a:endParaRPr lang="en-US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4C1DD2-FE4A-4814-BFD0-06E8AEE41BD2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9A8560-2D5E-4CFE-9FC8-244FEF23F0CD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ED53DC-D48B-4598-AAB8-487C2FBC6CF2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4B45E5-A261-49D7-80E8-C8E94A4DE342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5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31BE8-F3DD-4A0C-B8AB-D3D2CDB018BD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6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55762C-11D4-425D-A89B-C19909163535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7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B85C8D-46F2-47A6-B05A-441F3D87350E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8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E0499C-8778-4D7B-9248-6FC69FC7F585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2B29BD-189F-476B-82BF-CABFC5A84F59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4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B884E5-B969-4D75-8FC6-C2ABA4ED4976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BBB2D8-2B9E-4668-8181-9ADF1EF07630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3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C7E780-6671-4AFA-BD00-51C7627DB123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627614-59B1-46F2-85C4-0F9DA489F500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6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10EEEA-8C6C-464D-803C-97647A86D0F7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B88550-1473-4567-AC16-DBE80F6E3D64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6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15E33B-47AF-470B-84AB-3B0FF5227804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elplatzhalt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 dirty="0" smtClean="0"/>
              <a:t>Titelmasterformat durch Klicken bearbeiten</a:t>
            </a:r>
            <a:endParaRPr lang="en-US" dirty="0" smtClean="0"/>
          </a:p>
        </p:txBody>
      </p:sp>
      <p:sp>
        <p:nvSpPr>
          <p:cNvPr id="1027" name="Textplatzhalt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dirty="0" smtClean="0"/>
              <a:t>Textmasterformate durch Klicken bearbeiten</a:t>
            </a:r>
          </a:p>
          <a:p>
            <a:pPr lvl="1"/>
            <a:r>
              <a:rPr lang="de-DE" dirty="0" smtClean="0"/>
              <a:t>Zweite Ebene</a:t>
            </a:r>
          </a:p>
          <a:p>
            <a:pPr lvl="2"/>
            <a:r>
              <a:rPr lang="de-DE" dirty="0" smtClean="0"/>
              <a:t>Dritte Ebene</a:t>
            </a:r>
          </a:p>
          <a:p>
            <a:pPr lvl="3"/>
            <a:r>
              <a:rPr lang="de-DE" dirty="0" smtClean="0"/>
              <a:t>Vierte Ebene</a:t>
            </a:r>
          </a:p>
          <a:p>
            <a:pPr lvl="4"/>
            <a:r>
              <a:rPr lang="de-DE" dirty="0" smtClean="0"/>
              <a:t>Fünfte Ebene</a:t>
            </a:r>
            <a:endParaRPr lang="en-US" dirty="0" smtClean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EFADD52E-2356-4D21-B1F4-AEF25B14B020}" type="datetimeFigureOut">
              <a:rPr lang="en-US"/>
              <a:pPr>
                <a:defRPr/>
              </a:pPr>
              <a:t>5/20/2011</a:t>
            </a:fld>
            <a:endParaRPr lang="en-US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AE67FC83-1E7F-4AC3-8A14-31F529E45659}" type="slidenum">
              <a:rPr lang="en-US"/>
              <a:pPr>
                <a:defRPr/>
              </a:pPr>
              <a:t>‹Nr.›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9" r:id="rId2"/>
    <p:sldLayoutId id="2147483658" r:id="rId3"/>
    <p:sldLayoutId id="2147483657" r:id="rId4"/>
    <p:sldLayoutId id="2147483656" r:id="rId5"/>
    <p:sldLayoutId id="2147483655" r:id="rId6"/>
    <p:sldLayoutId id="2147483654" r:id="rId7"/>
    <p:sldLayoutId id="2147483653" r:id="rId8"/>
    <p:sldLayoutId id="2147483652" r:id="rId9"/>
    <p:sldLayoutId id="2147483651" r:id="rId10"/>
    <p:sldLayoutId id="2147483650" r:id="rId11"/>
    <p:sldLayoutId id="2147483660" r:id="rId12"/>
  </p:sldLayoutIdLst>
  <p:transition>
    <p:fade/>
  </p:transition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>
              <a:lumMod val="50000"/>
              <a:lumOff val="50000"/>
            </a:schemeClr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5" Type="http://schemas.openxmlformats.org/officeDocument/2006/relationships/image" Target="../media/image29.jpeg"/><Relationship Id="rId4" Type="http://schemas.openxmlformats.org/officeDocument/2006/relationships/image" Target="../media/image2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png"/><Relationship Id="rId4" Type="http://schemas.openxmlformats.org/officeDocument/2006/relationships/image" Target="../media/image38.gi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42.pn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10" Type="http://schemas.openxmlformats.org/officeDocument/2006/relationships/image" Target="../media/image49.png"/><Relationship Id="rId4" Type="http://schemas.openxmlformats.org/officeDocument/2006/relationships/image" Target="../media/image43.emf"/><Relationship Id="rId9" Type="http://schemas.openxmlformats.org/officeDocument/2006/relationships/image" Target="../media/image48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wmf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4.jpeg"/><Relationship Id="rId4" Type="http://schemas.openxmlformats.org/officeDocument/2006/relationships/image" Target="../media/image53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jpeg"/><Relationship Id="rId18" Type="http://schemas.openxmlformats.org/officeDocument/2006/relationships/image" Target="../media/image19.jpeg"/><Relationship Id="rId3" Type="http://schemas.openxmlformats.org/officeDocument/2006/relationships/image" Target="../media/image3.jpeg"/><Relationship Id="rId7" Type="http://schemas.openxmlformats.org/officeDocument/2006/relationships/image" Target="../media/image8.jpeg"/><Relationship Id="rId12" Type="http://schemas.openxmlformats.org/officeDocument/2006/relationships/image" Target="../media/image13.gif"/><Relationship Id="rId17" Type="http://schemas.openxmlformats.org/officeDocument/2006/relationships/image" Target="../media/image18.jpe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jpeg"/><Relationship Id="rId11" Type="http://schemas.openxmlformats.org/officeDocument/2006/relationships/image" Target="../media/image12.jpeg"/><Relationship Id="rId5" Type="http://schemas.openxmlformats.org/officeDocument/2006/relationships/image" Target="../media/image4.png"/><Relationship Id="rId15" Type="http://schemas.openxmlformats.org/officeDocument/2006/relationships/image" Target="../media/image16.gif"/><Relationship Id="rId10" Type="http://schemas.openxmlformats.org/officeDocument/2006/relationships/image" Target="../media/image11.png"/><Relationship Id="rId19" Type="http://schemas.openxmlformats.org/officeDocument/2006/relationships/image" Target="../media/image20.jpeg"/><Relationship Id="rId4" Type="http://schemas.openxmlformats.org/officeDocument/2006/relationships/image" Target="../media/image6.png"/><Relationship Id="rId9" Type="http://schemas.openxmlformats.org/officeDocument/2006/relationships/image" Target="../media/image10.jpeg"/><Relationship Id="rId14" Type="http://schemas.openxmlformats.org/officeDocument/2006/relationships/image" Target="../media/image15.gif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7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" name="Ellipse 592"/>
          <p:cNvSpPr>
            <a:spLocks noChangeArrowheads="1"/>
          </p:cNvSpPr>
          <p:nvPr/>
        </p:nvSpPr>
        <p:spPr bwMode="auto">
          <a:xfrm>
            <a:off x="3563888" y="242088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Ellipse 592"/>
          <p:cNvSpPr>
            <a:spLocks noChangeArrowheads="1"/>
          </p:cNvSpPr>
          <p:nvPr/>
        </p:nvSpPr>
        <p:spPr bwMode="auto">
          <a:xfrm>
            <a:off x="-252536" y="206084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9" name="Rechteck 8"/>
          <p:cNvSpPr/>
          <p:nvPr/>
        </p:nvSpPr>
        <p:spPr>
          <a:xfrm>
            <a:off x="1115616" y="1268760"/>
            <a:ext cx="685800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4400" b="1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4400" b="1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4400" b="1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  <a:br>
              <a:rPr lang="de-DE" sz="4400" b="1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dirty="0"/>
          </a:p>
        </p:txBody>
      </p:sp>
      <p:sp>
        <p:nvSpPr>
          <p:cNvPr id="10" name="Rechteck 9"/>
          <p:cNvSpPr/>
          <p:nvPr/>
        </p:nvSpPr>
        <p:spPr>
          <a:xfrm>
            <a:off x="1259632" y="3861048"/>
            <a:ext cx="6534472" cy="23329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ct val="20000"/>
              </a:spcBef>
            </a:pPr>
            <a:r>
              <a:rPr lang="de-DE" sz="3200" dirty="0" smtClean="0">
                <a:solidFill>
                  <a:srgbClr val="F8F8F8"/>
                </a:solidFill>
                <a:latin typeface="Calibri"/>
              </a:rPr>
              <a:t>Univ.-Prof. Dr. med. Stefan Schulz </a:t>
            </a:r>
            <a:br>
              <a:rPr lang="de-DE" sz="3200" dirty="0" smtClean="0">
                <a:solidFill>
                  <a:srgbClr val="F8F8F8"/>
                </a:solidFill>
                <a:latin typeface="Calibri"/>
              </a:rPr>
            </a:br>
            <a:r>
              <a:rPr lang="de-DE" sz="2800" dirty="0" smtClean="0">
                <a:solidFill>
                  <a:srgbClr val="F8F8F8"/>
                </a:solidFill>
                <a:latin typeface="Calibri"/>
              </a:rPr>
              <a:t>Medizinische Universität Graz</a:t>
            </a:r>
            <a:endParaRPr lang="de-DE" sz="3200" dirty="0" smtClean="0">
              <a:solidFill>
                <a:srgbClr val="F8F8F8"/>
              </a:solidFill>
              <a:latin typeface="Calibri"/>
            </a:endParaRPr>
          </a:p>
          <a:p>
            <a:pPr lvl="0" algn="ctr">
              <a:spcBef>
                <a:spcPct val="20000"/>
              </a:spcBef>
            </a:pPr>
            <a:r>
              <a:rPr lang="de-DE" sz="2400" dirty="0" smtClean="0">
                <a:solidFill>
                  <a:srgbClr val="F8F8F8"/>
                </a:solidFill>
                <a:latin typeface="Calibri"/>
              </a:rPr>
              <a:t>Institut für Medizinische Informatik, </a:t>
            </a:r>
            <a:br>
              <a:rPr lang="de-DE" sz="2400" dirty="0" smtClean="0">
                <a:solidFill>
                  <a:srgbClr val="F8F8F8"/>
                </a:solidFill>
                <a:latin typeface="Calibri"/>
              </a:rPr>
            </a:br>
            <a:r>
              <a:rPr lang="de-DE" sz="2400" dirty="0" smtClean="0">
                <a:solidFill>
                  <a:srgbClr val="F8F8F8"/>
                </a:solidFill>
                <a:latin typeface="Calibri"/>
              </a:rPr>
              <a:t>Statistik und Dokumentation</a:t>
            </a:r>
          </a:p>
          <a:p>
            <a:pPr lvl="0" algn="ctr">
              <a:spcBef>
                <a:spcPct val="20000"/>
              </a:spcBef>
            </a:pPr>
            <a:r>
              <a:rPr lang="de-DE" sz="2400" dirty="0" smtClean="0">
                <a:solidFill>
                  <a:srgbClr val="F8F8F8"/>
                </a:solidFill>
                <a:latin typeface="Calibri"/>
              </a:rPr>
              <a:t>Antrittsvorlesung, 20.5.2011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-900608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-900608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9" name="Rechteck 8"/>
          <p:cNvSpPr/>
          <p:nvPr/>
        </p:nvSpPr>
        <p:spPr>
          <a:xfrm>
            <a:off x="5436096" y="2132856"/>
            <a:ext cx="3707904" cy="37203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63525" lvl="1" indent="-263525">
              <a:lnSpc>
                <a:spcPct val="800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de-DE" sz="2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Bedeutung, Inhalt (eines Wortes, Satzes oder Textes)</a:t>
            </a:r>
          </a:p>
          <a:p>
            <a:pPr marL="263525" lvl="1" indent="-263525">
              <a:lnSpc>
                <a:spcPct val="800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de-DE" sz="2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Teilgebiet der Linguistik, das sich mit den Bedeutungen sprachlicher Zeichen und Zeichenfolgen befasst</a:t>
            </a:r>
          </a:p>
          <a:p>
            <a:pPr marL="0" lvl="1">
              <a:lnSpc>
                <a:spcPct val="80000"/>
              </a:lnSpc>
              <a:spcBef>
                <a:spcPct val="20000"/>
              </a:spcBef>
              <a:buFont typeface="Arial" pitchFamily="34" charset="0"/>
              <a:buChar char="•"/>
            </a:pPr>
            <a:endParaRPr lang="de-DE" sz="28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40650" y="6092825"/>
            <a:ext cx="1282700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" name="Rechteck 10"/>
          <p:cNvSpPr/>
          <p:nvPr/>
        </p:nvSpPr>
        <p:spPr>
          <a:xfrm>
            <a:off x="7596336" y="5949280"/>
            <a:ext cx="1547664" cy="908720"/>
          </a:xfrm>
          <a:prstGeom prst="rect">
            <a:avLst/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7" name="Gruppieren 16"/>
          <p:cNvGrpSpPr/>
          <p:nvPr/>
        </p:nvGrpSpPr>
        <p:grpSpPr>
          <a:xfrm>
            <a:off x="251520" y="4293096"/>
            <a:ext cx="8784976" cy="2448272"/>
            <a:chOff x="251520" y="4293096"/>
            <a:chExt cx="8784976" cy="2448272"/>
          </a:xfrm>
        </p:grpSpPr>
        <p:sp>
          <p:nvSpPr>
            <p:cNvPr id="7" name="Rechteck 6"/>
            <p:cNvSpPr/>
            <p:nvPr/>
          </p:nvSpPr>
          <p:spPr>
            <a:xfrm>
              <a:off x="323528" y="4377878"/>
              <a:ext cx="4824536" cy="147117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>
                <a:lnSpc>
                  <a:spcPct val="80000"/>
                </a:lnSpc>
                <a:spcBef>
                  <a:spcPct val="20000"/>
                </a:spcBef>
              </a:pPr>
              <a:r>
                <a:rPr lang="de-DE" sz="16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Morpheme     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"</a:t>
              </a:r>
              <a:r>
                <a:rPr lang="de-DE" sz="1600" dirty="0" err="1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ver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", "auf", "</a:t>
              </a:r>
              <a:r>
                <a:rPr lang="de-DE" sz="1600" dirty="0" err="1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mitt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", "haut" </a:t>
              </a:r>
              <a:endParaRPr lang="de-DE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endParaRPr>
            </a:p>
            <a:p>
              <a:pPr marL="0" lvl="1">
                <a:lnSpc>
                  <a:spcPct val="80000"/>
                </a:lnSpc>
                <a:spcBef>
                  <a:spcPct val="20000"/>
                </a:spcBef>
              </a:pPr>
              <a:r>
                <a:rPr lang="de-DE" sz="1600" b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Wörter</a:t>
              </a:r>
              <a:r>
                <a:rPr lang="de-DE" sz="16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	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     "Schleim", "Haut", "Magenschleimhaut"</a:t>
              </a:r>
              <a:b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</a:br>
              <a:r>
                <a:rPr lang="de-DE" sz="16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Terme	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     "Ulcus </a:t>
              </a:r>
              <a:r>
                <a:rPr lang="de-DE" sz="1600" dirty="0" err="1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ventriculi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"</a:t>
              </a:r>
              <a:endParaRPr lang="de-DE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endParaRPr>
            </a:p>
            <a:p>
              <a:pPr marL="0" lvl="1">
                <a:lnSpc>
                  <a:spcPct val="80000"/>
                </a:lnSpc>
                <a:spcBef>
                  <a:spcPct val="20000"/>
                </a:spcBef>
              </a:pPr>
              <a:r>
                <a:rPr lang="de-DE" sz="1600" b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Phrasen</a:t>
              </a:r>
              <a:r>
                <a:rPr lang="de-DE" sz="16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	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     "ödematös aufgelockertes Stroma"  </a:t>
              </a:r>
              <a:r>
                <a:rPr lang="de-DE" sz="16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	</a:t>
              </a:r>
            </a:p>
            <a:p>
              <a:pPr marL="0" lvl="1">
                <a:lnSpc>
                  <a:spcPct val="80000"/>
                </a:lnSpc>
                <a:spcBef>
                  <a:spcPct val="20000"/>
                </a:spcBef>
              </a:pPr>
              <a:r>
                <a:rPr lang="de-DE" sz="1600" b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Sätze</a:t>
              </a:r>
              <a:r>
                <a:rPr lang="de-DE" sz="16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	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     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"Es besteht kein </a:t>
              </a:r>
              <a:r>
                <a:rPr lang="de-DE" sz="16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Anhalt für Malignität."</a:t>
              </a:r>
              <a:endParaRPr lang="de-DE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endParaRPr>
            </a:p>
            <a:p>
              <a:pPr marL="0" lvl="1">
                <a:lnSpc>
                  <a:spcPct val="80000"/>
                </a:lnSpc>
                <a:spcBef>
                  <a:spcPct val="20000"/>
                </a:spcBef>
              </a:pPr>
              <a:r>
                <a:rPr lang="de-DE" sz="1600" b="1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Texte</a:t>
              </a:r>
            </a:p>
          </p:txBody>
        </p:sp>
        <p:sp>
          <p:nvSpPr>
            <p:cNvPr id="8" name="Rectangle 28"/>
            <p:cNvSpPr>
              <a:spLocks noChangeArrowheads="1"/>
            </p:cNvSpPr>
            <p:nvPr/>
          </p:nvSpPr>
          <p:spPr bwMode="auto">
            <a:xfrm>
              <a:off x="1547664" y="5674022"/>
              <a:ext cx="3600400" cy="923330"/>
            </a:xfrm>
            <a:prstGeom prst="rect">
              <a:avLst/>
            </a:prstGeom>
            <a:solidFill>
              <a:srgbClr val="F3FAFF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square">
              <a:spAutoFit/>
            </a:bodyPr>
            <a:lstStyle/>
            <a:p>
              <a:r>
                <a:rPr lang="de-DE" sz="900" i="1" dirty="0" smtClean="0">
                  <a:latin typeface="Arial" pitchFamily="34" charset="0"/>
                </a:rPr>
                <a:t>"Zusammen </a:t>
              </a:r>
              <a:r>
                <a:rPr lang="de-DE" sz="900" i="1" dirty="0">
                  <a:latin typeface="Arial" pitchFamily="34" charset="0"/>
                </a:rPr>
                <a:t>gut reiskorngroßes Biopsiematerial  einer </a:t>
              </a:r>
              <a:r>
                <a:rPr lang="de-DE" sz="900" i="1" dirty="0" smtClean="0">
                  <a:latin typeface="Arial" pitchFamily="34" charset="0"/>
                </a:rPr>
                <a:t>Magenschleimhaut vom </a:t>
              </a:r>
              <a:r>
                <a:rPr lang="de-DE" sz="900" i="1" dirty="0">
                  <a:latin typeface="Arial" pitchFamily="34" charset="0"/>
                </a:rPr>
                <a:t>Antrumtyp mit mittelgradig  </a:t>
              </a:r>
              <a:r>
                <a:rPr lang="de-DE" sz="900" i="1" dirty="0" err="1">
                  <a:latin typeface="Arial" pitchFamily="34" charset="0"/>
                </a:rPr>
                <a:t>verplumpten</a:t>
              </a:r>
              <a:r>
                <a:rPr lang="de-DE" sz="900" i="1" dirty="0">
                  <a:latin typeface="Arial" pitchFamily="34" charset="0"/>
                </a:rPr>
                <a:t>, verlängerten und </a:t>
              </a:r>
              <a:r>
                <a:rPr lang="de-DE" sz="900" i="1" dirty="0" smtClean="0">
                  <a:latin typeface="Arial" pitchFamily="34" charset="0"/>
                </a:rPr>
                <a:t>vermehrt </a:t>
              </a:r>
              <a:r>
                <a:rPr lang="de-DE" sz="900" i="1" dirty="0" err="1" smtClean="0">
                  <a:latin typeface="Arial" pitchFamily="34" charset="0"/>
                </a:rPr>
                <a:t>basophilen</a:t>
              </a:r>
              <a:r>
                <a:rPr lang="de-DE" sz="900" i="1" dirty="0" smtClean="0">
                  <a:latin typeface="Arial" pitchFamily="34" charset="0"/>
                </a:rPr>
                <a:t> </a:t>
              </a:r>
              <a:r>
                <a:rPr lang="de-DE" sz="900" i="1" dirty="0" err="1">
                  <a:latin typeface="Arial" pitchFamily="34" charset="0"/>
                </a:rPr>
                <a:t>Foveolen</a:t>
              </a:r>
              <a:r>
                <a:rPr lang="de-DE" sz="900" i="1" dirty="0">
                  <a:latin typeface="Arial" pitchFamily="34" charset="0"/>
                </a:rPr>
                <a:t>, die streckenweise einen Becherzellbesatz aufweisen. </a:t>
              </a:r>
              <a:r>
                <a:rPr lang="de-DE" sz="900" i="1" dirty="0" smtClean="0">
                  <a:latin typeface="Arial" pitchFamily="34" charset="0"/>
                </a:rPr>
                <a:t>Das </a:t>
              </a:r>
              <a:r>
                <a:rPr lang="de-DE" sz="900" i="1" dirty="0">
                  <a:latin typeface="Arial" pitchFamily="34" charset="0"/>
                </a:rPr>
                <a:t>ödematös  aufgelockerte  Stroma wird mittelgradig vermehrt überwiegend </a:t>
              </a:r>
              <a:r>
                <a:rPr lang="de-DE" sz="900" i="1" dirty="0" smtClean="0">
                  <a:latin typeface="Arial" pitchFamily="34" charset="0"/>
                </a:rPr>
                <a:t> von </a:t>
              </a:r>
              <a:r>
                <a:rPr lang="de-DE" sz="900" i="1" dirty="0">
                  <a:latin typeface="Arial" pitchFamily="34" charset="0"/>
                </a:rPr>
                <a:t>Lymphozyten und </a:t>
              </a:r>
              <a:r>
                <a:rPr lang="de-DE" sz="900" i="1" dirty="0" smtClean="0">
                  <a:latin typeface="Arial" pitchFamily="34" charset="0"/>
                </a:rPr>
                <a:t>Plasmazellen infiltriert." </a:t>
              </a:r>
              <a:endParaRPr lang="de-DE" sz="900" i="1" dirty="0">
                <a:latin typeface="Arial" pitchFamily="34" charset="0"/>
              </a:endParaRPr>
            </a:p>
          </p:txBody>
        </p:sp>
        <p:sp>
          <p:nvSpPr>
            <p:cNvPr id="16" name="Abgerundetes Rechteck 15"/>
            <p:cNvSpPr/>
            <p:nvPr/>
          </p:nvSpPr>
          <p:spPr>
            <a:xfrm>
              <a:off x="251520" y="4293096"/>
              <a:ext cx="8784976" cy="2448272"/>
            </a:xfrm>
            <a:prstGeom prst="roundRect">
              <a:avLst/>
            </a:prstGeom>
            <a:noFill/>
            <a:ln>
              <a:solidFill>
                <a:srgbClr val="EFF8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-900608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9" name="Rechteck 8"/>
          <p:cNvSpPr/>
          <p:nvPr/>
        </p:nvSpPr>
        <p:spPr>
          <a:xfrm>
            <a:off x="3779912" y="332656"/>
            <a:ext cx="4572000" cy="2283702"/>
          </a:xfrm>
          <a:prstGeom prst="rect">
            <a:avLst/>
          </a:prstGeom>
        </p:spPr>
        <p:txBody>
          <a:bodyPr>
            <a:spAutoFit/>
          </a:bodyPr>
          <a:lstStyle/>
          <a:p>
            <a:pPr marL="990600" lvl="1" indent="-533400">
              <a:lnSpc>
                <a:spcPct val="80000"/>
              </a:lnSpc>
              <a:spcBef>
                <a:spcPct val="20000"/>
              </a:spcBef>
            </a:pP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	Synonymie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/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"Magenulkus"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"Magenulcus"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"Magengeschwür"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"Ulcus </a:t>
            </a: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ventriculi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ventricular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ulcer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</a:t>
            </a:r>
          </a:p>
          <a:p>
            <a:pPr marL="990600" lvl="1" indent="-533400">
              <a:lnSpc>
                <a:spcPct val="80000"/>
              </a:lnSpc>
              <a:spcBef>
                <a:spcPct val="20000"/>
              </a:spcBef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/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endParaRPr lang="de-DE" sz="2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7" name="Rechteck 6"/>
          <p:cNvSpPr/>
          <p:nvPr/>
        </p:nvSpPr>
        <p:spPr>
          <a:xfrm>
            <a:off x="2843808" y="2492896"/>
            <a:ext cx="152317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3200" dirty="0" smtClean="0">
                <a:solidFill>
                  <a:schemeClr val="bg1"/>
                </a:solidFill>
                <a:latin typeface="Calibri"/>
              </a:rPr>
              <a:t>Aspekte</a:t>
            </a:r>
            <a:endParaRPr lang="de-DE" sz="3200" dirty="0">
              <a:solidFill>
                <a:schemeClr val="bg1"/>
              </a:solidFill>
            </a:endParaRPr>
          </a:p>
        </p:txBody>
      </p:sp>
      <p:sp>
        <p:nvSpPr>
          <p:cNvPr id="13" name="Rechteck 12"/>
          <p:cNvSpPr/>
          <p:nvPr/>
        </p:nvSpPr>
        <p:spPr>
          <a:xfrm>
            <a:off x="3779912" y="5013176"/>
            <a:ext cx="5112568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90600" lvl="1" indent="-533400">
              <a:lnSpc>
                <a:spcPct val="80000"/>
              </a:lnSpc>
              <a:spcBef>
                <a:spcPct val="20000"/>
              </a:spcBef>
            </a:pP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Syntaktische Ambiguität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/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"Ich sehe das Kind mit dem Fernglas"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/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endParaRPr lang="de-DE" sz="2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3347864" y="5879271"/>
            <a:ext cx="5112568" cy="986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90600" lvl="1" indent="-533400">
              <a:lnSpc>
                <a:spcPct val="80000"/>
              </a:lnSpc>
              <a:spcBef>
                <a:spcPct val="20000"/>
              </a:spcBef>
            </a:pP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Negation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/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Kein Hinweis auf Diabetes, </a:t>
            </a:r>
            <a:r>
              <a:rPr lang="de-DE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Adipositas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/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endParaRPr lang="de-DE" sz="2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grpSp>
        <p:nvGrpSpPr>
          <p:cNvPr id="27" name="Gruppieren 26"/>
          <p:cNvGrpSpPr/>
          <p:nvPr/>
        </p:nvGrpSpPr>
        <p:grpSpPr>
          <a:xfrm>
            <a:off x="7236296" y="548680"/>
            <a:ext cx="1394425" cy="1440160"/>
            <a:chOff x="7236296" y="548680"/>
            <a:chExt cx="1394425" cy="1440160"/>
          </a:xfrm>
        </p:grpSpPr>
        <p:sp>
          <p:nvSpPr>
            <p:cNvPr id="16" name="Rechteck 15"/>
            <p:cNvSpPr/>
            <p:nvPr/>
          </p:nvSpPr>
          <p:spPr>
            <a:xfrm>
              <a:off x="7524328" y="665953"/>
              <a:ext cx="1106393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de-DE" sz="24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Kodes</a:t>
              </a:r>
              <a:br>
                <a:rPr lang="de-DE" sz="24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</a:br>
              <a:r>
                <a:rPr lang="de-DE" sz="24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ourier New" pitchFamily="49" charset="0"/>
                  <a:cs typeface="Courier New" pitchFamily="49" charset="0"/>
                </a:rPr>
                <a:t>K25.9</a:t>
              </a:r>
              <a:endParaRPr lang="de-DE" b="1" dirty="0"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7" name="Geschweifte Klammer rechts 16"/>
            <p:cNvSpPr/>
            <p:nvPr/>
          </p:nvSpPr>
          <p:spPr>
            <a:xfrm>
              <a:off x="7236296" y="548680"/>
              <a:ext cx="216024" cy="1440160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7" name="Gruppieren 46"/>
          <p:cNvGrpSpPr/>
          <p:nvPr/>
        </p:nvGrpSpPr>
        <p:grpSpPr>
          <a:xfrm>
            <a:off x="251520" y="3890490"/>
            <a:ext cx="2664296" cy="2418830"/>
            <a:chOff x="251520" y="3890490"/>
            <a:chExt cx="2664296" cy="2418830"/>
          </a:xfrm>
        </p:grpSpPr>
        <p:sp>
          <p:nvSpPr>
            <p:cNvPr id="15" name="Rechteck 14"/>
            <p:cNvSpPr/>
            <p:nvPr/>
          </p:nvSpPr>
          <p:spPr>
            <a:xfrm>
              <a:off x="251520" y="3890490"/>
              <a:ext cx="2664296" cy="6906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>
                <a:lnSpc>
                  <a:spcPct val="80000"/>
                </a:lnSpc>
                <a:spcBef>
                  <a:spcPct val="20000"/>
                </a:spcBef>
              </a:pPr>
              <a:r>
                <a:rPr lang="de-DE" sz="24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Bedeutungs-</a:t>
              </a:r>
              <a:r>
                <a:rPr lang="de-DE" sz="2400" b="1" dirty="0" err="1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relationen</a:t>
              </a:r>
              <a:endParaRPr lang="de-DE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endParaRPr>
            </a:p>
          </p:txBody>
        </p:sp>
        <p:sp>
          <p:nvSpPr>
            <p:cNvPr id="20" name="Ellipse 19"/>
            <p:cNvSpPr/>
            <p:nvPr/>
          </p:nvSpPr>
          <p:spPr>
            <a:xfrm>
              <a:off x="2051720" y="4221088"/>
              <a:ext cx="792088" cy="360040"/>
            </a:xfrm>
            <a:prstGeom prst="ellipse">
              <a:avLst/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</p:spPr>
          <p:txBody>
            <a:bodyPr lIns="0" tIns="0" rIns="0" bIns="0" anchor="ctr" anchorCtr="0"/>
            <a:lstStyle/>
            <a:p>
              <a:pPr algn="ctr"/>
              <a:r>
                <a:rPr lang="de-DE" sz="1000" b="1" dirty="0" err="1" smtClean="0">
                  <a:solidFill>
                    <a:schemeClr val="bg1"/>
                  </a:solidFill>
                  <a:latin typeface="Calibri" pitchFamily="34" charset="0"/>
                </a:rPr>
                <a:t>Pept</a:t>
              </a:r>
              <a:r>
                <a:rPr lang="de-DE" sz="1000" b="1" dirty="0" smtClean="0">
                  <a:solidFill>
                    <a:schemeClr val="bg1"/>
                  </a:solidFill>
                  <a:latin typeface="Calibri" pitchFamily="34" charset="0"/>
                </a:rPr>
                <a:t>.</a:t>
              </a:r>
              <a:br>
                <a:rPr lang="de-DE" sz="1000" b="1" dirty="0" smtClean="0">
                  <a:solidFill>
                    <a:schemeClr val="bg1"/>
                  </a:solidFill>
                  <a:latin typeface="Calibri" pitchFamily="34" charset="0"/>
                </a:rPr>
              </a:br>
              <a:r>
                <a:rPr lang="de-DE" sz="1000" b="1" dirty="0" smtClean="0">
                  <a:solidFill>
                    <a:schemeClr val="bg1"/>
                  </a:solidFill>
                  <a:latin typeface="Calibri" pitchFamily="34" charset="0"/>
                </a:rPr>
                <a:t>Ulkus</a:t>
              </a:r>
              <a:endParaRPr lang="de-DE" sz="1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" name="Ellipse 20"/>
            <p:cNvSpPr/>
            <p:nvPr/>
          </p:nvSpPr>
          <p:spPr>
            <a:xfrm>
              <a:off x="2051720" y="5949280"/>
              <a:ext cx="792088" cy="360040"/>
            </a:xfrm>
            <a:prstGeom prst="ellipse">
              <a:avLst/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</p:spPr>
          <p:txBody>
            <a:bodyPr lIns="0" tIns="0" rIns="0" bIns="0" anchor="ctr" anchorCtr="0"/>
            <a:lstStyle/>
            <a:p>
              <a:pPr algn="ctr"/>
              <a:r>
                <a:rPr lang="de-DE" sz="900" b="1" dirty="0" err="1" smtClean="0">
                  <a:solidFill>
                    <a:schemeClr val="bg1"/>
                  </a:solidFill>
                  <a:latin typeface="Calibri" pitchFamily="34" charset="0"/>
                </a:rPr>
                <a:t>Pylorisches</a:t>
              </a:r>
              <a:r>
                <a:rPr lang="de-DE" sz="1000" b="1" dirty="0" smtClean="0">
                  <a:solidFill>
                    <a:schemeClr val="bg1"/>
                  </a:solidFill>
                  <a:latin typeface="Calibri" pitchFamily="34" charset="0"/>
                </a:rPr>
                <a:t/>
              </a:r>
              <a:br>
                <a:rPr lang="de-DE" sz="1000" b="1" dirty="0" smtClean="0">
                  <a:solidFill>
                    <a:schemeClr val="bg1"/>
                  </a:solidFill>
                  <a:latin typeface="Calibri" pitchFamily="34" charset="0"/>
                </a:rPr>
              </a:br>
              <a:r>
                <a:rPr lang="de-DE" sz="1000" b="1" dirty="0" smtClean="0">
                  <a:solidFill>
                    <a:schemeClr val="bg1"/>
                  </a:solidFill>
                  <a:latin typeface="Calibri" pitchFamily="34" charset="0"/>
                </a:rPr>
                <a:t>Ulkus</a:t>
              </a:r>
              <a:endParaRPr lang="de-DE" sz="1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" name="Ellipse 21"/>
            <p:cNvSpPr/>
            <p:nvPr/>
          </p:nvSpPr>
          <p:spPr>
            <a:xfrm>
              <a:off x="2051720" y="5085184"/>
              <a:ext cx="792088" cy="360040"/>
            </a:xfrm>
            <a:prstGeom prst="ellipse">
              <a:avLst/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</p:spPr>
          <p:txBody>
            <a:bodyPr lIns="0" tIns="0" rIns="0" bIns="0" anchor="ctr" anchorCtr="0"/>
            <a:lstStyle/>
            <a:p>
              <a:pPr algn="ctr"/>
              <a:r>
                <a:rPr lang="de-DE" sz="1000" b="1" dirty="0" smtClean="0">
                  <a:solidFill>
                    <a:schemeClr val="bg1"/>
                  </a:solidFill>
                  <a:latin typeface="Calibri" pitchFamily="34" charset="0"/>
                </a:rPr>
                <a:t>Magen-</a:t>
              </a:r>
              <a:r>
                <a:rPr lang="de-DE" sz="1000" b="1" dirty="0" err="1" smtClean="0">
                  <a:solidFill>
                    <a:schemeClr val="bg1"/>
                  </a:solidFill>
                  <a:latin typeface="Calibri" pitchFamily="34" charset="0"/>
                </a:rPr>
                <a:t>ulkus</a:t>
              </a:r>
              <a:endParaRPr lang="de-DE" sz="1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" name="Ellipse 22"/>
            <p:cNvSpPr/>
            <p:nvPr/>
          </p:nvSpPr>
          <p:spPr>
            <a:xfrm>
              <a:off x="323528" y="5085184"/>
              <a:ext cx="792088" cy="360040"/>
            </a:xfrm>
            <a:prstGeom prst="ellipse">
              <a:avLst/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</p:spPr>
          <p:txBody>
            <a:bodyPr lIns="0" tIns="0" rIns="0" bIns="0" anchor="ctr" anchorCtr="0"/>
            <a:lstStyle/>
            <a:p>
              <a:pPr algn="ctr"/>
              <a:r>
                <a:rPr lang="de-DE" sz="1000" b="1" dirty="0" smtClean="0">
                  <a:solidFill>
                    <a:schemeClr val="bg1"/>
                  </a:solidFill>
                  <a:latin typeface="Calibri" pitchFamily="34" charset="0"/>
                </a:rPr>
                <a:t>Magen</a:t>
              </a:r>
              <a:endParaRPr lang="de-DE" sz="1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" name="Ellipse 23"/>
            <p:cNvSpPr/>
            <p:nvPr/>
          </p:nvSpPr>
          <p:spPr>
            <a:xfrm>
              <a:off x="323528" y="5949280"/>
              <a:ext cx="792088" cy="360040"/>
            </a:xfrm>
            <a:prstGeom prst="ellipse">
              <a:avLst/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</p:spPr>
          <p:txBody>
            <a:bodyPr lIns="0" tIns="0" rIns="0" bIns="0" anchor="ctr" anchorCtr="0"/>
            <a:lstStyle/>
            <a:p>
              <a:pPr algn="ctr"/>
              <a:r>
                <a:rPr lang="de-DE" sz="1000" b="1" dirty="0" smtClean="0">
                  <a:solidFill>
                    <a:schemeClr val="bg1"/>
                  </a:solidFill>
                  <a:latin typeface="Calibri" pitchFamily="34" charset="0"/>
                </a:rPr>
                <a:t>Pylorus</a:t>
              </a:r>
              <a:endParaRPr lang="de-DE" sz="1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cxnSp>
          <p:nvCxnSpPr>
            <p:cNvPr id="26" name="Gerade Verbindung mit Pfeil 25"/>
            <p:cNvCxnSpPr>
              <a:stCxn id="22" idx="0"/>
              <a:endCxn id="20" idx="4"/>
            </p:cNvCxnSpPr>
            <p:nvPr/>
          </p:nvCxnSpPr>
          <p:spPr>
            <a:xfrm rot="5400000" flipH="1" flipV="1">
              <a:off x="2195736" y="4833156"/>
              <a:ext cx="504056" cy="1588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mit Pfeil 27"/>
            <p:cNvCxnSpPr>
              <a:stCxn id="21" idx="0"/>
              <a:endCxn id="22" idx="4"/>
            </p:cNvCxnSpPr>
            <p:nvPr/>
          </p:nvCxnSpPr>
          <p:spPr>
            <a:xfrm rot="5400000" flipH="1" flipV="1">
              <a:off x="2195736" y="5697252"/>
              <a:ext cx="504056" cy="1588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 Verbindung mit Pfeil 30"/>
            <p:cNvCxnSpPr>
              <a:stCxn id="24" idx="0"/>
              <a:endCxn id="23" idx="4"/>
            </p:cNvCxnSpPr>
            <p:nvPr/>
          </p:nvCxnSpPr>
          <p:spPr>
            <a:xfrm rot="5400000" flipH="1" flipV="1">
              <a:off x="467544" y="5697252"/>
              <a:ext cx="504056" cy="1588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mit Pfeil 33"/>
            <p:cNvCxnSpPr>
              <a:stCxn id="22" idx="2"/>
              <a:endCxn id="23" idx="6"/>
            </p:cNvCxnSpPr>
            <p:nvPr/>
          </p:nvCxnSpPr>
          <p:spPr>
            <a:xfrm rot="10800000">
              <a:off x="1115616" y="5265204"/>
              <a:ext cx="936104" cy="1588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 Verbindung mit Pfeil 36"/>
            <p:cNvCxnSpPr>
              <a:stCxn id="21" idx="2"/>
              <a:endCxn id="24" idx="6"/>
            </p:cNvCxnSpPr>
            <p:nvPr/>
          </p:nvCxnSpPr>
          <p:spPr>
            <a:xfrm rot="10800000">
              <a:off x="1115616" y="6129300"/>
              <a:ext cx="936104" cy="1588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extfeld 39"/>
            <p:cNvSpPr txBox="1"/>
            <p:nvPr/>
          </p:nvSpPr>
          <p:spPr>
            <a:xfrm>
              <a:off x="2483768" y="4725144"/>
              <a:ext cx="40427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050" i="1" dirty="0" err="1" smtClean="0"/>
                <a:t>is</a:t>
              </a:r>
              <a:r>
                <a:rPr lang="de-DE" sz="1050" i="1" dirty="0" smtClean="0"/>
                <a:t> a</a:t>
              </a:r>
              <a:endParaRPr lang="de-DE" i="1" dirty="0"/>
            </a:p>
          </p:txBody>
        </p:sp>
        <p:sp>
          <p:nvSpPr>
            <p:cNvPr id="41" name="Textfeld 40"/>
            <p:cNvSpPr txBox="1"/>
            <p:nvPr/>
          </p:nvSpPr>
          <p:spPr>
            <a:xfrm>
              <a:off x="2483768" y="5543654"/>
              <a:ext cx="40427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050" i="1" dirty="0" err="1" smtClean="0"/>
                <a:t>is</a:t>
              </a:r>
              <a:r>
                <a:rPr lang="de-DE" sz="1050" i="1" dirty="0" smtClean="0"/>
                <a:t> a</a:t>
              </a:r>
              <a:endParaRPr lang="de-DE" i="1" dirty="0"/>
            </a:p>
          </p:txBody>
        </p:sp>
        <p:sp>
          <p:nvSpPr>
            <p:cNvPr id="42" name="Textfeld 41"/>
            <p:cNvSpPr txBox="1"/>
            <p:nvPr/>
          </p:nvSpPr>
          <p:spPr>
            <a:xfrm>
              <a:off x="783346" y="5589240"/>
              <a:ext cx="56618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050" i="1" dirty="0" err="1" smtClean="0"/>
                <a:t>part</a:t>
              </a:r>
              <a:r>
                <a:rPr lang="de-DE" sz="1050" i="1" dirty="0" smtClean="0"/>
                <a:t> </a:t>
              </a:r>
              <a:r>
                <a:rPr lang="de-DE" sz="1050" i="1" dirty="0" err="1" smtClean="0"/>
                <a:t>of</a:t>
              </a:r>
              <a:endParaRPr lang="de-DE" i="1" dirty="0"/>
            </a:p>
          </p:txBody>
        </p:sp>
        <p:sp>
          <p:nvSpPr>
            <p:cNvPr id="43" name="Textfeld 42"/>
            <p:cNvSpPr txBox="1"/>
            <p:nvPr/>
          </p:nvSpPr>
          <p:spPr>
            <a:xfrm>
              <a:off x="1145703" y="5040335"/>
              <a:ext cx="906017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050" i="1" dirty="0" err="1" smtClean="0"/>
                <a:t>has</a:t>
              </a:r>
              <a:r>
                <a:rPr lang="de-DE" sz="1050" i="1" dirty="0" smtClean="0"/>
                <a:t> </a:t>
              </a:r>
              <a:r>
                <a:rPr lang="de-DE" sz="1050" i="1" dirty="0" err="1" smtClean="0"/>
                <a:t>location</a:t>
              </a:r>
              <a:endParaRPr lang="de-DE" i="1" dirty="0"/>
            </a:p>
          </p:txBody>
        </p:sp>
        <p:sp>
          <p:nvSpPr>
            <p:cNvPr id="44" name="Textfeld 43"/>
            <p:cNvSpPr txBox="1"/>
            <p:nvPr/>
          </p:nvSpPr>
          <p:spPr>
            <a:xfrm>
              <a:off x="1169518" y="5938131"/>
              <a:ext cx="906017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1050" i="1" dirty="0" err="1" smtClean="0"/>
                <a:t>has</a:t>
              </a:r>
              <a:r>
                <a:rPr lang="de-DE" sz="1050" i="1" dirty="0" smtClean="0"/>
                <a:t> </a:t>
              </a:r>
              <a:r>
                <a:rPr lang="de-DE" sz="1050" i="1" dirty="0" err="1" smtClean="0"/>
                <a:t>location</a:t>
              </a:r>
              <a:endParaRPr lang="de-DE" i="1" dirty="0"/>
            </a:p>
          </p:txBody>
        </p:sp>
      </p:grpSp>
      <p:grpSp>
        <p:nvGrpSpPr>
          <p:cNvPr id="46" name="Gruppieren 45"/>
          <p:cNvGrpSpPr/>
          <p:nvPr/>
        </p:nvGrpSpPr>
        <p:grpSpPr>
          <a:xfrm>
            <a:off x="4464496" y="2420888"/>
            <a:ext cx="4743559" cy="2238716"/>
            <a:chOff x="4464496" y="2420888"/>
            <a:chExt cx="4743559" cy="2238716"/>
          </a:xfrm>
        </p:grpSpPr>
        <p:sp>
          <p:nvSpPr>
            <p:cNvPr id="8" name="Rechteck 7"/>
            <p:cNvSpPr/>
            <p:nvPr/>
          </p:nvSpPr>
          <p:spPr>
            <a:xfrm>
              <a:off x="4464496" y="2420888"/>
              <a:ext cx="4572000" cy="164352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marL="990600" lvl="1" indent="-533400">
                <a:lnSpc>
                  <a:spcPct val="80000"/>
                </a:lnSpc>
                <a:spcBef>
                  <a:spcPct val="20000"/>
                </a:spcBef>
              </a:pPr>
              <a:r>
                <a:rPr lang="de-DE" sz="24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	Homonymie </a:t>
              </a:r>
              <a:r>
                <a:rPr lang="de-DE" sz="2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/>
              </a:r>
              <a:br>
                <a:rPr lang="de-DE" sz="2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</a:br>
              <a:r>
                <a:rPr lang="de-DE" sz="2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/>
              </a:r>
              <a:br>
                <a:rPr lang="de-DE" sz="2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</a:br>
              <a:endPara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endParaRPr>
            </a:p>
            <a:p>
              <a:pPr marL="990600" lvl="1" indent="-533400">
                <a:lnSpc>
                  <a:spcPct val="80000"/>
                </a:lnSpc>
                <a:spcBef>
                  <a:spcPct val="20000"/>
                </a:spcBef>
              </a:pPr>
              <a:r>
                <a:rPr lang="de-DE" sz="2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/>
              </a:r>
              <a:br>
                <a:rPr lang="de-DE" sz="2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</a:br>
              <a:endParaRPr lang="de-DE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endParaRPr>
            </a:p>
          </p:txBody>
        </p:sp>
        <p:sp>
          <p:nvSpPr>
            <p:cNvPr id="12" name="Rechteck 11"/>
            <p:cNvSpPr/>
            <p:nvPr/>
          </p:nvSpPr>
          <p:spPr>
            <a:xfrm>
              <a:off x="7308304" y="2588711"/>
              <a:ext cx="999569" cy="9208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ts val="1600"/>
                </a:lnSpc>
              </a:pPr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Magen</a:t>
              </a:r>
              <a:b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</a:br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Herz</a:t>
              </a:r>
            </a:p>
            <a:p>
              <a:pPr>
                <a:lnSpc>
                  <a:spcPts val="1600"/>
                </a:lnSpc>
              </a:pPr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Gehirn</a:t>
              </a:r>
              <a:b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</a:br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Kehlkopf</a:t>
              </a:r>
              <a:endParaRPr lang="de-DE" dirty="0"/>
            </a:p>
          </p:txBody>
        </p:sp>
        <p:sp>
          <p:nvSpPr>
            <p:cNvPr id="30" name="Rechteck 29"/>
            <p:cNvSpPr/>
            <p:nvPr/>
          </p:nvSpPr>
          <p:spPr>
            <a:xfrm>
              <a:off x="7308304" y="3501008"/>
              <a:ext cx="111126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ts val="1600"/>
                </a:lnSpc>
              </a:pPr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Fraktur</a:t>
              </a:r>
              <a:b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</a:br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Hernie</a:t>
              </a:r>
            </a:p>
            <a:p>
              <a:pPr>
                <a:lnSpc>
                  <a:spcPts val="1600"/>
                </a:lnSpc>
              </a:pPr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Membran</a:t>
              </a:r>
              <a:endParaRPr lang="de-DE" dirty="0"/>
            </a:p>
          </p:txBody>
        </p:sp>
        <p:sp>
          <p:nvSpPr>
            <p:cNvPr id="32" name="Rechteck 31"/>
            <p:cNvSpPr/>
            <p:nvPr/>
          </p:nvSpPr>
          <p:spPr>
            <a:xfrm>
              <a:off x="5868144" y="2852936"/>
              <a:ext cx="120077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"Ventrikel"</a:t>
              </a:r>
              <a:endParaRPr lang="de-DE" dirty="0"/>
            </a:p>
          </p:txBody>
        </p:sp>
        <p:sp>
          <p:nvSpPr>
            <p:cNvPr id="33" name="Rechteck 32"/>
            <p:cNvSpPr/>
            <p:nvPr/>
          </p:nvSpPr>
          <p:spPr>
            <a:xfrm>
              <a:off x="6175041" y="3645024"/>
              <a:ext cx="91723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"Bruch"</a:t>
              </a:r>
              <a:endParaRPr lang="de-DE" dirty="0"/>
            </a:p>
          </p:txBody>
        </p:sp>
        <p:sp>
          <p:nvSpPr>
            <p:cNvPr id="35" name="Gleichschenkliges Dreieck 34"/>
            <p:cNvSpPr/>
            <p:nvPr/>
          </p:nvSpPr>
          <p:spPr>
            <a:xfrm rot="16200000" flipH="1">
              <a:off x="6840252" y="2868621"/>
              <a:ext cx="684076" cy="324036"/>
            </a:xfrm>
            <a:prstGeom prst="triangle">
              <a:avLst/>
            </a:prstGeom>
            <a:solidFill>
              <a:srgbClr val="EAEA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" name="Gleichschenkliges Dreieck 35"/>
            <p:cNvSpPr/>
            <p:nvPr/>
          </p:nvSpPr>
          <p:spPr>
            <a:xfrm rot="16200000" flipH="1">
              <a:off x="6914578" y="3642706"/>
              <a:ext cx="504055" cy="324036"/>
            </a:xfrm>
            <a:prstGeom prst="triangle">
              <a:avLst/>
            </a:prstGeom>
            <a:solidFill>
              <a:srgbClr val="EAEA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" name="Gleichschenkliges Dreieck 37"/>
            <p:cNvSpPr/>
            <p:nvPr/>
          </p:nvSpPr>
          <p:spPr>
            <a:xfrm rot="16200000" flipH="1">
              <a:off x="6930263" y="4239090"/>
              <a:ext cx="504055" cy="324036"/>
            </a:xfrm>
            <a:prstGeom prst="triangle">
              <a:avLst/>
            </a:prstGeom>
            <a:solidFill>
              <a:srgbClr val="EAEA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" name="Rechteck 38"/>
            <p:cNvSpPr/>
            <p:nvPr/>
          </p:nvSpPr>
          <p:spPr>
            <a:xfrm>
              <a:off x="7308304" y="4149080"/>
              <a:ext cx="1899751" cy="51052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ts val="1600"/>
                </a:lnSpc>
              </a:pPr>
              <a:r>
                <a:rPr lang="de-DE" dirty="0" err="1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Hinterwandinfarkt</a:t>
              </a:r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/>
              </a:r>
              <a:b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</a:br>
              <a:r>
                <a:rPr lang="de-DE" dirty="0" err="1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Harnwegsinfekt</a:t>
              </a:r>
              <a:endParaRPr lang="de-DE" dirty="0"/>
            </a:p>
          </p:txBody>
        </p:sp>
        <p:sp>
          <p:nvSpPr>
            <p:cNvPr id="45" name="Rechteck 44"/>
            <p:cNvSpPr/>
            <p:nvPr/>
          </p:nvSpPr>
          <p:spPr>
            <a:xfrm>
              <a:off x="6170487" y="4221088"/>
              <a:ext cx="77777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</a:rPr>
                <a:t>"HWI"</a:t>
              </a:r>
              <a:endParaRPr lang="de-DE" dirty="0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Ellipse 592"/>
          <p:cNvSpPr>
            <a:spLocks noChangeArrowheads="1"/>
          </p:cNvSpPr>
          <p:nvPr/>
        </p:nvSpPr>
        <p:spPr bwMode="auto">
          <a:xfrm>
            <a:off x="323528" y="4909914"/>
            <a:ext cx="6733256" cy="1099292"/>
          </a:xfrm>
          <a:prstGeom prst="ellipse">
            <a:avLst/>
          </a:prstGeom>
        </p:spPr>
        <p:txBody>
          <a:bodyPr wrap="square">
            <a:spAutoFit/>
          </a:bodyPr>
          <a:lstStyle/>
          <a:p>
            <a:pPr marL="990600" lvl="1" indent="-533400">
              <a:lnSpc>
                <a:spcPct val="80000"/>
              </a:lnSpc>
              <a:spcBef>
                <a:spcPct val="20000"/>
              </a:spcBef>
              <a:buFont typeface="Arial" charset="0"/>
              <a:buChar char="–"/>
            </a:pPr>
            <a:r>
              <a:rPr lang="de-DE" sz="2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Welche Defizite hat Retrieval ohne Semantik</a:t>
            </a:r>
          </a:p>
        </p:txBody>
      </p:sp>
      <p:sp>
        <p:nvSpPr>
          <p:cNvPr id="9" name="Rechteck 8"/>
          <p:cNvSpPr/>
          <p:nvPr/>
        </p:nvSpPr>
        <p:spPr>
          <a:xfrm>
            <a:off x="4283968" y="3181722"/>
            <a:ext cx="4572000" cy="1902059"/>
          </a:xfrm>
          <a:prstGeom prst="rect">
            <a:avLst/>
          </a:prstGeom>
        </p:spPr>
        <p:txBody>
          <a:bodyPr>
            <a:spAutoFit/>
          </a:bodyPr>
          <a:lstStyle/>
          <a:p>
            <a:pPr marL="990600" lvl="1" indent="-533400">
              <a:lnSpc>
                <a:spcPct val="80000"/>
              </a:lnSpc>
              <a:spcBef>
                <a:spcPct val="20000"/>
              </a:spcBef>
              <a:buFont typeface="Arial" charset="0"/>
              <a:buChar char="–"/>
            </a:pPr>
            <a:r>
              <a:rPr lang="de-DE" sz="2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Welchen Mehrwert hat</a:t>
            </a:r>
            <a:br>
              <a:rPr lang="de-DE" sz="2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die semantische Fundierung des </a:t>
            </a:r>
            <a:r>
              <a:rPr lang="de-DE" sz="28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Dokumentenretrievals</a:t>
            </a:r>
            <a:r>
              <a:rPr lang="de-DE" sz="2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?</a:t>
            </a:r>
          </a:p>
          <a:p>
            <a:pPr marL="990600" lvl="1" indent="-533400">
              <a:lnSpc>
                <a:spcPct val="80000"/>
              </a:lnSpc>
              <a:spcBef>
                <a:spcPct val="20000"/>
              </a:spcBef>
              <a:buFont typeface="Arial" charset="0"/>
              <a:buChar char="–"/>
            </a:pPr>
            <a:endParaRPr lang="de-DE" sz="28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Rechteck 5"/>
          <p:cNvSpPr/>
          <p:nvPr/>
        </p:nvSpPr>
        <p:spPr>
          <a:xfrm>
            <a:off x="1835696" y="2636912"/>
            <a:ext cx="2465547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de-DE" sz="3200" dirty="0" smtClean="0">
                <a:solidFill>
                  <a:prstClr val="white"/>
                </a:solidFill>
                <a:latin typeface="Calibri"/>
              </a:rPr>
              <a:t>mittels </a:t>
            </a:r>
            <a:br>
              <a:rPr lang="de-DE" sz="3200" dirty="0" smtClean="0">
                <a:solidFill>
                  <a:prstClr val="white"/>
                </a:solidFill>
                <a:latin typeface="Calibri"/>
              </a:rPr>
            </a:br>
            <a:r>
              <a:rPr lang="de-DE" sz="3200" dirty="0" smtClean="0">
                <a:solidFill>
                  <a:prstClr val="white"/>
                </a:solidFill>
                <a:latin typeface="Calibri"/>
              </a:rPr>
              <a:t>wortbasierter</a:t>
            </a:r>
            <a:br>
              <a:rPr lang="de-DE" sz="3200" dirty="0" smtClean="0">
                <a:solidFill>
                  <a:prstClr val="white"/>
                </a:solidFill>
                <a:latin typeface="Calibri"/>
              </a:rPr>
            </a:br>
            <a:r>
              <a:rPr lang="de-DE" sz="3200" dirty="0">
                <a:solidFill>
                  <a:prstClr val="white"/>
                </a:solidFill>
                <a:latin typeface="Calibri"/>
              </a:rPr>
              <a:t>I</a:t>
            </a:r>
            <a:r>
              <a:rPr lang="de-DE" sz="3200" dirty="0" smtClean="0">
                <a:solidFill>
                  <a:prstClr val="white"/>
                </a:solidFill>
                <a:latin typeface="Calibri"/>
              </a:rPr>
              <a:t>ndexierung</a:t>
            </a:r>
            <a:endParaRPr lang="de-DE" sz="3200" dirty="0">
              <a:solidFill>
                <a:prstClr val="white"/>
              </a:solidFill>
            </a:endParaRPr>
          </a:p>
        </p:txBody>
      </p:sp>
      <p:sp>
        <p:nvSpPr>
          <p:cNvPr id="10" name="Rechteck 9"/>
          <p:cNvSpPr/>
          <p:nvPr/>
        </p:nvSpPr>
        <p:spPr>
          <a:xfrm>
            <a:off x="5148064" y="404664"/>
            <a:ext cx="3416961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Dokument wird gefunden mit den 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Suchwörtern: </a:t>
            </a:r>
          </a:p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"Whipple", "Magen", "Pylorus"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endParaRPr lang="de-DE" dirty="0"/>
          </a:p>
        </p:txBody>
      </p:sp>
      <p:sp>
        <p:nvSpPr>
          <p:cNvPr id="11" name="Gefaltete Ecke 10"/>
          <p:cNvSpPr/>
          <p:nvPr/>
        </p:nvSpPr>
        <p:spPr>
          <a:xfrm>
            <a:off x="4572000" y="1700808"/>
            <a:ext cx="4464496" cy="3581251"/>
          </a:xfrm>
          <a:prstGeom prst="foldedCorner">
            <a:avLst/>
          </a:prstGeom>
          <a:solidFill>
            <a:srgbClr val="C8C800">
              <a:alpha val="9000"/>
            </a:srgbClr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 smtClean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  <a:p>
            <a:endParaRPr lang="de-DE" sz="1050" i="1" dirty="0">
              <a:solidFill>
                <a:schemeClr val="tx1">
                  <a:lumMod val="50000"/>
                  <a:lumOff val="50000"/>
                </a:schemeClr>
              </a:solidFill>
              <a:latin typeface="Arial" pitchFamily="34" charset="0"/>
            </a:endParaRPr>
          </a:p>
        </p:txBody>
      </p:sp>
      <p:sp>
        <p:nvSpPr>
          <p:cNvPr id="12" name="Rechteck 11"/>
          <p:cNvSpPr/>
          <p:nvPr/>
        </p:nvSpPr>
        <p:spPr>
          <a:xfrm>
            <a:off x="251520" y="5530006"/>
            <a:ext cx="87849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Keine  Treffer für "</a:t>
            </a:r>
            <a:r>
              <a:rPr lang="de-DE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Pankreatikoduodenectomie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",  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"Resektion", "Duodenum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", "Zwölffingerdarm", "Pankreas", "Bauchspeicheldrüse", "Gallengang", "Pankreasgang", "</a:t>
            </a:r>
            <a:r>
              <a:rPr lang="de-DE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Ductus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r>
              <a:rPr lang="de-DE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pancreaticus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", "Papille", "Magenresektion"  </a:t>
            </a:r>
            <a:endParaRPr lang="de-DE" dirty="0"/>
          </a:p>
        </p:txBody>
      </p:sp>
      <p:sp>
        <p:nvSpPr>
          <p:cNvPr id="14" name="Rechteck 13"/>
          <p:cNvSpPr/>
          <p:nvPr/>
        </p:nvSpPr>
        <p:spPr>
          <a:xfrm>
            <a:off x="1259632" y="1340768"/>
            <a:ext cx="10988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white"/>
                </a:solidFill>
                <a:latin typeface="Calibri"/>
              </a:rPr>
              <a:t>Standard-</a:t>
            </a:r>
            <a:endParaRPr lang="de-DE" dirty="0"/>
          </a:p>
        </p:txBody>
      </p:sp>
      <p:sp>
        <p:nvSpPr>
          <p:cNvPr id="9" name="Rechteck 8"/>
          <p:cNvSpPr/>
          <p:nvPr/>
        </p:nvSpPr>
        <p:spPr>
          <a:xfrm>
            <a:off x="4572000" y="1772816"/>
            <a:ext cx="4320480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de-DE" sz="1050" b="1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Arial" pitchFamily="34" charset="0"/>
              </a:rPr>
              <a:t>"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Makroskopie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: "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Resektat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nach Whipple": Ein noch nicht eröffnetes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Resektat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, bestehend aus einem distalen Magen mit einer kleinen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Kurvaturlänge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von 9,5 cm und einer großen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Kurvaturlänge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von 13,5 cm,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sowei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einem duodenalen Anteil von 14 cm Länge. 2 cm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aboral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des Pylorus zeigt die Dünndarmwandung eine sanduhrartige Stenose. Im Magen- und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Duodenallumen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reichlich zähflüssiger Schleim,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sanguinolent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; die Schleimhaut ist insgesamt livide. Auf lamellierenden Schnitten zähfestes weißliches, teilweise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nodulär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konfiguriertes Gewebe, ohne das Gallengänge manifest werden. Der distale Anteil des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Ductus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pankreaticus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ist leicht erweitert und von der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Papilla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vateri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aus 4,5 cm weit sondierbar, wobei er hier in einer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peripankreatischen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Narbenzone abbricht. Eine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Gallengangsmündung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läßt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sich makroskopisch nicht abgrenzen. Die berichtete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Duodenumstenose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liegt 2,5 cm oral der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Papilla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</a:t>
            </a:r>
            <a:r>
              <a:rPr lang="de-DE" sz="105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vateri</a:t>
            </a: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 und steht mit der beschriebenen Narbenzone in direktem </a:t>
            </a:r>
            <a:b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</a:br>
            <a:r>
              <a:rPr lang="de-DE" sz="105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ourier New" pitchFamily="49" charset="0"/>
              </a:rPr>
              <a:t>Zusammenhang.</a:t>
            </a:r>
            <a:endParaRPr lang="de-DE" sz="1050" b="1" i="1" dirty="0">
              <a:solidFill>
                <a:prstClr val="black">
                  <a:lumMod val="50000"/>
                  <a:lumOff val="50000"/>
                </a:prstClr>
              </a:solidFill>
              <a:latin typeface="Arial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Rechteck 5"/>
          <p:cNvSpPr/>
          <p:nvPr/>
        </p:nvSpPr>
        <p:spPr>
          <a:xfrm>
            <a:off x="1835696" y="2636912"/>
            <a:ext cx="2465547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de-DE" sz="3200" dirty="0" smtClean="0">
                <a:solidFill>
                  <a:prstClr val="white"/>
                </a:solidFill>
                <a:latin typeface="Calibri"/>
              </a:rPr>
              <a:t>mittels </a:t>
            </a:r>
            <a:br>
              <a:rPr lang="de-DE" sz="3200" dirty="0" smtClean="0">
                <a:solidFill>
                  <a:prstClr val="white"/>
                </a:solidFill>
                <a:latin typeface="Calibri"/>
              </a:rPr>
            </a:br>
            <a:r>
              <a:rPr lang="de-DE" sz="3200" dirty="0" smtClean="0">
                <a:solidFill>
                  <a:prstClr val="white"/>
                </a:solidFill>
                <a:latin typeface="Calibri"/>
              </a:rPr>
              <a:t>wortbasierter</a:t>
            </a:r>
            <a:br>
              <a:rPr lang="de-DE" sz="3200" dirty="0" smtClean="0">
                <a:solidFill>
                  <a:prstClr val="white"/>
                </a:solidFill>
                <a:latin typeface="Calibri"/>
              </a:rPr>
            </a:br>
            <a:r>
              <a:rPr lang="de-DE" sz="3200" dirty="0">
                <a:solidFill>
                  <a:prstClr val="white"/>
                </a:solidFill>
                <a:latin typeface="Calibri"/>
              </a:rPr>
              <a:t>I</a:t>
            </a:r>
            <a:r>
              <a:rPr lang="de-DE" sz="3200" dirty="0" smtClean="0">
                <a:solidFill>
                  <a:prstClr val="white"/>
                </a:solidFill>
                <a:latin typeface="Calibri"/>
              </a:rPr>
              <a:t>ndexierung</a:t>
            </a:r>
            <a:endParaRPr lang="de-DE" sz="3200" dirty="0">
              <a:solidFill>
                <a:prstClr val="white"/>
              </a:solidFill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1259632" y="1340768"/>
            <a:ext cx="10988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white"/>
                </a:solidFill>
                <a:latin typeface="Calibri"/>
              </a:rPr>
              <a:t>Standard-</a:t>
            </a:r>
            <a:endParaRPr lang="de-DE" dirty="0"/>
          </a:p>
        </p:txBody>
      </p:sp>
      <p:sp>
        <p:nvSpPr>
          <p:cNvPr id="8" name="Rechteck 7"/>
          <p:cNvSpPr/>
          <p:nvPr/>
        </p:nvSpPr>
        <p:spPr>
          <a:xfrm>
            <a:off x="4644008" y="548680"/>
            <a:ext cx="3960440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Meist hohe Precision mit geringem Recall:  "Dunkelziffer"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endParaRPr lang="de-DE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7" name="Rechteck 6"/>
          <p:cNvSpPr/>
          <p:nvPr/>
        </p:nvSpPr>
        <p:spPr>
          <a:xfrm>
            <a:off x="179512" y="4653136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182563" indent="-182563">
              <a:buFont typeface="Arial" pitchFamily="34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In medizinischen Dokumenten andererseits Einbuße 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an Präzision durch fehlende Berücksichtigung des Kontexts: </a:t>
            </a:r>
          </a:p>
          <a:p>
            <a:pPr marL="639763" lvl="1" indent="-182563">
              <a:buFont typeface="Arial" pitchFamily="34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Negation</a:t>
            </a:r>
          </a:p>
          <a:p>
            <a:pPr marL="639763" lvl="1" indent="-182563">
              <a:buFont typeface="Arial" pitchFamily="34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Familienanamnese</a:t>
            </a:r>
          </a:p>
          <a:p>
            <a:pPr marL="639763" lvl="1" indent="-182563">
              <a:buFont typeface="Arial" pitchFamily="34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Prävention</a:t>
            </a:r>
          </a:p>
          <a:p>
            <a:pPr marL="639763" lvl="1" indent="-182563">
              <a:buFont typeface="Arial" pitchFamily="34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Plan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endParaRPr lang="de-DE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9" name="Rechteck 8"/>
          <p:cNvSpPr/>
          <p:nvPr/>
        </p:nvSpPr>
        <p:spPr>
          <a:xfrm>
            <a:off x="5255568" y="3933056"/>
            <a:ext cx="3888432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Spezielle Problematik der deutschen Medizinsprache:</a:t>
            </a:r>
          </a:p>
          <a:p>
            <a:pPr marL="639763" lvl="1" indent="-182563">
              <a:buFont typeface="Arial" pitchFamily="34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Schreibvarianten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("Ulkus" – "Ulcus")</a:t>
            </a:r>
          </a:p>
          <a:p>
            <a:pPr marL="639763" lvl="1" indent="-182563">
              <a:buFont typeface="Arial" pitchFamily="34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Abkürzungen ("HWI", "HP",…)</a:t>
            </a:r>
          </a:p>
          <a:p>
            <a:pPr marL="639763" lvl="1" indent="-182563">
              <a:buFont typeface="Arial" pitchFamily="34" charset="0"/>
              <a:buChar char="•"/>
            </a:pPr>
            <a:r>
              <a:rPr lang="de-DE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Kompositabildung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/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("</a:t>
            </a:r>
            <a:r>
              <a:rPr lang="de-DE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Duodenallumen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")</a:t>
            </a:r>
          </a:p>
        </p:txBody>
      </p:sp>
      <p:sp>
        <p:nvSpPr>
          <p:cNvPr id="10" name="Rechteck 9"/>
          <p:cNvSpPr/>
          <p:nvPr/>
        </p:nvSpPr>
        <p:spPr>
          <a:xfrm>
            <a:off x="5364088" y="1844824"/>
            <a:ext cx="331236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"Google-verbildete" Nutzer: Recall spielt bei der Web-Suche eine geringe Rolle . Für viele (nicht alle) medizinische Recherchen essentiell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7" grpId="0"/>
      <p:bldP spid="9" grpId="0"/>
      <p:bldP spid="1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Rechteck 5"/>
          <p:cNvSpPr/>
          <p:nvPr/>
        </p:nvSpPr>
        <p:spPr>
          <a:xfrm>
            <a:off x="1331640" y="2636912"/>
            <a:ext cx="3424977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de-DE" sz="3200" dirty="0" smtClean="0">
                <a:solidFill>
                  <a:prstClr val="white"/>
                </a:solidFill>
                <a:latin typeface="Calibri"/>
              </a:rPr>
              <a:t>weitere </a:t>
            </a:r>
            <a:br>
              <a:rPr lang="de-DE" sz="3200" dirty="0" smtClean="0">
                <a:solidFill>
                  <a:prstClr val="white"/>
                </a:solidFill>
                <a:latin typeface="Calibri"/>
              </a:rPr>
            </a:br>
            <a:r>
              <a:rPr lang="de-DE" sz="3200" dirty="0" smtClean="0">
                <a:solidFill>
                  <a:prstClr val="white"/>
                </a:solidFill>
                <a:latin typeface="Calibri"/>
              </a:rPr>
              <a:t>Herausforderungen</a:t>
            </a:r>
            <a:endParaRPr lang="de-DE" sz="3200" dirty="0">
              <a:solidFill>
                <a:prstClr val="white"/>
              </a:solidFill>
            </a:endParaRPr>
          </a:p>
        </p:txBody>
      </p:sp>
      <p:sp>
        <p:nvSpPr>
          <p:cNvPr id="13" name="Rechteck 12"/>
          <p:cNvSpPr/>
          <p:nvPr/>
        </p:nvSpPr>
        <p:spPr>
          <a:xfrm>
            <a:off x="4716016" y="404664"/>
            <a:ext cx="331236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u="sng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Beispiel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:</a:t>
            </a:r>
          </a:p>
          <a:p>
            <a:r>
              <a:rPr 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Es sollen alle Behandlungsfälle mit Diagnose Magenulkus im Jahr 2010 gezählt werden. </a:t>
            </a:r>
            <a:endParaRPr lang="de-DE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endParaRPr lang="de-DE" dirty="0"/>
          </a:p>
        </p:txBody>
      </p:sp>
      <p:sp>
        <p:nvSpPr>
          <p:cNvPr id="15" name="Rechteck 14"/>
          <p:cNvSpPr/>
          <p:nvPr/>
        </p:nvSpPr>
        <p:spPr>
          <a:xfrm>
            <a:off x="5652120" y="1713582"/>
            <a:ext cx="336612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Auch die Fälle mit </a:t>
            </a:r>
            <a:r>
              <a:rPr lang="de-DE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Verdacht 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auf Magenulkus  sind mit ICD-10:K25 kodiert.</a:t>
            </a:r>
            <a:endParaRPr lang="de-DE" dirty="0"/>
          </a:p>
        </p:txBody>
      </p:sp>
      <p:sp>
        <p:nvSpPr>
          <p:cNvPr id="16" name="Rechteck 15"/>
          <p:cNvSpPr/>
          <p:nvPr/>
        </p:nvSpPr>
        <p:spPr>
          <a:xfrm>
            <a:off x="5652120" y="2865710"/>
            <a:ext cx="336612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Fälle mit Magenulkus  als Nebendiagnose sind nicht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kodiert.</a:t>
            </a:r>
            <a:endParaRPr lang="de-DE" dirty="0"/>
          </a:p>
        </p:txBody>
      </p:sp>
      <p:sp>
        <p:nvSpPr>
          <p:cNvPr id="18" name="Rechteck 17"/>
          <p:cNvSpPr/>
          <p:nvPr/>
        </p:nvSpPr>
        <p:spPr>
          <a:xfrm>
            <a:off x="4788024" y="5661248"/>
            <a:ext cx="417646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Freitextsuche nach "Magenul</a:t>
            </a:r>
            <a:r>
              <a:rPr 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us" findet nicht Texte mit "Magenul</a:t>
            </a:r>
            <a:r>
              <a:rPr 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c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us " oder "Magengeschwür"</a:t>
            </a:r>
            <a:endParaRPr lang="de-DE" dirty="0"/>
          </a:p>
        </p:txBody>
      </p:sp>
      <p:sp>
        <p:nvSpPr>
          <p:cNvPr id="19" name="Rechteck 18"/>
          <p:cNvSpPr/>
          <p:nvPr/>
        </p:nvSpPr>
        <p:spPr>
          <a:xfrm>
            <a:off x="251520" y="5380672"/>
            <a:ext cx="387017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Treffer 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auch bei  "Familienanamnese: Vater Magenulkus" oder bei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"Gabe von </a:t>
            </a:r>
            <a:r>
              <a:rPr lang="de-DE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Omeprazol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zur Prophylaxe eines Magenulcus "</a:t>
            </a:r>
            <a:endParaRPr lang="de-DE" dirty="0"/>
          </a:p>
        </p:txBody>
      </p:sp>
      <p:sp>
        <p:nvSpPr>
          <p:cNvPr id="20" name="Rechteck 19"/>
          <p:cNvSpPr/>
          <p:nvPr/>
        </p:nvSpPr>
        <p:spPr>
          <a:xfrm>
            <a:off x="5166320" y="4870901"/>
            <a:ext cx="365415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kein Treffer bei "Stressulkus im </a:t>
            </a:r>
            <a:r>
              <a:rPr lang="de-DE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Corpusbereich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</a:t>
            </a:r>
            <a:endParaRPr lang="de-DE" dirty="0"/>
          </a:p>
        </p:txBody>
      </p:sp>
      <p:sp>
        <p:nvSpPr>
          <p:cNvPr id="21" name="Rechteck 20"/>
          <p:cNvSpPr/>
          <p:nvPr/>
        </p:nvSpPr>
        <p:spPr>
          <a:xfrm>
            <a:off x="5076056" y="3933056"/>
            <a:ext cx="365415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Freitextsuche : Treffer 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bei „Ulzera können nicht  ausgeschlossen werden“</a:t>
            </a:r>
            <a:endParaRPr lang="de-DE" dirty="0"/>
          </a:p>
        </p:txBody>
      </p:sp>
      <p:sp>
        <p:nvSpPr>
          <p:cNvPr id="11" name="Abgerundetes Rechteck 10"/>
          <p:cNvSpPr/>
          <p:nvPr/>
        </p:nvSpPr>
        <p:spPr>
          <a:xfrm>
            <a:off x="5004048" y="4797152"/>
            <a:ext cx="3456384" cy="792088"/>
          </a:xfrm>
          <a:prstGeom prst="roundRect">
            <a:avLst/>
          </a:prstGeom>
          <a:noFill/>
          <a:ln>
            <a:solidFill>
              <a:srgbClr val="C8C8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8" grpId="0"/>
      <p:bldP spid="19" grpId="0"/>
      <p:bldP spid="20" grpId="0"/>
      <p:bldP spid="21" grpId="0"/>
      <p:bldP spid="1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1259632" y="1340768"/>
            <a:ext cx="14649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white"/>
                </a:solidFill>
                <a:latin typeface="Calibri"/>
              </a:rPr>
              <a:t>Semantisches</a:t>
            </a:r>
            <a:endParaRPr lang="de-DE" dirty="0"/>
          </a:p>
        </p:txBody>
      </p:sp>
      <p:sp>
        <p:nvSpPr>
          <p:cNvPr id="20" name="Rechteck 19"/>
          <p:cNvSpPr/>
          <p:nvPr/>
        </p:nvSpPr>
        <p:spPr>
          <a:xfrm>
            <a:off x="4283968" y="461196"/>
            <a:ext cx="4788024" cy="16004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Beispiel: </a:t>
            </a:r>
            <a:br>
              <a:rPr lang="de-DE" sz="1400" dirty="0" smtClean="0">
                <a:solidFill>
                  <a:schemeClr val="bg1"/>
                </a:solidFill>
                <a:latin typeface="Calibri"/>
              </a:rPr>
            </a:b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    </a:t>
            </a:r>
            <a:r>
              <a:rPr lang="de-DE" sz="1400" u="sng" dirty="0" smtClean="0">
                <a:solidFill>
                  <a:schemeClr val="bg1"/>
                </a:solidFill>
                <a:latin typeface="Calibri"/>
              </a:rPr>
              <a:t>in Befundtext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:	"</a:t>
            </a:r>
            <a:r>
              <a:rPr lang="de-DE" sz="1400" b="1" dirty="0" smtClean="0">
                <a:solidFill>
                  <a:schemeClr val="bg1"/>
                </a:solidFill>
                <a:latin typeface="Calibri"/>
              </a:rPr>
              <a:t>Stressulkus im </a:t>
            </a:r>
            <a:r>
              <a:rPr lang="de-DE" sz="1400" b="1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    </a:t>
            </a:r>
            <a:r>
              <a:rPr lang="de-DE" sz="1400" u="sng" dirty="0" smtClean="0">
                <a:solidFill>
                  <a:schemeClr val="bg1"/>
                </a:solidFill>
                <a:latin typeface="Calibri"/>
              </a:rPr>
              <a:t>Anfrage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: 		"</a:t>
            </a:r>
            <a:r>
              <a:rPr lang="de-DE" sz="1400" b="1" dirty="0" smtClean="0">
                <a:solidFill>
                  <a:schemeClr val="bg1"/>
                </a:solidFill>
                <a:latin typeface="Calibri"/>
              </a:rPr>
              <a:t>Magenulkus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 </a:t>
            </a: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</a:t>
            </a:r>
          </a:p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endParaRPr lang="de-DE" sz="1400" dirty="0"/>
          </a:p>
        </p:txBody>
      </p:sp>
      <p:sp>
        <p:nvSpPr>
          <p:cNvPr id="21" name="Rechteck 20"/>
          <p:cNvSpPr/>
          <p:nvPr/>
        </p:nvSpPr>
        <p:spPr>
          <a:xfrm>
            <a:off x="827584" y="2780928"/>
            <a:ext cx="396044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dirty="0" smtClean="0">
                <a:solidFill>
                  <a:schemeClr val="bg1"/>
                </a:solidFill>
                <a:latin typeface="Calibri"/>
              </a:rPr>
              <a:t>Ausblick: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"tiefe" Wissensverarbeitung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mit logischen Axiomen</a:t>
            </a:r>
          </a:p>
        </p:txBody>
      </p:sp>
      <p:sp>
        <p:nvSpPr>
          <p:cNvPr id="18" name="Rechteck 17"/>
          <p:cNvSpPr/>
          <p:nvPr/>
        </p:nvSpPr>
        <p:spPr>
          <a:xfrm>
            <a:off x="4283968" y="1531084"/>
            <a:ext cx="4572000" cy="738664"/>
          </a:xfrm>
          <a:prstGeom prst="rect">
            <a:avLst/>
          </a:prstGeom>
        </p:spPr>
        <p:txBody>
          <a:bodyPr>
            <a:spAutoFit/>
          </a:bodyPr>
          <a:lstStyle/>
          <a:p>
            <a:pPr lvl="0"/>
            <a:r>
              <a:rPr lang="de-DE" sz="1400" dirty="0" smtClean="0">
                <a:solidFill>
                  <a:prstClr val="white"/>
                </a:solidFill>
                <a:latin typeface="Calibri"/>
              </a:rPr>
              <a:t>"ein Stressulkus lokalisiert im </a:t>
            </a:r>
            <a:r>
              <a:rPr lang="de-DE" sz="1400" dirty="0" err="1" smtClean="0">
                <a:solidFill>
                  <a:prstClr val="white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prstClr val="white"/>
                </a:solidFill>
                <a:latin typeface="Calibri"/>
              </a:rPr>
              <a:t>"</a:t>
            </a:r>
          </a:p>
          <a:p>
            <a:pPr lvl="0"/>
            <a:r>
              <a:rPr lang="de-DE" sz="1400" dirty="0" smtClean="0">
                <a:solidFill>
                  <a:prstClr val="white"/>
                </a:solidFill>
                <a:latin typeface="Calibri"/>
              </a:rPr>
              <a:t>"</a:t>
            </a:r>
            <a:r>
              <a:rPr lang="de-DE" sz="1400" dirty="0" err="1" smtClean="0">
                <a:solidFill>
                  <a:prstClr val="white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prstClr val="white"/>
                </a:solidFill>
                <a:latin typeface="Calibri"/>
              </a:rPr>
              <a:t>"  =</a:t>
            </a:r>
            <a:r>
              <a:rPr lang="de-DE" sz="1400" baseline="-25000" dirty="0" err="1" smtClean="0">
                <a:solidFill>
                  <a:prstClr val="white"/>
                </a:solidFill>
                <a:latin typeface="Calibri"/>
              </a:rPr>
              <a:t>syn</a:t>
            </a:r>
            <a:r>
              <a:rPr lang="de-DE" sz="1400" dirty="0" smtClean="0">
                <a:solidFill>
                  <a:prstClr val="white"/>
                </a:solidFill>
                <a:latin typeface="Calibri"/>
              </a:rPr>
              <a:t> </a:t>
            </a:r>
            <a:r>
              <a:rPr lang="de-DE" sz="1400" dirty="0" smtClean="0">
                <a:solidFill>
                  <a:prstClr val="white"/>
                </a:solidFill>
                <a:latin typeface="Calibri"/>
              </a:rPr>
              <a:t>"Corpus "</a:t>
            </a:r>
            <a:endParaRPr lang="de-DE" sz="1400" dirty="0" smtClean="0">
              <a:solidFill>
                <a:prstClr val="white"/>
              </a:solidFill>
              <a:latin typeface="Calibri"/>
            </a:endParaRPr>
          </a:p>
          <a:p>
            <a:pPr lvl="0"/>
            <a:r>
              <a:rPr lang="de-DE" sz="1400" dirty="0" smtClean="0">
                <a:solidFill>
                  <a:prstClr val="white"/>
                </a:solidFill>
                <a:latin typeface="Calibri"/>
                <a:sym typeface="Wingdings" pitchFamily="2" charset="2"/>
              </a:rPr>
              <a:t> </a:t>
            </a:r>
            <a:r>
              <a:rPr lang="de-DE" sz="1400" dirty="0" smtClean="0">
                <a:solidFill>
                  <a:prstClr val="white"/>
                </a:solidFill>
                <a:latin typeface="Calibri"/>
              </a:rPr>
              <a:t>"ein Stressulkus lokalisiert im Corpus"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1259632" y="1340768"/>
            <a:ext cx="14649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white"/>
                </a:solidFill>
                <a:latin typeface="Calibri"/>
              </a:rPr>
              <a:t>Semantisches</a:t>
            </a:r>
            <a:endParaRPr lang="de-DE" dirty="0"/>
          </a:p>
        </p:txBody>
      </p:sp>
      <p:sp>
        <p:nvSpPr>
          <p:cNvPr id="20" name="Rechteck 19"/>
          <p:cNvSpPr/>
          <p:nvPr/>
        </p:nvSpPr>
        <p:spPr>
          <a:xfrm>
            <a:off x="4283968" y="461196"/>
            <a:ext cx="4788024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Beispiel: </a:t>
            </a:r>
            <a:br>
              <a:rPr lang="de-DE" sz="1400" dirty="0" smtClean="0">
                <a:solidFill>
                  <a:schemeClr val="bg1"/>
                </a:solidFill>
                <a:latin typeface="Calibri"/>
              </a:rPr>
            </a:b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    </a:t>
            </a:r>
            <a:r>
              <a:rPr lang="de-DE" sz="1400" u="sng" dirty="0" smtClean="0">
                <a:solidFill>
                  <a:schemeClr val="bg1"/>
                </a:solidFill>
                <a:latin typeface="Calibri"/>
              </a:rPr>
              <a:t>in Befundtext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:	"</a:t>
            </a:r>
            <a:r>
              <a:rPr lang="de-DE" sz="1400" b="1" dirty="0" smtClean="0">
                <a:solidFill>
                  <a:schemeClr val="bg1"/>
                </a:solidFill>
                <a:latin typeface="Calibri"/>
              </a:rPr>
              <a:t>Stressulkus im </a:t>
            </a:r>
            <a:r>
              <a:rPr lang="de-DE" sz="1400" b="1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    </a:t>
            </a:r>
            <a:r>
              <a:rPr lang="de-DE" sz="1400" u="sng" dirty="0" smtClean="0">
                <a:solidFill>
                  <a:schemeClr val="bg1"/>
                </a:solidFill>
                <a:latin typeface="Calibri"/>
              </a:rPr>
              <a:t>Anfrage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: 		"</a:t>
            </a:r>
            <a:r>
              <a:rPr lang="de-DE" sz="1400" b="1" dirty="0" smtClean="0">
                <a:solidFill>
                  <a:schemeClr val="bg1"/>
                </a:solidFill>
                <a:latin typeface="Calibri"/>
              </a:rPr>
              <a:t>Magenulkus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 </a:t>
            </a:r>
          </a:p>
          <a:p>
            <a:endParaRPr lang="de-DE" sz="1400" dirty="0" smtClean="0">
              <a:solidFill>
                <a:schemeClr val="bg1"/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"ein Stressulkus lokalisiert im </a:t>
            </a:r>
            <a:r>
              <a:rPr lang="de-DE" sz="1400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  <a:r>
              <a:rPr lang="de-DE" sz="1400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  =</a:t>
            </a:r>
            <a:r>
              <a:rPr lang="de-DE" sz="1400" baseline="-25000" dirty="0" err="1" smtClean="0">
                <a:solidFill>
                  <a:schemeClr val="bg1"/>
                </a:solidFill>
                <a:latin typeface="Calibri"/>
              </a:rPr>
              <a:t>syn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"Corpus" </a:t>
            </a:r>
            <a:endParaRPr lang="de-DE" sz="1400" dirty="0" smtClean="0">
              <a:solidFill>
                <a:schemeClr val="bg1"/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  <a:sym typeface="Wingdings" pitchFamily="2" charset="2"/>
              </a:rPr>
              <a:t> 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"ein Stressulkus lokalisiert im Corpus"</a:t>
            </a:r>
          </a:p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Ulkus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Stressulkus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Druckulkus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(…)</a:t>
            </a:r>
            <a:endParaRPr lang="de-DE" sz="1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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"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ein Ulkus lokalisiert im Corpus"</a:t>
            </a:r>
          </a:p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21" name="Rechteck 20"/>
          <p:cNvSpPr/>
          <p:nvPr/>
        </p:nvSpPr>
        <p:spPr>
          <a:xfrm>
            <a:off x="827584" y="2780928"/>
            <a:ext cx="396044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dirty="0" smtClean="0">
                <a:solidFill>
                  <a:schemeClr val="bg1"/>
                </a:solidFill>
                <a:latin typeface="Calibri"/>
              </a:rPr>
              <a:t>Ausblick: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"tiefe" Wissensverarbeitung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mit logischen Axiomen</a:t>
            </a:r>
          </a:p>
        </p:txBody>
      </p:sp>
      <p:cxnSp>
        <p:nvCxnSpPr>
          <p:cNvPr id="27" name="Gerade Verbindung 26"/>
          <p:cNvCxnSpPr/>
          <p:nvPr/>
        </p:nvCxnSpPr>
        <p:spPr>
          <a:xfrm rot="5400000">
            <a:off x="4211960" y="2894464"/>
            <a:ext cx="43204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/>
          <p:cNvCxnSpPr/>
          <p:nvPr/>
        </p:nvCxnSpPr>
        <p:spPr>
          <a:xfrm>
            <a:off x="4427984" y="2750448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Gerade Verbindung 37"/>
          <p:cNvCxnSpPr/>
          <p:nvPr/>
        </p:nvCxnSpPr>
        <p:spPr>
          <a:xfrm>
            <a:off x="4427984" y="2966472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1259632" y="1340768"/>
            <a:ext cx="14649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white"/>
                </a:solidFill>
                <a:latin typeface="Calibri"/>
              </a:rPr>
              <a:t>Semantisches</a:t>
            </a:r>
            <a:endParaRPr lang="de-DE" dirty="0"/>
          </a:p>
        </p:txBody>
      </p:sp>
      <p:sp>
        <p:nvSpPr>
          <p:cNvPr id="20" name="Rechteck 19"/>
          <p:cNvSpPr/>
          <p:nvPr/>
        </p:nvSpPr>
        <p:spPr>
          <a:xfrm>
            <a:off x="4283968" y="461196"/>
            <a:ext cx="4788024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Beispiel: </a:t>
            </a:r>
            <a:br>
              <a:rPr lang="de-DE" sz="1400" dirty="0" smtClean="0">
                <a:solidFill>
                  <a:schemeClr val="bg1"/>
                </a:solidFill>
                <a:latin typeface="Calibri"/>
              </a:rPr>
            </a:b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    </a:t>
            </a:r>
            <a:r>
              <a:rPr lang="de-DE" sz="1400" u="sng" dirty="0" smtClean="0">
                <a:solidFill>
                  <a:schemeClr val="bg1"/>
                </a:solidFill>
                <a:latin typeface="Calibri"/>
              </a:rPr>
              <a:t>in Befundtext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:	"</a:t>
            </a:r>
            <a:r>
              <a:rPr lang="de-DE" sz="1400" b="1" dirty="0" smtClean="0">
                <a:solidFill>
                  <a:schemeClr val="bg1"/>
                </a:solidFill>
                <a:latin typeface="Calibri"/>
              </a:rPr>
              <a:t>Stressulkus im </a:t>
            </a:r>
            <a:r>
              <a:rPr lang="de-DE" sz="1400" b="1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    </a:t>
            </a:r>
            <a:r>
              <a:rPr lang="de-DE" sz="1400" u="sng" dirty="0" smtClean="0">
                <a:solidFill>
                  <a:schemeClr val="bg1"/>
                </a:solidFill>
                <a:latin typeface="Calibri"/>
              </a:rPr>
              <a:t>Anfrage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: 		"</a:t>
            </a:r>
            <a:r>
              <a:rPr lang="de-DE" sz="1400" b="1" dirty="0" smtClean="0">
                <a:solidFill>
                  <a:schemeClr val="bg1"/>
                </a:solidFill>
                <a:latin typeface="Calibri"/>
              </a:rPr>
              <a:t>Magenulkus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 </a:t>
            </a:r>
          </a:p>
          <a:p>
            <a:endParaRPr lang="de-DE" sz="1400" dirty="0" smtClean="0">
              <a:solidFill>
                <a:schemeClr val="bg1"/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"ein Stressulkus lokalisiert im </a:t>
            </a:r>
            <a:r>
              <a:rPr lang="de-DE" sz="1400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  <a:r>
              <a:rPr lang="de-DE" sz="1400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  =</a:t>
            </a:r>
            <a:r>
              <a:rPr lang="de-DE" sz="1400" baseline="-25000" dirty="0" err="1" smtClean="0">
                <a:solidFill>
                  <a:schemeClr val="bg1"/>
                </a:solidFill>
                <a:latin typeface="Calibri"/>
              </a:rPr>
              <a:t>syn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"Corpus" </a:t>
            </a:r>
            <a:endParaRPr lang="de-DE" sz="1400" dirty="0" smtClean="0">
              <a:solidFill>
                <a:schemeClr val="bg1"/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  <a:sym typeface="Wingdings" pitchFamily="2" charset="2"/>
              </a:rPr>
              <a:t> 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"ein Stressulkus lokalisiert im Corpus"</a:t>
            </a:r>
          </a:p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Ulkus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Stressulkus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Druckulkus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(…)</a:t>
            </a:r>
            <a:endParaRPr lang="de-DE" sz="1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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"ein Ulkus lokalisiert im Corpus"</a:t>
            </a:r>
          </a:p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Corpus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Corpus </a:t>
            </a:r>
            <a:r>
              <a:rPr lang="de-DE" sz="1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luteum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	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Teil von  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Ovar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Corpus </a:t>
            </a:r>
            <a:r>
              <a:rPr lang="de-DE" sz="1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callosum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	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Teil von  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Gehirn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Corpus </a:t>
            </a:r>
            <a:r>
              <a:rPr lang="de-DE" sz="1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uteri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	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Teil von  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Uterus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Corpus </a:t>
            </a:r>
            <a:r>
              <a:rPr lang="de-DE" sz="1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ventriculi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	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Teil von  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Magen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 (…)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'A lokalisiert in B' und 'B Teil von C' -&gt; 'A lokalisiert in C'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endParaRPr lang="de-DE" sz="1400" dirty="0"/>
          </a:p>
        </p:txBody>
      </p:sp>
      <p:sp>
        <p:nvSpPr>
          <p:cNvPr id="21" name="Rechteck 20"/>
          <p:cNvSpPr/>
          <p:nvPr/>
        </p:nvSpPr>
        <p:spPr>
          <a:xfrm>
            <a:off x="827584" y="2780928"/>
            <a:ext cx="396044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dirty="0" smtClean="0">
                <a:solidFill>
                  <a:schemeClr val="bg1"/>
                </a:solidFill>
                <a:latin typeface="Calibri"/>
              </a:rPr>
              <a:t>Ausblick: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"tiefe" Wissensverarbeitung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mit logischen Axiomen</a:t>
            </a:r>
          </a:p>
        </p:txBody>
      </p:sp>
      <p:cxnSp>
        <p:nvCxnSpPr>
          <p:cNvPr id="27" name="Gerade Verbindung 26"/>
          <p:cNvCxnSpPr/>
          <p:nvPr/>
        </p:nvCxnSpPr>
        <p:spPr>
          <a:xfrm rot="5400000">
            <a:off x="4211960" y="2894464"/>
            <a:ext cx="43204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Gerade Verbindung 27"/>
          <p:cNvCxnSpPr/>
          <p:nvPr/>
        </p:nvCxnSpPr>
        <p:spPr>
          <a:xfrm rot="5400000">
            <a:off x="4067944" y="4334624"/>
            <a:ext cx="720080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/>
          <p:cNvCxnSpPr/>
          <p:nvPr/>
        </p:nvCxnSpPr>
        <p:spPr>
          <a:xfrm>
            <a:off x="4427984" y="4694664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/>
          <p:cNvCxnSpPr/>
          <p:nvPr/>
        </p:nvCxnSpPr>
        <p:spPr>
          <a:xfrm>
            <a:off x="4427984" y="4478640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Gerade Verbindung 32"/>
          <p:cNvCxnSpPr/>
          <p:nvPr/>
        </p:nvCxnSpPr>
        <p:spPr>
          <a:xfrm>
            <a:off x="4427984" y="4262616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Gerade Verbindung 33"/>
          <p:cNvCxnSpPr/>
          <p:nvPr/>
        </p:nvCxnSpPr>
        <p:spPr>
          <a:xfrm>
            <a:off x="4427984" y="4046592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/>
          <p:cNvCxnSpPr/>
          <p:nvPr/>
        </p:nvCxnSpPr>
        <p:spPr>
          <a:xfrm>
            <a:off x="4427984" y="2750448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Gerade Verbindung 37"/>
          <p:cNvCxnSpPr/>
          <p:nvPr/>
        </p:nvCxnSpPr>
        <p:spPr>
          <a:xfrm>
            <a:off x="4427984" y="2966472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" name="Ellipse 592"/>
          <p:cNvSpPr>
            <a:spLocks noChangeArrowheads="1"/>
          </p:cNvSpPr>
          <p:nvPr/>
        </p:nvSpPr>
        <p:spPr bwMode="auto">
          <a:xfrm>
            <a:off x="3563888" y="242088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Ellipse 592"/>
          <p:cNvSpPr>
            <a:spLocks noChangeArrowheads="1"/>
          </p:cNvSpPr>
          <p:nvPr/>
        </p:nvSpPr>
        <p:spPr bwMode="auto">
          <a:xfrm>
            <a:off x="-252536" y="206084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Sekundär-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err="1" smtClean="0">
                <a:solidFill>
                  <a:schemeClr val="bg1"/>
                </a:solidFill>
                <a:latin typeface="Calibri" pitchFamily="34" charset="0"/>
              </a:rPr>
              <a:t>nutzung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1" name="Bogen 10"/>
          <p:cNvSpPr/>
          <p:nvPr/>
        </p:nvSpPr>
        <p:spPr>
          <a:xfrm>
            <a:off x="1763688" y="223377"/>
            <a:ext cx="5743917" cy="6445983"/>
          </a:xfrm>
          <a:prstGeom prst="arc">
            <a:avLst>
              <a:gd name="adj1" fmla="val 12821050"/>
              <a:gd name="adj2" fmla="val 18604071"/>
            </a:avLst>
          </a:prstGeom>
          <a:ln w="5715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Bogen 11"/>
          <p:cNvSpPr/>
          <p:nvPr/>
        </p:nvSpPr>
        <p:spPr>
          <a:xfrm>
            <a:off x="1763688" y="188640"/>
            <a:ext cx="5743917" cy="6445983"/>
          </a:xfrm>
          <a:prstGeom prst="arc">
            <a:avLst>
              <a:gd name="adj1" fmla="val 19737356"/>
              <a:gd name="adj2" fmla="val 988071"/>
            </a:avLst>
          </a:prstGeom>
          <a:ln w="5715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Bogen 12"/>
          <p:cNvSpPr/>
          <p:nvPr/>
        </p:nvSpPr>
        <p:spPr>
          <a:xfrm>
            <a:off x="1763688" y="188640"/>
            <a:ext cx="5743917" cy="6445983"/>
          </a:xfrm>
          <a:prstGeom prst="arc">
            <a:avLst>
              <a:gd name="adj1" fmla="val 3316571"/>
              <a:gd name="adj2" fmla="val 8015844"/>
            </a:avLst>
          </a:prstGeom>
          <a:ln w="5715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1259632" y="1340768"/>
            <a:ext cx="14649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white"/>
                </a:solidFill>
                <a:latin typeface="Calibri"/>
              </a:rPr>
              <a:t>Semantisches</a:t>
            </a:r>
            <a:endParaRPr lang="de-DE" dirty="0"/>
          </a:p>
        </p:txBody>
      </p:sp>
      <p:sp>
        <p:nvSpPr>
          <p:cNvPr id="20" name="Rechteck 19"/>
          <p:cNvSpPr/>
          <p:nvPr/>
        </p:nvSpPr>
        <p:spPr>
          <a:xfrm>
            <a:off x="4283968" y="461196"/>
            <a:ext cx="4788024" cy="6771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Beispiel: </a:t>
            </a:r>
            <a:br>
              <a:rPr lang="de-DE" sz="1400" dirty="0" smtClean="0">
                <a:solidFill>
                  <a:schemeClr val="bg1"/>
                </a:solidFill>
                <a:latin typeface="Calibri"/>
              </a:rPr>
            </a:b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    </a:t>
            </a:r>
            <a:r>
              <a:rPr lang="de-DE" sz="1400" u="sng" dirty="0" smtClean="0">
                <a:solidFill>
                  <a:schemeClr val="bg1"/>
                </a:solidFill>
                <a:latin typeface="Calibri"/>
              </a:rPr>
              <a:t>in Befundtext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:	"</a:t>
            </a:r>
            <a:r>
              <a:rPr lang="de-DE" sz="1400" b="1" dirty="0" smtClean="0">
                <a:solidFill>
                  <a:schemeClr val="bg1"/>
                </a:solidFill>
                <a:latin typeface="Calibri"/>
              </a:rPr>
              <a:t>Stressulkus im </a:t>
            </a:r>
            <a:r>
              <a:rPr lang="de-DE" sz="1400" b="1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    </a:t>
            </a:r>
            <a:r>
              <a:rPr lang="de-DE" sz="1400" u="sng" dirty="0" smtClean="0">
                <a:solidFill>
                  <a:schemeClr val="bg1"/>
                </a:solidFill>
                <a:latin typeface="Calibri"/>
              </a:rPr>
              <a:t>Anfrage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: 		"</a:t>
            </a:r>
            <a:r>
              <a:rPr lang="de-DE" sz="1400" b="1" dirty="0" smtClean="0">
                <a:solidFill>
                  <a:schemeClr val="bg1"/>
                </a:solidFill>
                <a:latin typeface="Calibri"/>
              </a:rPr>
              <a:t>Magenulkus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 </a:t>
            </a:r>
          </a:p>
          <a:p>
            <a:endParaRPr lang="de-DE" sz="1400" dirty="0" smtClean="0">
              <a:solidFill>
                <a:schemeClr val="bg1"/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"ein Stressulkus lokalisiert im </a:t>
            </a:r>
            <a:r>
              <a:rPr lang="de-DE" sz="1400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</a:t>
            </a:r>
            <a:r>
              <a:rPr lang="de-DE" sz="1400" dirty="0" err="1" smtClean="0">
                <a:solidFill>
                  <a:schemeClr val="bg1"/>
                </a:solidFill>
                <a:latin typeface="Calibri"/>
              </a:rPr>
              <a:t>Corpusbereich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  =</a:t>
            </a:r>
            <a:r>
              <a:rPr lang="de-DE" sz="1400" baseline="-25000" dirty="0" err="1" smtClean="0">
                <a:solidFill>
                  <a:schemeClr val="bg1"/>
                </a:solidFill>
                <a:latin typeface="Calibri"/>
              </a:rPr>
              <a:t>syn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 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"Corpus" </a:t>
            </a:r>
            <a:endParaRPr lang="de-DE" sz="1400" dirty="0" smtClean="0">
              <a:solidFill>
                <a:schemeClr val="bg1"/>
              </a:solidFill>
              <a:latin typeface="Calibri"/>
            </a:endParaRPr>
          </a:p>
          <a:p>
            <a:r>
              <a:rPr lang="de-DE" sz="1400" dirty="0" smtClean="0">
                <a:solidFill>
                  <a:schemeClr val="bg1"/>
                </a:solidFill>
                <a:latin typeface="Calibri"/>
                <a:sym typeface="Wingdings" pitchFamily="2" charset="2"/>
              </a:rPr>
              <a:t> </a:t>
            </a:r>
            <a:r>
              <a:rPr lang="de-DE" sz="1400" dirty="0" smtClean="0">
                <a:solidFill>
                  <a:schemeClr val="bg1"/>
                </a:solidFill>
                <a:latin typeface="Calibri"/>
              </a:rPr>
              <a:t>"ein Stressulkus lokalisiert im Corpus"</a:t>
            </a:r>
          </a:p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Ulkus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Stressulkus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Druckulkus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(…)</a:t>
            </a:r>
            <a:endParaRPr lang="de-DE" sz="1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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"ein Ulkus lokalisiert im Corpus"</a:t>
            </a:r>
          </a:p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Corpus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Corpus </a:t>
            </a:r>
            <a:r>
              <a:rPr lang="de-DE" sz="1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luteum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	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Teil von  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Ovar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Corpus </a:t>
            </a:r>
            <a:r>
              <a:rPr lang="de-DE" sz="1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callosum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	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Teil von  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Gehirn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Corpus </a:t>
            </a:r>
            <a:r>
              <a:rPr lang="de-DE" sz="1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uteri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	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Teil von  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Uterus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Corpus </a:t>
            </a:r>
            <a:r>
              <a:rPr lang="de-DE" sz="1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ventriculi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	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Teil von  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Magen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 (…)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'A lokalisiert in B' und 'B Teil von C' -&gt; 'A lokalisiert in C'</a:t>
            </a:r>
          </a:p>
          <a:p>
            <a:endParaRPr lang="de-DE" sz="1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Ulkus im Corpus 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lokalisiert in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Ovar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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Ovarialulkus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Symbol"/>
              </a:rPr>
              <a:t> 	               </a:t>
            </a:r>
            <a:r>
              <a:rPr lang="de-DE" sz="1400" dirty="0" smtClean="0">
                <a:solidFill>
                  <a:srgbClr val="FF0000"/>
                </a:solidFill>
                <a:latin typeface="Calibri"/>
                <a:sym typeface="Wingdings"/>
              </a:rPr>
              <a:t></a:t>
            </a:r>
            <a:endParaRPr lang="de-DE" sz="1400" dirty="0" smtClean="0">
              <a:solidFill>
                <a:srgbClr val="FF0000"/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Ulkus im Corpus 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lokalisiert in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Gehirn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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Gehirnulkus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Symbol"/>
              </a:rPr>
              <a:t>            </a:t>
            </a:r>
            <a:r>
              <a:rPr lang="de-DE" sz="3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Symbol"/>
              </a:rPr>
              <a:t> </a:t>
            </a:r>
            <a:r>
              <a:rPr lang="de-DE" sz="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Symbol"/>
              </a:rPr>
              <a:t> </a:t>
            </a:r>
            <a:r>
              <a:rPr lang="de-DE" sz="1400" dirty="0" smtClean="0">
                <a:solidFill>
                  <a:srgbClr val="FF0000"/>
                </a:solidFill>
                <a:latin typeface="Calibri"/>
                <a:sym typeface="Wingdings"/>
              </a:rPr>
              <a:t>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Ulkus im Corpus 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lokalisiert im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Uterus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 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Gebärmutterulkus</a:t>
            </a:r>
            <a:r>
              <a:rPr lang="de-DE" sz="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Symbol"/>
              </a:rPr>
              <a:t> </a:t>
            </a:r>
            <a:r>
              <a:rPr lang="de-DE" sz="1400" dirty="0" smtClean="0">
                <a:solidFill>
                  <a:srgbClr val="FF0000"/>
                </a:solidFill>
                <a:latin typeface="Calibri"/>
                <a:sym typeface="Wingdings"/>
              </a:rPr>
              <a:t></a:t>
            </a:r>
            <a:endParaRPr lang="de-DE" sz="1400" dirty="0" smtClean="0">
              <a:solidFill>
                <a:srgbClr val="FF0000"/>
              </a:solidFill>
              <a:latin typeface="Calibri"/>
            </a:endParaRPr>
          </a:p>
          <a:p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Ulkus im Corpus </a:t>
            </a:r>
            <a:r>
              <a:rPr lang="de-DE" sz="1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lokalisiert im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Magen 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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Magenulkus           </a:t>
            </a:r>
            <a:r>
              <a:rPr lang="de-DE" sz="8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Symbol"/>
              </a:rPr>
              <a:t> </a:t>
            </a:r>
            <a:r>
              <a:rPr lang="de-DE" sz="1400" dirty="0" smtClean="0">
                <a:solidFill>
                  <a:srgbClr val="00B050"/>
                </a:solidFill>
                <a:latin typeface="Calibri"/>
                <a:sym typeface="Wingdings"/>
              </a:rPr>
              <a:t></a:t>
            </a:r>
          </a:p>
          <a:p>
            <a:endParaRPr lang="de-DE" sz="1400" dirty="0" smtClean="0">
              <a:solidFill>
                <a:srgbClr val="00B050"/>
              </a:solidFill>
              <a:latin typeface="Calibri"/>
              <a:sym typeface="Wingdings"/>
            </a:endParaRPr>
          </a:p>
          <a:p>
            <a:pPr>
              <a:buFont typeface="Wingdings"/>
              <a:buChar char="à"/>
            </a:pP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"ein Ulkus lokalisiert im Magen" =</a:t>
            </a:r>
            <a:r>
              <a:rPr lang="de-DE" sz="1400" baseline="-25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syn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"</a:t>
            </a:r>
            <a:r>
              <a:rPr lang="de-DE" sz="1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Magenulkus</a:t>
            </a:r>
            <a:r>
              <a:rPr 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 </a:t>
            </a:r>
          </a:p>
          <a:p>
            <a:endParaRPr lang="de-DE" sz="1400" dirty="0"/>
          </a:p>
        </p:txBody>
      </p:sp>
      <p:sp>
        <p:nvSpPr>
          <p:cNvPr id="21" name="Rechteck 20"/>
          <p:cNvSpPr/>
          <p:nvPr/>
        </p:nvSpPr>
        <p:spPr>
          <a:xfrm>
            <a:off x="827584" y="2780928"/>
            <a:ext cx="396044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dirty="0" smtClean="0">
                <a:solidFill>
                  <a:schemeClr val="bg1"/>
                </a:solidFill>
                <a:latin typeface="Calibri"/>
              </a:rPr>
              <a:t>Ausblick: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"tiefe" Wissensverarbeitung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mit logischen Axiomen</a:t>
            </a:r>
          </a:p>
        </p:txBody>
      </p:sp>
      <p:cxnSp>
        <p:nvCxnSpPr>
          <p:cNvPr id="27" name="Gerade Verbindung 26"/>
          <p:cNvCxnSpPr/>
          <p:nvPr/>
        </p:nvCxnSpPr>
        <p:spPr>
          <a:xfrm rot="5400000">
            <a:off x="4211960" y="2894464"/>
            <a:ext cx="43204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Gerade Verbindung 27"/>
          <p:cNvCxnSpPr/>
          <p:nvPr/>
        </p:nvCxnSpPr>
        <p:spPr>
          <a:xfrm rot="5400000">
            <a:off x="4067944" y="4334624"/>
            <a:ext cx="720080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/>
          <p:cNvCxnSpPr/>
          <p:nvPr/>
        </p:nvCxnSpPr>
        <p:spPr>
          <a:xfrm>
            <a:off x="4427984" y="4694664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/>
          <p:cNvCxnSpPr/>
          <p:nvPr/>
        </p:nvCxnSpPr>
        <p:spPr>
          <a:xfrm>
            <a:off x="4427984" y="4478640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Gerade Verbindung 32"/>
          <p:cNvCxnSpPr/>
          <p:nvPr/>
        </p:nvCxnSpPr>
        <p:spPr>
          <a:xfrm>
            <a:off x="4427984" y="4262616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Gerade Verbindung 33"/>
          <p:cNvCxnSpPr/>
          <p:nvPr/>
        </p:nvCxnSpPr>
        <p:spPr>
          <a:xfrm>
            <a:off x="4427984" y="4046592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/>
          <p:cNvCxnSpPr/>
          <p:nvPr/>
        </p:nvCxnSpPr>
        <p:spPr>
          <a:xfrm>
            <a:off x="4427984" y="2750448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Gerade Verbindung 37"/>
          <p:cNvCxnSpPr/>
          <p:nvPr/>
        </p:nvCxnSpPr>
        <p:spPr>
          <a:xfrm>
            <a:off x="4427984" y="2966472"/>
            <a:ext cx="144016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hteck 15"/>
          <p:cNvSpPr/>
          <p:nvPr/>
        </p:nvSpPr>
        <p:spPr>
          <a:xfrm>
            <a:off x="4067944" y="2420888"/>
            <a:ext cx="2088232" cy="864096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7" name="Rechteck 16"/>
          <p:cNvSpPr/>
          <p:nvPr/>
        </p:nvSpPr>
        <p:spPr>
          <a:xfrm>
            <a:off x="4067944" y="3717032"/>
            <a:ext cx="2088232" cy="1296144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8" name="Rechteck 17"/>
          <p:cNvSpPr/>
          <p:nvPr/>
        </p:nvSpPr>
        <p:spPr>
          <a:xfrm>
            <a:off x="4067944" y="6055360"/>
            <a:ext cx="4896544" cy="25396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" name="Textfeld 18"/>
          <p:cNvSpPr txBox="1"/>
          <p:nvPr/>
        </p:nvSpPr>
        <p:spPr>
          <a:xfrm>
            <a:off x="1259632" y="5013176"/>
            <a:ext cx="152670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 smtClean="0">
                <a:solidFill>
                  <a:srgbClr val="0070C0"/>
                </a:solidFill>
                <a:latin typeface="+mn-lt"/>
              </a:rPr>
              <a:t>Terminologien</a:t>
            </a:r>
          </a:p>
          <a:p>
            <a:r>
              <a:rPr lang="de-DE" dirty="0" smtClean="0">
                <a:solidFill>
                  <a:srgbClr val="0070C0"/>
                </a:solidFill>
                <a:latin typeface="+mn-lt"/>
              </a:rPr>
              <a:t>Ontologien</a:t>
            </a:r>
          </a:p>
          <a:p>
            <a:r>
              <a:rPr lang="de-DE" dirty="0" smtClean="0">
                <a:solidFill>
                  <a:srgbClr val="0070C0"/>
                </a:solidFill>
                <a:latin typeface="+mn-lt"/>
              </a:rPr>
              <a:t>Wissensbasen</a:t>
            </a:r>
            <a:endParaRPr lang="de-DE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22" name="Flussdiagramm: Magnetplattenspeicher 21"/>
          <p:cNvSpPr/>
          <p:nvPr/>
        </p:nvSpPr>
        <p:spPr>
          <a:xfrm>
            <a:off x="683568" y="4293096"/>
            <a:ext cx="2808312" cy="2016224"/>
          </a:xfrm>
          <a:prstGeom prst="flowChartMagneticDisk">
            <a:avLst/>
          </a:prstGeom>
          <a:noFill/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/>
      <p:bldP spid="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2" name="Rechteck 11"/>
          <p:cNvSpPr/>
          <p:nvPr/>
        </p:nvSpPr>
        <p:spPr>
          <a:xfrm>
            <a:off x="4932040" y="332656"/>
            <a:ext cx="396044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dirty="0" smtClean="0">
                <a:solidFill>
                  <a:schemeClr val="bg1"/>
                </a:solidFill>
                <a:latin typeface="Calibri"/>
              </a:rPr>
              <a:t>Beispiel </a:t>
            </a:r>
            <a:endParaRPr lang="de-DE" dirty="0">
              <a:solidFill>
                <a:schemeClr val="bg1"/>
              </a:solidFill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1259632" y="1340768"/>
            <a:ext cx="14649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white"/>
                </a:solidFill>
                <a:latin typeface="Calibri"/>
              </a:rPr>
              <a:t>Semantisches</a:t>
            </a:r>
            <a:endParaRPr lang="de-DE" dirty="0"/>
          </a:p>
        </p:txBody>
      </p:sp>
      <p:pic>
        <p:nvPicPr>
          <p:cNvPr id="111618" name="Picture 2"/>
          <p:cNvPicPr>
            <a:picLocks noChangeAspect="1" noChangeArrowheads="1"/>
          </p:cNvPicPr>
          <p:nvPr/>
        </p:nvPicPr>
        <p:blipFill>
          <a:blip r:embed="rId3" cstate="print"/>
          <a:srcRect l="9450" t="11151" r="56294" b="81499"/>
          <a:stretch>
            <a:fillRect/>
          </a:stretch>
        </p:blipFill>
        <p:spPr bwMode="auto">
          <a:xfrm>
            <a:off x="4788024" y="980728"/>
            <a:ext cx="4176464" cy="5040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1619" name="Picture 3"/>
          <p:cNvPicPr>
            <a:picLocks noChangeAspect="1" noChangeArrowheads="1"/>
          </p:cNvPicPr>
          <p:nvPr/>
        </p:nvPicPr>
        <p:blipFill>
          <a:blip r:embed="rId4" cstate="print"/>
          <a:srcRect t="23750" r="72443" b="62600"/>
          <a:stretch>
            <a:fillRect/>
          </a:stretch>
        </p:blipFill>
        <p:spPr bwMode="auto">
          <a:xfrm>
            <a:off x="5364088" y="2276872"/>
            <a:ext cx="3359696" cy="936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1620" name="Picture 4"/>
          <p:cNvPicPr>
            <a:picLocks noChangeAspect="1" noChangeArrowheads="1"/>
          </p:cNvPicPr>
          <p:nvPr/>
        </p:nvPicPr>
        <p:blipFill>
          <a:blip r:embed="rId5" cstate="print"/>
          <a:srcRect t="10580" r="90162" b="81499"/>
          <a:stretch>
            <a:fillRect/>
          </a:stretch>
        </p:blipFill>
        <p:spPr bwMode="auto">
          <a:xfrm>
            <a:off x="5960030" y="260648"/>
            <a:ext cx="1199456" cy="543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1622" name="Picture 6"/>
          <p:cNvPicPr>
            <a:picLocks noChangeAspect="1" noChangeArrowheads="1"/>
          </p:cNvPicPr>
          <p:nvPr/>
        </p:nvPicPr>
        <p:blipFill>
          <a:blip r:embed="rId6" cstate="print"/>
          <a:srcRect t="44750" r="77759" b="18500"/>
          <a:stretch>
            <a:fillRect/>
          </a:stretch>
        </p:blipFill>
        <p:spPr bwMode="auto">
          <a:xfrm>
            <a:off x="5868144" y="4077072"/>
            <a:ext cx="2711624" cy="2520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Pfeil nach unten 16"/>
          <p:cNvSpPr/>
          <p:nvPr/>
        </p:nvSpPr>
        <p:spPr>
          <a:xfrm>
            <a:off x="6372200" y="1628800"/>
            <a:ext cx="360040" cy="504056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8" name="Pfeil nach unten 17"/>
          <p:cNvSpPr/>
          <p:nvPr/>
        </p:nvSpPr>
        <p:spPr>
          <a:xfrm>
            <a:off x="6372200" y="3356992"/>
            <a:ext cx="360040" cy="504056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" name="Pfeil nach unten 18"/>
          <p:cNvSpPr/>
          <p:nvPr/>
        </p:nvSpPr>
        <p:spPr>
          <a:xfrm rot="5400000">
            <a:off x="4860032" y="5445224"/>
            <a:ext cx="360040" cy="504056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111627" name="Picture 11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9878" t="25850" r="48819" b="32150"/>
          <a:stretch>
            <a:fillRect/>
          </a:stretch>
        </p:blipFill>
        <p:spPr bwMode="auto">
          <a:xfrm>
            <a:off x="395535" y="3789041"/>
            <a:ext cx="3910033" cy="2950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" name="Rechteck 21"/>
          <p:cNvSpPr/>
          <p:nvPr/>
        </p:nvSpPr>
        <p:spPr>
          <a:xfrm>
            <a:off x="6872258" y="1556792"/>
            <a:ext cx="221399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solidFill>
                  <a:schemeClr val="bg1"/>
                </a:solidFill>
                <a:latin typeface="Calibri"/>
              </a:rPr>
              <a:t>Natürlichsprachliche</a:t>
            </a:r>
            <a:r>
              <a:rPr lang="de-DE" dirty="0" smtClean="0">
                <a:solidFill>
                  <a:schemeClr val="bg1"/>
                </a:solidFill>
                <a:latin typeface="Calibri"/>
              </a:rPr>
              <a:t/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Analyse</a:t>
            </a:r>
            <a:endParaRPr lang="de-DE" dirty="0">
              <a:solidFill>
                <a:schemeClr val="bg1"/>
              </a:solidFill>
            </a:endParaRPr>
          </a:p>
        </p:txBody>
      </p:sp>
      <p:sp>
        <p:nvSpPr>
          <p:cNvPr id="23" name="Rechteck 22"/>
          <p:cNvSpPr/>
          <p:nvPr/>
        </p:nvSpPr>
        <p:spPr>
          <a:xfrm>
            <a:off x="6876256" y="3214717"/>
            <a:ext cx="221399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Abbildung auf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kontrolliertes 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Vokabular (MeSH)</a:t>
            </a:r>
            <a:endParaRPr lang="de-DE" dirty="0"/>
          </a:p>
        </p:txBody>
      </p:sp>
      <p:sp>
        <p:nvSpPr>
          <p:cNvPr id="24" name="Rechteck 23"/>
          <p:cNvSpPr/>
          <p:nvPr/>
        </p:nvSpPr>
        <p:spPr>
          <a:xfrm>
            <a:off x="5652120" y="4809926"/>
            <a:ext cx="15841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Hierarchische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Expansion 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endParaRPr lang="de-DE" dirty="0"/>
          </a:p>
        </p:txBody>
      </p:sp>
      <p:sp>
        <p:nvSpPr>
          <p:cNvPr id="25" name="Rechteck 24"/>
          <p:cNvSpPr/>
          <p:nvPr/>
        </p:nvSpPr>
        <p:spPr>
          <a:xfrm>
            <a:off x="4427984" y="5934670"/>
            <a:ext cx="15841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Identifikation </a:t>
            </a:r>
            <a:b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relevanter</a:t>
            </a:r>
            <a:b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Dokumente</a:t>
            </a:r>
          </a:p>
        </p:txBody>
      </p:sp>
      <p:sp>
        <p:nvSpPr>
          <p:cNvPr id="20" name="Rechteck 19"/>
          <p:cNvSpPr/>
          <p:nvPr/>
        </p:nvSpPr>
        <p:spPr>
          <a:xfrm>
            <a:off x="827584" y="2780928"/>
            <a:ext cx="396044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solidFill>
                  <a:schemeClr val="bg1"/>
                </a:solidFill>
                <a:latin typeface="Calibri"/>
              </a:rPr>
              <a:t>Thesaurusunterstützung</a:t>
            </a:r>
            <a:r>
              <a:rPr lang="de-DE" dirty="0" smtClean="0">
                <a:solidFill>
                  <a:schemeClr val="bg1"/>
                </a:solidFill>
                <a:latin typeface="Calibri"/>
              </a:rPr>
              <a:t> bei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Literaturrecherche</a:t>
            </a:r>
            <a:endParaRPr lang="de-DE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1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1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1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1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1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7" grpId="0" animBg="1"/>
      <p:bldP spid="18" grpId="0" animBg="1"/>
      <p:bldP spid="19" grpId="0" animBg="1"/>
      <p:bldP spid="22" grpId="0"/>
      <p:bldP spid="23" grpId="0"/>
      <p:bldP spid="24" grpId="0"/>
      <p:bldP spid="2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2" name="Rechteck 11"/>
          <p:cNvSpPr/>
          <p:nvPr/>
        </p:nvSpPr>
        <p:spPr>
          <a:xfrm>
            <a:off x="4932040" y="332656"/>
            <a:ext cx="396044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dirty="0" smtClean="0">
                <a:solidFill>
                  <a:schemeClr val="bg1"/>
                </a:solidFill>
                <a:latin typeface="Calibri"/>
              </a:rPr>
              <a:t>Beispiel </a:t>
            </a:r>
            <a:endParaRPr lang="de-DE" dirty="0">
              <a:solidFill>
                <a:schemeClr val="bg1"/>
              </a:solidFill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1259632" y="1340768"/>
            <a:ext cx="14649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white"/>
                </a:solidFill>
                <a:latin typeface="Calibri"/>
              </a:rPr>
              <a:t>Semantisches</a:t>
            </a:r>
            <a:endParaRPr lang="de-DE" dirty="0"/>
          </a:p>
        </p:txBody>
      </p:sp>
      <p:pic>
        <p:nvPicPr>
          <p:cNvPr id="111618" name="Picture 2"/>
          <p:cNvPicPr>
            <a:picLocks noChangeAspect="1" noChangeArrowheads="1"/>
          </p:cNvPicPr>
          <p:nvPr/>
        </p:nvPicPr>
        <p:blipFill>
          <a:blip r:embed="rId3" cstate="print"/>
          <a:srcRect l="9450" t="11151" r="56294" b="81499"/>
          <a:stretch>
            <a:fillRect/>
          </a:stretch>
        </p:blipFill>
        <p:spPr bwMode="auto">
          <a:xfrm>
            <a:off x="4788024" y="980728"/>
            <a:ext cx="4176464" cy="5040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1619" name="Picture 3"/>
          <p:cNvPicPr>
            <a:picLocks noChangeAspect="1" noChangeArrowheads="1"/>
          </p:cNvPicPr>
          <p:nvPr/>
        </p:nvPicPr>
        <p:blipFill>
          <a:blip r:embed="rId4" cstate="print"/>
          <a:srcRect t="23750" r="72443" b="62600"/>
          <a:stretch>
            <a:fillRect/>
          </a:stretch>
        </p:blipFill>
        <p:spPr bwMode="auto">
          <a:xfrm>
            <a:off x="5364088" y="2276872"/>
            <a:ext cx="3359696" cy="936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1620" name="Picture 4"/>
          <p:cNvPicPr>
            <a:picLocks noChangeAspect="1" noChangeArrowheads="1"/>
          </p:cNvPicPr>
          <p:nvPr/>
        </p:nvPicPr>
        <p:blipFill>
          <a:blip r:embed="rId5" cstate="print"/>
          <a:srcRect t="10580" r="90162" b="81499"/>
          <a:stretch>
            <a:fillRect/>
          </a:stretch>
        </p:blipFill>
        <p:spPr bwMode="auto">
          <a:xfrm>
            <a:off x="5960030" y="260648"/>
            <a:ext cx="1199456" cy="543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1622" name="Picture 6"/>
          <p:cNvPicPr>
            <a:picLocks noChangeAspect="1" noChangeArrowheads="1"/>
          </p:cNvPicPr>
          <p:nvPr/>
        </p:nvPicPr>
        <p:blipFill>
          <a:blip r:embed="rId6" cstate="print"/>
          <a:srcRect t="44750" r="77759" b="18500"/>
          <a:stretch>
            <a:fillRect/>
          </a:stretch>
        </p:blipFill>
        <p:spPr bwMode="auto">
          <a:xfrm>
            <a:off x="5868144" y="4077072"/>
            <a:ext cx="2711624" cy="2520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Pfeil nach unten 16"/>
          <p:cNvSpPr/>
          <p:nvPr/>
        </p:nvSpPr>
        <p:spPr>
          <a:xfrm>
            <a:off x="6372200" y="1628800"/>
            <a:ext cx="360040" cy="504056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8" name="Pfeil nach unten 17"/>
          <p:cNvSpPr/>
          <p:nvPr/>
        </p:nvSpPr>
        <p:spPr>
          <a:xfrm>
            <a:off x="6372200" y="3356992"/>
            <a:ext cx="360040" cy="504056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" name="Pfeil nach unten 18"/>
          <p:cNvSpPr/>
          <p:nvPr/>
        </p:nvSpPr>
        <p:spPr>
          <a:xfrm rot="5400000">
            <a:off x="4860032" y="5445224"/>
            <a:ext cx="360040" cy="504056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111627" name="Picture 11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9878" t="25850" r="48819" b="32150"/>
          <a:stretch>
            <a:fillRect/>
          </a:stretch>
        </p:blipFill>
        <p:spPr bwMode="auto">
          <a:xfrm>
            <a:off x="395535" y="3789041"/>
            <a:ext cx="3910033" cy="2950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" name="Rechteck 21"/>
          <p:cNvSpPr/>
          <p:nvPr/>
        </p:nvSpPr>
        <p:spPr>
          <a:xfrm>
            <a:off x="6872258" y="1556792"/>
            <a:ext cx="221399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solidFill>
                  <a:schemeClr val="bg1"/>
                </a:solidFill>
                <a:latin typeface="Calibri"/>
              </a:rPr>
              <a:t>Natürlichsprachliche</a:t>
            </a:r>
            <a:r>
              <a:rPr lang="de-DE" dirty="0" smtClean="0">
                <a:solidFill>
                  <a:schemeClr val="bg1"/>
                </a:solidFill>
                <a:latin typeface="Calibri"/>
              </a:rPr>
              <a:t/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Analyse</a:t>
            </a:r>
            <a:endParaRPr lang="de-DE" dirty="0">
              <a:solidFill>
                <a:schemeClr val="bg1"/>
              </a:solidFill>
            </a:endParaRPr>
          </a:p>
        </p:txBody>
      </p:sp>
      <p:sp>
        <p:nvSpPr>
          <p:cNvPr id="23" name="Rechteck 22"/>
          <p:cNvSpPr/>
          <p:nvPr/>
        </p:nvSpPr>
        <p:spPr>
          <a:xfrm>
            <a:off x="6876256" y="3214717"/>
            <a:ext cx="221399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Abbildung auf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kontrolliertes 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Vokabular (MeSH)</a:t>
            </a:r>
            <a:endParaRPr lang="de-DE" dirty="0"/>
          </a:p>
        </p:txBody>
      </p:sp>
      <p:sp>
        <p:nvSpPr>
          <p:cNvPr id="24" name="Rechteck 23"/>
          <p:cNvSpPr/>
          <p:nvPr/>
        </p:nvSpPr>
        <p:spPr>
          <a:xfrm>
            <a:off x="5652120" y="4809926"/>
            <a:ext cx="15841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Hierarchische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Expansion 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endParaRPr lang="de-DE" dirty="0"/>
          </a:p>
        </p:txBody>
      </p:sp>
      <p:sp>
        <p:nvSpPr>
          <p:cNvPr id="25" name="Rechteck 24"/>
          <p:cNvSpPr/>
          <p:nvPr/>
        </p:nvSpPr>
        <p:spPr>
          <a:xfrm>
            <a:off x="4427984" y="5934670"/>
            <a:ext cx="15841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Identifikation </a:t>
            </a:r>
            <a:b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relevanter</a:t>
            </a:r>
            <a:b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Dokumente</a:t>
            </a:r>
          </a:p>
        </p:txBody>
      </p:sp>
      <p:sp>
        <p:nvSpPr>
          <p:cNvPr id="20" name="Rechteck 19"/>
          <p:cNvSpPr/>
          <p:nvPr/>
        </p:nvSpPr>
        <p:spPr>
          <a:xfrm>
            <a:off x="827584" y="2780928"/>
            <a:ext cx="396044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solidFill>
                  <a:schemeClr val="bg1"/>
                </a:solidFill>
                <a:latin typeface="Calibri"/>
              </a:rPr>
              <a:t>Thesaurusunterstützung</a:t>
            </a:r>
            <a:r>
              <a:rPr lang="de-DE" dirty="0" smtClean="0">
                <a:solidFill>
                  <a:schemeClr val="bg1"/>
                </a:solidFill>
                <a:latin typeface="Calibri"/>
              </a:rPr>
              <a:t> bei</a:t>
            </a:r>
            <a:br>
              <a:rPr lang="de-DE" dirty="0" smtClean="0">
                <a:solidFill>
                  <a:schemeClr val="bg1"/>
                </a:solidFill>
                <a:latin typeface="Calibri"/>
              </a:rPr>
            </a:br>
            <a:r>
              <a:rPr lang="de-DE" dirty="0" smtClean="0">
                <a:solidFill>
                  <a:schemeClr val="bg1"/>
                </a:solidFill>
                <a:latin typeface="Calibri"/>
              </a:rPr>
              <a:t>Literaturrecherche</a:t>
            </a:r>
            <a:endParaRPr lang="de-DE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2321496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2987824" y="224948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Ellipse 592"/>
          <p:cNvSpPr>
            <a:spLocks noChangeArrowheads="1"/>
          </p:cNvSpPr>
          <p:nvPr/>
        </p:nvSpPr>
        <p:spPr bwMode="auto">
          <a:xfrm>
            <a:off x="-1044624" y="-81947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Ellipse 592"/>
          <p:cNvSpPr>
            <a:spLocks noChangeArrowheads="1"/>
          </p:cNvSpPr>
          <p:nvPr/>
        </p:nvSpPr>
        <p:spPr bwMode="auto">
          <a:xfrm>
            <a:off x="3491880" y="-1035496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Sekundär-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err="1" smtClean="0">
                <a:solidFill>
                  <a:schemeClr val="bg1"/>
                </a:solidFill>
                <a:latin typeface="Calibri" pitchFamily="34" charset="0"/>
              </a:rPr>
              <a:t>nutzung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592"/>
          <p:cNvSpPr>
            <a:spLocks noChangeArrowheads="1"/>
          </p:cNvSpPr>
          <p:nvPr/>
        </p:nvSpPr>
        <p:spPr bwMode="auto">
          <a:xfrm>
            <a:off x="-1044624" y="-81947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Rechteck 6"/>
          <p:cNvSpPr/>
          <p:nvPr/>
        </p:nvSpPr>
        <p:spPr>
          <a:xfrm>
            <a:off x="4932040" y="332656"/>
            <a:ext cx="3960440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Unstrukturierter Text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Gedächtnisstütze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Mitteilung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Rechtlicher Belege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Wissenschaftliche Aufzeichnung</a:t>
            </a:r>
          </a:p>
          <a:p>
            <a:pPr marL="182563" indent="-182563">
              <a:buFont typeface="Arial" pitchFamily="34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592"/>
          <p:cNvSpPr>
            <a:spLocks noChangeArrowheads="1"/>
          </p:cNvSpPr>
          <p:nvPr/>
        </p:nvSpPr>
        <p:spPr bwMode="auto">
          <a:xfrm>
            <a:off x="-1044624" y="-81947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Rechteck 6"/>
          <p:cNvSpPr/>
          <p:nvPr/>
        </p:nvSpPr>
        <p:spPr>
          <a:xfrm>
            <a:off x="4932040" y="332656"/>
            <a:ext cx="3960440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Unstrukturierter Text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Gedächtnisstütze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Mitteilung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Rechtlicher Beleg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Wissenschaftliche Aufzeichnung</a:t>
            </a:r>
          </a:p>
          <a:p>
            <a:pPr marL="182563" indent="-182563">
              <a:buFont typeface="Arial" pitchFamily="34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/>
          <a:srcRect l="51615" t="8366" r="3154" b="34661"/>
          <a:stretch>
            <a:fillRect/>
          </a:stretch>
        </p:blipFill>
        <p:spPr bwMode="auto">
          <a:xfrm>
            <a:off x="4968552" y="2132856"/>
            <a:ext cx="3995936" cy="3710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4" cstate="print">
            <a:grayscl/>
          </a:blip>
          <a:srcRect b="44266"/>
          <a:stretch>
            <a:fillRect/>
          </a:stretch>
        </p:blipFill>
        <p:spPr bwMode="auto">
          <a:xfrm>
            <a:off x="4067944" y="2780928"/>
            <a:ext cx="4712003" cy="2952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" name="Picture 2" descr="kurzbef"/>
          <p:cNvPicPr>
            <a:picLocks noChangeAspect="1" noChangeArrowheads="1"/>
          </p:cNvPicPr>
          <p:nvPr/>
        </p:nvPicPr>
        <p:blipFill>
          <a:blip r:embed="rId5" cstate="print">
            <a:lum bright="-18000" contrast="22000"/>
          </a:blip>
          <a:srcRect/>
          <a:stretch>
            <a:fillRect/>
          </a:stretch>
        </p:blipFill>
        <p:spPr bwMode="auto">
          <a:xfrm>
            <a:off x="3275856" y="3429000"/>
            <a:ext cx="2869704" cy="26576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 cstate="print"/>
          <a:srcRect l="11896" t="9467" r="13904" b="3717"/>
          <a:stretch>
            <a:fillRect/>
          </a:stretch>
        </p:blipFill>
        <p:spPr bwMode="auto">
          <a:xfrm>
            <a:off x="1115616" y="4001804"/>
            <a:ext cx="4032448" cy="2856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/>
        </p:nvSpPr>
        <p:spPr>
          <a:xfrm>
            <a:off x="4932040" y="332656"/>
            <a:ext cx="3960440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Unstrukturierter Text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Gedächtnisstütze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Mitteilung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Rechtlicher Beleg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Wissenschaftliche Aufzeichnung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Kasuistiken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für medizinische Lehre</a:t>
            </a:r>
          </a:p>
          <a:p>
            <a:pPr marL="182563" indent="-182563">
              <a:buFont typeface="Arial" pitchFamily="34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4644008" y="332656"/>
            <a:ext cx="4248472" cy="2232248"/>
          </a:xfrm>
          <a:prstGeom prst="rect">
            <a:avLst/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" name="Rechteck 9"/>
          <p:cNvSpPr/>
          <p:nvPr/>
        </p:nvSpPr>
        <p:spPr>
          <a:xfrm>
            <a:off x="539552" y="3789040"/>
            <a:ext cx="3960440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Strukturierte Daten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Klassierung 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Abstraktion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Zähleinheiten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(Klinische) Epidemiologie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Leistungsgerechte Entgeltermittlung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Qualitätssicherung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Medizinische Forschung</a:t>
            </a:r>
          </a:p>
          <a:p>
            <a:pPr marL="182563" indent="-182563">
              <a:buFont typeface="Arial" pitchFamily="34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8" name="Ellipse 592"/>
          <p:cNvSpPr>
            <a:spLocks noChangeArrowheads="1"/>
          </p:cNvSpPr>
          <p:nvPr/>
        </p:nvSpPr>
        <p:spPr bwMode="auto">
          <a:xfrm>
            <a:off x="-1044624" y="-81947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151000" y="2780928"/>
            <a:ext cx="4977114" cy="4077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/>
        </p:nvSpPr>
        <p:spPr>
          <a:xfrm>
            <a:off x="4932040" y="332656"/>
            <a:ext cx="3960440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Unstrukturierter Text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Gedächtnisstütze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Mitteilung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Rechtlicher Beleg</a:t>
            </a:r>
          </a:p>
          <a:p>
            <a:pPr marL="182563" indent="-182563"/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10" name="Rechteck 9"/>
          <p:cNvSpPr/>
          <p:nvPr/>
        </p:nvSpPr>
        <p:spPr>
          <a:xfrm>
            <a:off x="251520" y="4077072"/>
            <a:ext cx="3960440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Strukturierte Daten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Klassierung 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Abstraktion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Zähleinheiten</a:t>
            </a:r>
          </a:p>
          <a:p>
            <a:pPr marL="182563" indent="-182563"/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8" name="Ellipse 592"/>
          <p:cNvSpPr>
            <a:spLocks noChangeArrowheads="1"/>
          </p:cNvSpPr>
          <p:nvPr/>
        </p:nvSpPr>
        <p:spPr bwMode="auto">
          <a:xfrm>
            <a:off x="-1044624" y="-81947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9" name="Abgerundetes Rechteck 8"/>
          <p:cNvSpPr/>
          <p:nvPr/>
        </p:nvSpPr>
        <p:spPr>
          <a:xfrm>
            <a:off x="7308304" y="3789040"/>
            <a:ext cx="1512168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>
                <a:solidFill>
                  <a:srgbClr val="00B050"/>
                </a:solidFill>
                <a:sym typeface="Wingdings"/>
              </a:rPr>
              <a:t>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Mühelose</a:t>
            </a:r>
            <a:b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</a:b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Erfassung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Abgerundetes Rechteck 16"/>
          <p:cNvSpPr/>
          <p:nvPr/>
        </p:nvSpPr>
        <p:spPr>
          <a:xfrm>
            <a:off x="7236296" y="4437112"/>
            <a:ext cx="1728192" cy="648072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00B050"/>
                </a:solidFill>
                <a:sym typeface="Wingdings"/>
              </a:rPr>
              <a:t>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hochgradige Optimierung 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Abgerundetes Rechteck 17"/>
          <p:cNvSpPr/>
          <p:nvPr/>
        </p:nvSpPr>
        <p:spPr>
          <a:xfrm>
            <a:off x="6516216" y="1844824"/>
            <a:ext cx="2448272" cy="792088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00B050"/>
                </a:solidFill>
                <a:sym typeface="Wingdings"/>
              </a:rPr>
              <a:t>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keine Vordefinition</a:t>
            </a:r>
            <a:b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</a:b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von Merkmalen und Wertemengen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0" name="Abgerundetes Rechteck 19"/>
          <p:cNvSpPr/>
          <p:nvPr/>
        </p:nvSpPr>
        <p:spPr>
          <a:xfrm>
            <a:off x="6804248" y="2780928"/>
            <a:ext cx="2160240" cy="864096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00B050"/>
                </a:solidFill>
                <a:sym typeface="Wingdings"/>
              </a:rPr>
              <a:t>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an menschliche Kommunikation angepasst 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Abgerundetes Rechteck 25"/>
          <p:cNvSpPr/>
          <p:nvPr/>
        </p:nvSpPr>
        <p:spPr>
          <a:xfrm>
            <a:off x="5652120" y="4005064"/>
            <a:ext cx="1512168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Kontext-</a:t>
            </a:r>
            <a:r>
              <a:rPr lang="de-DE" dirty="0" err="1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bezogenheit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8" name="Abgerundetes Rechteck 27"/>
          <p:cNvSpPr/>
          <p:nvPr/>
        </p:nvSpPr>
        <p:spPr>
          <a:xfrm>
            <a:off x="7380312" y="5229200"/>
            <a:ext cx="1763688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00B050"/>
                </a:solidFill>
                <a:sym typeface="Wingdings"/>
              </a:rPr>
              <a:t>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Robustheit</a:t>
            </a:r>
            <a:b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</a:b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Nachhaltigkeit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0" name="Abgerundetes Rechteck 29"/>
          <p:cNvSpPr/>
          <p:nvPr/>
        </p:nvSpPr>
        <p:spPr>
          <a:xfrm>
            <a:off x="7092280" y="6021288"/>
            <a:ext cx="1728192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Unschärfe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Abgerundetes Rechteck 30"/>
          <p:cNvSpPr/>
          <p:nvPr/>
        </p:nvSpPr>
        <p:spPr>
          <a:xfrm>
            <a:off x="5796136" y="5013176"/>
            <a:ext cx="1512168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Mehr-</a:t>
            </a:r>
            <a:r>
              <a:rPr lang="de-DE" dirty="0" err="1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deutigkeit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echteck 33"/>
          <p:cNvSpPr/>
          <p:nvPr/>
        </p:nvSpPr>
        <p:spPr>
          <a:xfrm>
            <a:off x="5693648" y="3871208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sp>
        <p:nvSpPr>
          <p:cNvPr id="35" name="Rechteck 34"/>
          <p:cNvSpPr/>
          <p:nvPr/>
        </p:nvSpPr>
        <p:spPr>
          <a:xfrm>
            <a:off x="5918583" y="4868901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sp>
        <p:nvSpPr>
          <p:cNvPr id="36" name="Rechteck 35"/>
          <p:cNvSpPr/>
          <p:nvPr/>
        </p:nvSpPr>
        <p:spPr>
          <a:xfrm>
            <a:off x="7134765" y="6022444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cxnSp>
        <p:nvCxnSpPr>
          <p:cNvPr id="43" name="Gerade Verbindung 42"/>
          <p:cNvCxnSpPr/>
          <p:nvPr/>
        </p:nvCxnSpPr>
        <p:spPr>
          <a:xfrm rot="16200000" flipH="1">
            <a:off x="4225652" y="4495428"/>
            <a:ext cx="2708920" cy="2016224"/>
          </a:xfrm>
          <a:prstGeom prst="line">
            <a:avLst/>
          </a:prstGeom>
          <a:ln w="15875" cmpd="sng">
            <a:solidFill>
              <a:srgbClr val="C00000">
                <a:alpha val="16000"/>
              </a:srgb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/>
        </p:nvSpPr>
        <p:spPr>
          <a:xfrm>
            <a:off x="4932040" y="332656"/>
            <a:ext cx="3960440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Unstrukturierter Text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Gedächtnisstütze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Mitteilung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Rechtlicher Beleg</a:t>
            </a:r>
          </a:p>
          <a:p>
            <a:pPr marL="182563" indent="-182563"/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10" name="Rechteck 9"/>
          <p:cNvSpPr/>
          <p:nvPr/>
        </p:nvSpPr>
        <p:spPr>
          <a:xfrm>
            <a:off x="251520" y="4077072"/>
            <a:ext cx="3960440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Strukturierte Daten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Klassierung 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Abstraktion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Zähleinheiten</a:t>
            </a:r>
          </a:p>
          <a:p>
            <a:pPr marL="182563" indent="-182563"/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8" name="Ellipse 592"/>
          <p:cNvSpPr>
            <a:spLocks noChangeArrowheads="1"/>
          </p:cNvSpPr>
          <p:nvPr/>
        </p:nvSpPr>
        <p:spPr bwMode="auto">
          <a:xfrm>
            <a:off x="-1044624" y="-81947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9" name="Abgerundetes Rechteck 8"/>
          <p:cNvSpPr/>
          <p:nvPr/>
        </p:nvSpPr>
        <p:spPr>
          <a:xfrm>
            <a:off x="7308304" y="3789040"/>
            <a:ext cx="1512168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>
                <a:solidFill>
                  <a:srgbClr val="00B050"/>
                </a:solidFill>
                <a:sym typeface="Wingdings"/>
              </a:rPr>
              <a:t>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Mühelose</a:t>
            </a:r>
            <a:b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</a:b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Erfassung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6" name="Abgerundetes Rechteck 15"/>
          <p:cNvSpPr/>
          <p:nvPr/>
        </p:nvSpPr>
        <p:spPr>
          <a:xfrm>
            <a:off x="3131840" y="4221088"/>
            <a:ext cx="1368152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>
                <a:solidFill>
                  <a:srgbClr val="00B050"/>
                </a:solidFill>
                <a:sym typeface="Wingdings"/>
              </a:rPr>
              <a:t>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Auswert-</a:t>
            </a:r>
            <a:r>
              <a:rPr lang="de-DE" dirty="0" err="1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barkeit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Abgerundetes Rechteck 16"/>
          <p:cNvSpPr/>
          <p:nvPr/>
        </p:nvSpPr>
        <p:spPr>
          <a:xfrm>
            <a:off x="7236296" y="4437112"/>
            <a:ext cx="1728192" cy="648072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00B050"/>
                </a:solidFill>
                <a:sym typeface="Wingdings"/>
              </a:rPr>
              <a:t>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hochgradige Optimierung 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" name="Abgerundetes Rechteck 17"/>
          <p:cNvSpPr/>
          <p:nvPr/>
        </p:nvSpPr>
        <p:spPr>
          <a:xfrm>
            <a:off x="6516216" y="1844824"/>
            <a:ext cx="2448272" cy="792088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00B050"/>
                </a:solidFill>
                <a:sym typeface="Wingdings"/>
              </a:rPr>
              <a:t>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keine Vordefinition</a:t>
            </a:r>
            <a:b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</a:b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von Merkmalen und Wertemengen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0" name="Abgerundetes Rechteck 19"/>
          <p:cNvSpPr/>
          <p:nvPr/>
        </p:nvSpPr>
        <p:spPr>
          <a:xfrm>
            <a:off x="6804248" y="2780928"/>
            <a:ext cx="2160240" cy="864096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00B050"/>
                </a:solidFill>
                <a:sym typeface="Wingdings"/>
              </a:rPr>
              <a:t>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an menschliche Kommunikation angepasst 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Abgerundetes Rechteck 20"/>
          <p:cNvSpPr/>
          <p:nvPr/>
        </p:nvSpPr>
        <p:spPr>
          <a:xfrm>
            <a:off x="2339752" y="4869160"/>
            <a:ext cx="1728192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>
                <a:solidFill>
                  <a:srgbClr val="00B050"/>
                </a:solidFill>
                <a:sym typeface="Wingdings"/>
              </a:rPr>
              <a:t>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maschinelle</a:t>
            </a:r>
            <a:b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</a:b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Verarbeitung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3" name="Abgerundetes Rechteck 22"/>
          <p:cNvSpPr/>
          <p:nvPr/>
        </p:nvSpPr>
        <p:spPr>
          <a:xfrm>
            <a:off x="323528" y="5589240"/>
            <a:ext cx="1728192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>
                <a:solidFill>
                  <a:srgbClr val="00B050"/>
                </a:solidFill>
                <a:sym typeface="Wingdings"/>
              </a:rPr>
              <a:t>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Recherche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4" name="Abgerundetes Rechteck 23"/>
          <p:cNvSpPr/>
          <p:nvPr/>
        </p:nvSpPr>
        <p:spPr>
          <a:xfrm>
            <a:off x="179512" y="6281936"/>
            <a:ext cx="1728192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>
                <a:solidFill>
                  <a:srgbClr val="00B050"/>
                </a:solidFill>
                <a:sym typeface="Wingdings"/>
              </a:rPr>
              <a:t>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Eindeutigkeit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Abgerundetes Rechteck 25"/>
          <p:cNvSpPr/>
          <p:nvPr/>
        </p:nvSpPr>
        <p:spPr>
          <a:xfrm>
            <a:off x="5652120" y="4005064"/>
            <a:ext cx="1512168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Kontext-</a:t>
            </a:r>
            <a:r>
              <a:rPr lang="de-DE" dirty="0" err="1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bezogenheit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8" name="Abgerundetes Rechteck 27"/>
          <p:cNvSpPr/>
          <p:nvPr/>
        </p:nvSpPr>
        <p:spPr>
          <a:xfrm>
            <a:off x="7380312" y="5229200"/>
            <a:ext cx="1763688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00B050"/>
                </a:solidFill>
                <a:sym typeface="Wingdings"/>
              </a:rPr>
              <a:t>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Robustheit</a:t>
            </a:r>
            <a:b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</a:b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Nachhaltigkeit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9" name="Rechteck 28"/>
          <p:cNvSpPr/>
          <p:nvPr/>
        </p:nvSpPr>
        <p:spPr>
          <a:xfrm>
            <a:off x="4078992" y="6279703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sp>
        <p:nvSpPr>
          <p:cNvPr id="30" name="Abgerundetes Rechteck 29"/>
          <p:cNvSpPr/>
          <p:nvPr/>
        </p:nvSpPr>
        <p:spPr>
          <a:xfrm>
            <a:off x="7092280" y="6021288"/>
            <a:ext cx="1728192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Unschärfe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1" name="Abgerundetes Rechteck 30"/>
          <p:cNvSpPr/>
          <p:nvPr/>
        </p:nvSpPr>
        <p:spPr>
          <a:xfrm>
            <a:off x="5796136" y="5013176"/>
            <a:ext cx="1512168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Mehr-</a:t>
            </a:r>
            <a:r>
              <a:rPr lang="de-DE" dirty="0" err="1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deutigkeit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" name="Abgerundetes Rechteck 31"/>
          <p:cNvSpPr/>
          <p:nvPr/>
        </p:nvSpPr>
        <p:spPr>
          <a:xfrm>
            <a:off x="2267744" y="5589240"/>
            <a:ext cx="1728192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Granularität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Abgerundetes Rechteck 32"/>
          <p:cNvSpPr/>
          <p:nvPr/>
        </p:nvSpPr>
        <p:spPr>
          <a:xfrm>
            <a:off x="2051720" y="6281936"/>
            <a:ext cx="2016224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 </a:t>
            </a:r>
            <a:r>
              <a:rPr lang="de-DE" dirty="0" err="1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Kodierqualität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echteck 33"/>
          <p:cNvSpPr/>
          <p:nvPr/>
        </p:nvSpPr>
        <p:spPr>
          <a:xfrm>
            <a:off x="5693648" y="3871208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sp>
        <p:nvSpPr>
          <p:cNvPr id="35" name="Rechteck 34"/>
          <p:cNvSpPr/>
          <p:nvPr/>
        </p:nvSpPr>
        <p:spPr>
          <a:xfrm>
            <a:off x="5918583" y="4868901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sp>
        <p:nvSpPr>
          <p:cNvPr id="36" name="Rechteck 35"/>
          <p:cNvSpPr/>
          <p:nvPr/>
        </p:nvSpPr>
        <p:spPr>
          <a:xfrm>
            <a:off x="7134765" y="6022444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sp>
        <p:nvSpPr>
          <p:cNvPr id="37" name="Rechteck 36"/>
          <p:cNvSpPr/>
          <p:nvPr/>
        </p:nvSpPr>
        <p:spPr>
          <a:xfrm>
            <a:off x="2209517" y="5589240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sp>
        <p:nvSpPr>
          <p:cNvPr id="38" name="Rechteck 37"/>
          <p:cNvSpPr/>
          <p:nvPr/>
        </p:nvSpPr>
        <p:spPr>
          <a:xfrm>
            <a:off x="2052608" y="6279996"/>
            <a:ext cx="5437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sp>
        <p:nvSpPr>
          <p:cNvPr id="39" name="Abgerundetes Rechteck 38"/>
          <p:cNvSpPr/>
          <p:nvPr/>
        </p:nvSpPr>
        <p:spPr>
          <a:xfrm>
            <a:off x="4139952" y="6281936"/>
            <a:ext cx="1944216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 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Vollständigkeit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cxnSp>
        <p:nvCxnSpPr>
          <p:cNvPr id="43" name="Gerade Verbindung 42"/>
          <p:cNvCxnSpPr/>
          <p:nvPr/>
        </p:nvCxnSpPr>
        <p:spPr>
          <a:xfrm rot="16200000" flipH="1">
            <a:off x="4225652" y="4495428"/>
            <a:ext cx="2708920" cy="2016224"/>
          </a:xfrm>
          <a:prstGeom prst="line">
            <a:avLst/>
          </a:prstGeom>
          <a:ln w="15875" cmpd="sng">
            <a:solidFill>
              <a:srgbClr val="C00000">
                <a:alpha val="16000"/>
              </a:srgb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hteck 45"/>
          <p:cNvSpPr/>
          <p:nvPr/>
        </p:nvSpPr>
        <p:spPr>
          <a:xfrm>
            <a:off x="4120520" y="5298975"/>
            <a:ext cx="38263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sym typeface="Webdings"/>
              </a:rPr>
              <a:t></a:t>
            </a:r>
            <a:endParaRPr lang="de-DE" sz="2800" dirty="0"/>
          </a:p>
        </p:txBody>
      </p:sp>
      <p:sp>
        <p:nvSpPr>
          <p:cNvPr id="47" name="Abgerundetes Rechteck 46"/>
          <p:cNvSpPr/>
          <p:nvPr/>
        </p:nvSpPr>
        <p:spPr>
          <a:xfrm>
            <a:off x="4211960" y="5433288"/>
            <a:ext cx="1368152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FF0000"/>
                </a:solidFill>
                <a:sym typeface="Wingdings"/>
              </a:rPr>
              <a:t>!     </a:t>
            </a:r>
            <a:r>
              <a:rPr lang="de-DE" dirty="0" err="1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kontroll</a:t>
            </a: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.</a:t>
            </a:r>
            <a:b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</a:b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  <a:sym typeface="Wingdings"/>
              </a:rPr>
              <a:t>Vokabular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592"/>
          <p:cNvSpPr>
            <a:spLocks noChangeArrowheads="1"/>
          </p:cNvSpPr>
          <p:nvPr/>
        </p:nvSpPr>
        <p:spPr bwMode="auto">
          <a:xfrm>
            <a:off x="-1044624" y="-81947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6" name="Rechteck 45"/>
          <p:cNvSpPr/>
          <p:nvPr/>
        </p:nvSpPr>
        <p:spPr>
          <a:xfrm>
            <a:off x="4120520" y="5298975"/>
            <a:ext cx="38263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800" dirty="0" smtClean="0">
                <a:solidFill>
                  <a:srgbClr val="C00000"/>
                </a:solidFill>
                <a:sym typeface="Webdings"/>
              </a:rPr>
              <a:t></a:t>
            </a:r>
            <a:endParaRPr lang="de-DE" sz="2800" dirty="0">
              <a:solidFill>
                <a:srgbClr val="C00000"/>
              </a:solidFill>
            </a:endParaRPr>
          </a:p>
        </p:txBody>
      </p:sp>
      <p:sp>
        <p:nvSpPr>
          <p:cNvPr id="47" name="Abgerundetes Rechteck 46"/>
          <p:cNvSpPr/>
          <p:nvPr/>
        </p:nvSpPr>
        <p:spPr>
          <a:xfrm>
            <a:off x="4211960" y="5433288"/>
            <a:ext cx="1368152" cy="576064"/>
          </a:xfrm>
          <a:prstGeom prst="roundRect">
            <a:avLst/>
          </a:prstGeom>
          <a:solidFill>
            <a:schemeClr val="bg2">
              <a:alpha val="3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rgbClr val="C00000"/>
                </a:solidFill>
                <a:sym typeface="Wingdings"/>
              </a:rPr>
              <a:t>!     </a:t>
            </a:r>
            <a:r>
              <a:rPr lang="de-DE" dirty="0" err="1" smtClean="0">
                <a:solidFill>
                  <a:srgbClr val="C00000"/>
                </a:solidFill>
                <a:sym typeface="Wingdings"/>
              </a:rPr>
              <a:t>kontroll</a:t>
            </a:r>
            <a:r>
              <a:rPr lang="de-DE" dirty="0" smtClean="0">
                <a:solidFill>
                  <a:srgbClr val="C00000"/>
                </a:solidFill>
                <a:sym typeface="Wingdings"/>
              </a:rPr>
              <a:t>.</a:t>
            </a:r>
            <a:br>
              <a:rPr lang="de-DE" dirty="0" smtClean="0">
                <a:solidFill>
                  <a:srgbClr val="C00000"/>
                </a:solidFill>
                <a:sym typeface="Wingdings"/>
              </a:rPr>
            </a:br>
            <a:r>
              <a:rPr lang="de-DE" dirty="0" smtClean="0">
                <a:solidFill>
                  <a:srgbClr val="C00000"/>
                </a:solidFill>
                <a:sym typeface="Wingdings"/>
              </a:rPr>
              <a:t>Vokabular</a:t>
            </a:r>
            <a:endParaRPr lang="de-DE" dirty="0">
              <a:solidFill>
                <a:srgbClr val="C00000"/>
              </a:solidFill>
            </a:endParaRPr>
          </a:p>
        </p:txBody>
      </p:sp>
      <p:sp>
        <p:nvSpPr>
          <p:cNvPr id="40" name="Rechteck 39"/>
          <p:cNvSpPr/>
          <p:nvPr/>
        </p:nvSpPr>
        <p:spPr>
          <a:xfrm>
            <a:off x="2207311" y="3215534"/>
            <a:ext cx="119616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b="1" dirty="0" smtClean="0">
                <a:solidFill>
                  <a:schemeClr val="bg1"/>
                </a:solidFill>
                <a:latin typeface="Calibri"/>
              </a:rPr>
              <a:t>z.B. ICD 10</a:t>
            </a:r>
            <a:endParaRPr lang="de-DE" b="1" dirty="0">
              <a:solidFill>
                <a:schemeClr val="bg1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0922" t="23750" r="57775" b="10101"/>
          <a:stretch>
            <a:fillRect/>
          </a:stretch>
        </p:blipFill>
        <p:spPr bwMode="auto">
          <a:xfrm>
            <a:off x="179512" y="3212976"/>
            <a:ext cx="2892893" cy="34387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</a:blip>
          <a:srcRect t="24800" r="75987" b="35300"/>
          <a:stretch>
            <a:fillRect/>
          </a:stretch>
        </p:blipFill>
        <p:spPr bwMode="auto">
          <a:xfrm>
            <a:off x="4209950" y="2432463"/>
            <a:ext cx="2234258" cy="20882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</a:blip>
          <a:srcRect l="49409" t="24800" r="22241" b="19551"/>
          <a:stretch>
            <a:fillRect/>
          </a:stretch>
        </p:blipFill>
        <p:spPr bwMode="auto">
          <a:xfrm>
            <a:off x="6404978" y="1988840"/>
            <a:ext cx="2739021" cy="3024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Rechteck 40"/>
          <p:cNvSpPr/>
          <p:nvPr/>
        </p:nvSpPr>
        <p:spPr>
          <a:xfrm>
            <a:off x="23150" y="3106243"/>
            <a:ext cx="3491880" cy="3717032"/>
          </a:xfrm>
          <a:prstGeom prst="rect">
            <a:avLst/>
          </a:prstGeom>
          <a:noFill/>
          <a:ln w="63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2" name="Rechteck 41"/>
          <p:cNvSpPr/>
          <p:nvPr/>
        </p:nvSpPr>
        <p:spPr>
          <a:xfrm>
            <a:off x="4211960" y="1844824"/>
            <a:ext cx="4932040" cy="3168352"/>
          </a:xfrm>
          <a:prstGeom prst="rect">
            <a:avLst/>
          </a:prstGeom>
          <a:noFill/>
          <a:ln w="63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4" name="Rechteck 43"/>
          <p:cNvSpPr/>
          <p:nvPr/>
        </p:nvSpPr>
        <p:spPr>
          <a:xfrm>
            <a:off x="4283968" y="1916832"/>
            <a:ext cx="17471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/>
              </a:rPr>
              <a:t>z.B. SNOMED CT</a:t>
            </a:r>
            <a:endParaRPr lang="de-DE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1" grpId="0" animBg="1"/>
      <p:bldP spid="42" grpId="0" animBg="1"/>
      <p:bldP spid="4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" name="Ellipse 592"/>
          <p:cNvSpPr>
            <a:spLocks noChangeArrowheads="1"/>
          </p:cNvSpPr>
          <p:nvPr/>
        </p:nvSpPr>
        <p:spPr bwMode="auto">
          <a:xfrm>
            <a:off x="3563888" y="242088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Ellipse 592"/>
          <p:cNvSpPr>
            <a:spLocks noChangeArrowheads="1"/>
          </p:cNvSpPr>
          <p:nvPr/>
        </p:nvSpPr>
        <p:spPr bwMode="auto">
          <a:xfrm>
            <a:off x="-252536" y="206084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Sekundär-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err="1" smtClean="0">
                <a:solidFill>
                  <a:schemeClr val="bg1"/>
                </a:solidFill>
                <a:latin typeface="Calibri" pitchFamily="34" charset="0"/>
              </a:rPr>
              <a:t>nutzung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1" name="Bogen 10"/>
          <p:cNvSpPr/>
          <p:nvPr/>
        </p:nvSpPr>
        <p:spPr>
          <a:xfrm>
            <a:off x="1763688" y="223377"/>
            <a:ext cx="5743917" cy="6445983"/>
          </a:xfrm>
          <a:prstGeom prst="arc">
            <a:avLst>
              <a:gd name="adj1" fmla="val 12821050"/>
              <a:gd name="adj2" fmla="val 18604071"/>
            </a:avLst>
          </a:prstGeom>
          <a:ln w="5715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Bogen 11"/>
          <p:cNvSpPr/>
          <p:nvPr/>
        </p:nvSpPr>
        <p:spPr>
          <a:xfrm>
            <a:off x="1763688" y="188640"/>
            <a:ext cx="5743917" cy="6445983"/>
          </a:xfrm>
          <a:prstGeom prst="arc">
            <a:avLst>
              <a:gd name="adj1" fmla="val 19737356"/>
              <a:gd name="adj2" fmla="val 988071"/>
            </a:avLst>
          </a:prstGeom>
          <a:ln w="5715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Bogen 12"/>
          <p:cNvSpPr/>
          <p:nvPr/>
        </p:nvSpPr>
        <p:spPr>
          <a:xfrm>
            <a:off x="1763688" y="188640"/>
            <a:ext cx="5743917" cy="6445983"/>
          </a:xfrm>
          <a:prstGeom prst="arc">
            <a:avLst>
              <a:gd name="adj1" fmla="val 3316571"/>
              <a:gd name="adj2" fmla="val 8015844"/>
            </a:avLst>
          </a:prstGeom>
          <a:ln w="5715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4" name="Bogen 13"/>
          <p:cNvSpPr/>
          <p:nvPr/>
        </p:nvSpPr>
        <p:spPr>
          <a:xfrm>
            <a:off x="1979712" y="2924944"/>
            <a:ext cx="1800200" cy="1656184"/>
          </a:xfrm>
          <a:prstGeom prst="arc">
            <a:avLst>
              <a:gd name="adj1" fmla="val 10578912"/>
              <a:gd name="adj2" fmla="val 16245860"/>
            </a:avLst>
          </a:prstGeom>
          <a:ln w="5715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" name="Textfeld 9"/>
          <p:cNvSpPr txBox="1"/>
          <p:nvPr/>
        </p:nvSpPr>
        <p:spPr>
          <a:xfrm>
            <a:off x="2912388" y="2492896"/>
            <a:ext cx="270619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5400" dirty="0" smtClean="0">
                <a:solidFill>
                  <a:schemeClr val="bg1"/>
                </a:solidFill>
                <a:latin typeface="+mn-lt"/>
              </a:rPr>
              <a:t>Beispiele</a:t>
            </a:r>
            <a:endParaRPr lang="de-DE" sz="54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5" name="Textfeld 14"/>
          <p:cNvSpPr txBox="1"/>
          <p:nvPr/>
        </p:nvSpPr>
        <p:spPr>
          <a:xfrm>
            <a:off x="3491880" y="3284984"/>
            <a:ext cx="379886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5400" dirty="0" smtClean="0">
                <a:solidFill>
                  <a:schemeClr val="bg1"/>
                </a:solidFill>
                <a:latin typeface="+mn-lt"/>
              </a:rPr>
              <a:t>Perspektiven</a:t>
            </a:r>
            <a:endParaRPr lang="de-DE" sz="54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6" name="Bogen 15"/>
          <p:cNvSpPr/>
          <p:nvPr/>
        </p:nvSpPr>
        <p:spPr>
          <a:xfrm>
            <a:off x="4716016" y="2924944"/>
            <a:ext cx="1872208" cy="720080"/>
          </a:xfrm>
          <a:prstGeom prst="arc">
            <a:avLst>
              <a:gd name="adj1" fmla="val 16516584"/>
              <a:gd name="adj2" fmla="val 21579422"/>
            </a:avLst>
          </a:prstGeom>
          <a:ln w="57150">
            <a:solidFill>
              <a:schemeClr val="bg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/>
      <p:bldP spid="1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2321496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2987824" y="224948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Ellipse 592"/>
          <p:cNvSpPr>
            <a:spLocks noChangeArrowheads="1"/>
          </p:cNvSpPr>
          <p:nvPr/>
        </p:nvSpPr>
        <p:spPr bwMode="auto">
          <a:xfrm>
            <a:off x="-972616" y="-1035496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Sekundär-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err="1" smtClean="0">
                <a:solidFill>
                  <a:schemeClr val="bg1"/>
                </a:solidFill>
                <a:latin typeface="Calibri" pitchFamily="34" charset="0"/>
              </a:rPr>
              <a:t>nutzung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Ellipse 592"/>
          <p:cNvSpPr>
            <a:spLocks noChangeArrowheads="1"/>
          </p:cNvSpPr>
          <p:nvPr/>
        </p:nvSpPr>
        <p:spPr bwMode="auto">
          <a:xfrm>
            <a:off x="3347864" y="-531440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Ellipse 592"/>
          <p:cNvSpPr>
            <a:spLocks noChangeArrowheads="1"/>
          </p:cNvSpPr>
          <p:nvPr/>
        </p:nvSpPr>
        <p:spPr bwMode="auto">
          <a:xfrm>
            <a:off x="-972616" y="-1035496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Sekundär-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err="1" smtClean="0">
                <a:solidFill>
                  <a:schemeClr val="bg1"/>
                </a:solidFill>
                <a:latin typeface="Calibri" pitchFamily="34" charset="0"/>
              </a:rPr>
              <a:t>nutzung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Rechteck 7"/>
          <p:cNvSpPr/>
          <p:nvPr/>
        </p:nvSpPr>
        <p:spPr>
          <a:xfrm>
            <a:off x="4932040" y="332656"/>
            <a:ext cx="3960440" cy="4278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Primärnutzung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: </a:t>
            </a:r>
          </a:p>
          <a:p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Nutzung im Kontext, für den die Daten erhoben wurden: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Befundberichte, Arztbriefe: Kommunikation zwischen ärztl. und pflegerischen Personal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Diagnosenkodes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: Abrechnung, Statistik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Spezialdokumentation: Wissenschaft, QM, ...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>
              <a:buFont typeface="Arial" pitchFamily="34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9" name="Rechteck 8"/>
          <p:cNvSpPr/>
          <p:nvPr/>
        </p:nvSpPr>
        <p:spPr>
          <a:xfrm>
            <a:off x="467544" y="3150835"/>
            <a:ext cx="396044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Sekundärnutzung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: </a:t>
            </a:r>
          </a:p>
          <a:p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Nutzung außerhalb des primären Kontexts: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Versorgungsforschung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Qualitätssicherung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Patientensicherheit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Biobanken 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Patientenrekrutierung für Studien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Entscheidungsunterstützung</a:t>
            </a:r>
          </a:p>
          <a:p>
            <a:pPr marL="182563" indent="-182563">
              <a:buFont typeface="Arial" pitchFamily="34" charset="0"/>
              <a:buChar char="•"/>
            </a:pP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Kasuistiken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für Lehre / Weiterbildung</a:t>
            </a: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cxnSp>
        <p:nvCxnSpPr>
          <p:cNvPr id="11" name="Gerade Verbindung 10"/>
          <p:cNvCxnSpPr/>
          <p:nvPr/>
        </p:nvCxnSpPr>
        <p:spPr>
          <a:xfrm>
            <a:off x="4283968" y="3789040"/>
            <a:ext cx="4680520" cy="3068960"/>
          </a:xfrm>
          <a:prstGeom prst="line">
            <a:avLst/>
          </a:prstGeom>
          <a:ln w="15875" cmpd="sng">
            <a:solidFill>
              <a:srgbClr val="EA8B00">
                <a:alpha val="16000"/>
              </a:srgb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Gebogener Pfeil 13"/>
          <p:cNvSpPr/>
          <p:nvPr/>
        </p:nvSpPr>
        <p:spPr>
          <a:xfrm rot="5400000">
            <a:off x="4496842" y="3612170"/>
            <a:ext cx="1554472" cy="1836204"/>
          </a:xfrm>
          <a:prstGeom prst="circularArrow">
            <a:avLst>
              <a:gd name="adj1" fmla="val 10519"/>
              <a:gd name="adj2" fmla="val 2357700"/>
              <a:gd name="adj3" fmla="val 20652867"/>
              <a:gd name="adj4" fmla="val 13672479"/>
              <a:gd name="adj5" fmla="val 13896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schemeClr val="tx1"/>
              </a:solidFill>
            </a:endParaRPr>
          </a:p>
        </p:txBody>
      </p:sp>
      <p:sp>
        <p:nvSpPr>
          <p:cNvPr id="15" name="Rechteck 14"/>
          <p:cNvSpPr/>
          <p:nvPr/>
        </p:nvSpPr>
        <p:spPr>
          <a:xfrm>
            <a:off x="6156176" y="4437112"/>
            <a:ext cx="24563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direkt personenbezogen</a:t>
            </a:r>
            <a:endParaRPr lang="de-DE" dirty="0"/>
          </a:p>
        </p:txBody>
      </p:sp>
      <p:sp>
        <p:nvSpPr>
          <p:cNvPr id="16" name="Rechteck 15"/>
          <p:cNvSpPr/>
          <p:nvPr/>
        </p:nvSpPr>
        <p:spPr>
          <a:xfrm>
            <a:off x="5076056" y="5373216"/>
            <a:ext cx="18562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indirekt </a:t>
            </a:r>
            <a:b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personenbezogen</a:t>
            </a:r>
            <a:endParaRPr lang="de-DE" dirty="0"/>
          </a:p>
        </p:txBody>
      </p:sp>
      <p:sp>
        <p:nvSpPr>
          <p:cNvPr id="18" name="Rechteck 17"/>
          <p:cNvSpPr/>
          <p:nvPr/>
        </p:nvSpPr>
        <p:spPr>
          <a:xfrm>
            <a:off x="6372200" y="6309320"/>
            <a:ext cx="2528256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1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DATENSCHUTZGESETZ 2000 (DSG 2000), </a:t>
            </a:r>
            <a:br>
              <a:rPr lang="de-DE" sz="11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11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BGBl</a:t>
            </a:r>
            <a:r>
              <a:rPr lang="de-DE" sz="11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. I Nr. 165/1999 </a:t>
            </a:r>
            <a:r>
              <a:rPr lang="de-DE" sz="11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idF</a:t>
            </a:r>
            <a:r>
              <a:rPr lang="de-DE" sz="11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133/2009.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4" grpId="0" animBg="1"/>
      <p:bldP spid="15" grpId="0"/>
      <p:bldP spid="16" grpId="0"/>
      <p:bldP spid="1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Ellipse 592"/>
          <p:cNvSpPr>
            <a:spLocks noChangeArrowheads="1"/>
          </p:cNvSpPr>
          <p:nvPr/>
        </p:nvSpPr>
        <p:spPr bwMode="auto">
          <a:xfrm>
            <a:off x="-972616" y="-1035496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Sekundär-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err="1" smtClean="0">
                <a:solidFill>
                  <a:schemeClr val="bg1"/>
                </a:solidFill>
                <a:latin typeface="Calibri" pitchFamily="34" charset="0"/>
              </a:rPr>
              <a:t>nutzung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12697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996952"/>
            <a:ext cx="9144000" cy="381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Rechteck 6"/>
          <p:cNvSpPr/>
          <p:nvPr/>
        </p:nvSpPr>
        <p:spPr>
          <a:xfrm>
            <a:off x="4932040" y="332656"/>
            <a:ext cx="396044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Themen und Zielsetzungen der Sekundärnutzung </a:t>
            </a:r>
            <a:b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(PubMed-Recherche</a:t>
            </a: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Symbol"/>
              </a:rPr>
              <a:t> 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Symbol"/>
              </a:rPr>
              <a:t>2009)</a:t>
            </a:r>
            <a:endParaRPr lang="de-DE" sz="2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5" name="Rechteck 4"/>
          <p:cNvSpPr/>
          <p:nvPr/>
        </p:nvSpPr>
        <p:spPr>
          <a:xfrm>
            <a:off x="2555776" y="3189826"/>
            <a:ext cx="720080" cy="50405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" name="Rechteck 5"/>
          <p:cNvSpPr/>
          <p:nvPr/>
        </p:nvSpPr>
        <p:spPr>
          <a:xfrm>
            <a:off x="4021644" y="3189826"/>
            <a:ext cx="720080" cy="50405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26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2321496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3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2987824" y="224948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3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Ellipse 592"/>
          <p:cNvSpPr>
            <a:spLocks noChangeArrowheads="1"/>
          </p:cNvSpPr>
          <p:nvPr/>
        </p:nvSpPr>
        <p:spPr bwMode="auto">
          <a:xfrm>
            <a:off x="-972616" y="-1035496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Sekundär-</a:t>
            </a:r>
            <a:b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3600" dirty="0" err="1" smtClean="0">
                <a:solidFill>
                  <a:schemeClr val="bg1"/>
                </a:solidFill>
                <a:latin typeface="Calibri" pitchFamily="34" charset="0"/>
              </a:rPr>
              <a:t>nutzung</a:t>
            </a:r>
            <a:endParaRPr lang="de-DE" sz="3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Ellipse 592"/>
          <p:cNvSpPr>
            <a:spLocks noChangeArrowheads="1"/>
          </p:cNvSpPr>
          <p:nvPr/>
        </p:nvSpPr>
        <p:spPr bwMode="auto">
          <a:xfrm>
            <a:off x="3347864" y="-531440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3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Rechteck 7"/>
          <p:cNvSpPr/>
          <p:nvPr/>
        </p:nvSpPr>
        <p:spPr>
          <a:xfrm>
            <a:off x="0" y="188640"/>
            <a:ext cx="9144000" cy="6669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7200" dirty="0" smtClean="0"/>
              <a:t>Beispiele</a:t>
            </a:r>
            <a:endParaRPr lang="de-DE" sz="720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2085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1: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Sicherung der </a:t>
            </a:r>
            <a:r>
              <a:rPr lang="de-DE" sz="2400" dirty="0" err="1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Kodierqualität</a:t>
            </a:r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2085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1: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Sicherung der </a:t>
            </a:r>
            <a:r>
              <a:rPr lang="de-DE" sz="2400" dirty="0" err="1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Kodierqualität</a:t>
            </a:r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8" name="Rechteck 7"/>
          <p:cNvSpPr/>
          <p:nvPr/>
        </p:nvSpPr>
        <p:spPr>
          <a:xfrm>
            <a:off x="3635896" y="441011"/>
            <a:ext cx="5364088" cy="35640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Medizin-Controlling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: Interesse an lückenloser strukturierter 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ICD-Dokumentation 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als Beleg für Behandlungsaufwand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Suche nach </a:t>
            </a: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nicht kodierten Diagnosen 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Hypothese: falls Medikation bei Entlassung im Arztbrief nicht durch dokumentierte Diagnose gerechtfertigt 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 Dokumentationslücke</a:t>
            </a:r>
          </a:p>
        </p:txBody>
      </p:sp>
      <p:sp>
        <p:nvSpPr>
          <p:cNvPr id="9" name="Inhaltsplatzhalter 4"/>
          <p:cNvSpPr txBox="1">
            <a:spLocks/>
          </p:cNvSpPr>
          <p:nvPr/>
        </p:nvSpPr>
        <p:spPr bwMode="auto">
          <a:xfrm>
            <a:off x="467544" y="4293096"/>
            <a:ext cx="8352928" cy="18722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R="0" lvl="0" indent="274638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Fahndung</a:t>
            </a:r>
            <a:r>
              <a:rPr kumimoji="0" lang="de-DE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 nach nicht kodierten Fällen mit Nebendiagnosen </a:t>
            </a:r>
          </a:p>
          <a:p>
            <a:pPr marL="457200" marR="0" lvl="1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de-DE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  M. Parkinson</a:t>
            </a:r>
          </a:p>
          <a:p>
            <a:pPr marL="457200" marR="0" lvl="1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de-DE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  Diabetes mellitus</a:t>
            </a:r>
          </a:p>
          <a:p>
            <a:pPr marL="457200" marR="0" lvl="1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de-DE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  Bronchialasthma / COPD</a:t>
            </a:r>
            <a:endParaRPr kumimoji="0" lang="de-DE" sz="2000" b="0" i="0" u="none" strike="noStrike" kern="1200" cap="none" spc="0" normalizeH="0" baseline="0" noProof="0" dirty="0" smtClean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kumimoji="0" lang="de-DE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kumimoji="0" lang="de-DE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0" name="Rechteck 9"/>
          <p:cNvSpPr/>
          <p:nvPr/>
        </p:nvSpPr>
        <p:spPr>
          <a:xfrm>
            <a:off x="539552" y="6309320"/>
            <a:ext cx="828092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Schulz S,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Seddig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T, Hanser S,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Zaiß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A,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Daumke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P.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Checking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coding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completeness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by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mining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discharge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summaries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. Medical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Informatics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Europe August 2011, Oslo,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Norway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. </a:t>
            </a:r>
            <a:endParaRPr lang="de-DE" sz="11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2085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1: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Sicherung der </a:t>
            </a:r>
            <a:r>
              <a:rPr lang="de-DE" sz="2400" dirty="0" err="1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Kodierqualität</a:t>
            </a:r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8" name="Rechteck 7"/>
          <p:cNvSpPr/>
          <p:nvPr/>
        </p:nvSpPr>
        <p:spPr>
          <a:xfrm>
            <a:off x="3779912" y="1052736"/>
            <a:ext cx="5364088" cy="19205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Analyse von ca. 18 000 Arztbriefen 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Extraktion Medikamentennamen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Abgleich gegen </a:t>
            </a: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Medikamentendatenbank + aus </a:t>
            </a: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Trainingsdokumenten gelernter Erweiterung ("off-</a:t>
            </a:r>
            <a:r>
              <a:rPr lang="de-DE" sz="22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label</a:t>
            </a: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")</a:t>
            </a:r>
          </a:p>
        </p:txBody>
      </p:sp>
      <p:sp>
        <p:nvSpPr>
          <p:cNvPr id="11" name="Rechteck 10"/>
          <p:cNvSpPr/>
          <p:nvPr/>
        </p:nvSpPr>
        <p:spPr>
          <a:xfrm>
            <a:off x="4139952" y="332656"/>
            <a:ext cx="200317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36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Methodik</a:t>
            </a:r>
            <a:endParaRPr lang="de-DE" sz="3600" dirty="0"/>
          </a:p>
        </p:txBody>
      </p:sp>
      <p:sp>
        <p:nvSpPr>
          <p:cNvPr id="12" name="Rechteck 11"/>
          <p:cNvSpPr/>
          <p:nvPr/>
        </p:nvSpPr>
        <p:spPr>
          <a:xfrm>
            <a:off x="179512" y="3264118"/>
            <a:ext cx="8964488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Inhalt der Datenbank: 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Für jede der drei Krankheitsgruppen: </a:t>
            </a:r>
            <a:b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alle indizierten Wirkstoffe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Für jeden der Wirkstoffe </a:t>
            </a:r>
          </a:p>
          <a:p>
            <a:pPr marL="1257300" lvl="2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alle Produktnamen</a:t>
            </a:r>
          </a:p>
          <a:p>
            <a:pPr marL="1257300" lvl="2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alle rechtfertigenden ICD-Codes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Suche nach allen Produkt- und Wirkstoffnamen in allen Dokumenten:</a:t>
            </a:r>
            <a:b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Falls keine rechtfertigenden ICD-Codes:  </a:t>
            </a:r>
            <a:br>
              <a:rPr lang="de-DE" sz="2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200" b="1" dirty="0" smtClean="0">
                <a:solidFill>
                  <a:srgbClr val="C00000"/>
                </a:solidFill>
                <a:latin typeface="Calibri"/>
              </a:rPr>
              <a:t>Behandlungsfall gilt als unterkodiert</a:t>
            </a:r>
          </a:p>
        </p:txBody>
      </p:sp>
      <p:sp>
        <p:nvSpPr>
          <p:cNvPr id="13" name="Rechteck 12"/>
          <p:cNvSpPr/>
          <p:nvPr/>
        </p:nvSpPr>
        <p:spPr>
          <a:xfrm>
            <a:off x="5652120" y="3429000"/>
            <a:ext cx="2736304" cy="1034129"/>
          </a:xfrm>
          <a:prstGeom prst="rect">
            <a:avLst/>
          </a:prstGeom>
          <a:solidFill>
            <a:srgbClr val="F8F8F8"/>
          </a:solidFill>
        </p:spPr>
        <p:txBody>
          <a:bodyPr wrap="square">
            <a:spAutoFit/>
          </a:bodyPr>
          <a:lstStyle/>
          <a:p>
            <a:pPr marL="0" lvl="1">
              <a:spcBef>
                <a:spcPct val="20000"/>
              </a:spcBef>
              <a:defRPr/>
            </a:pPr>
            <a:r>
              <a:rPr lang="de-DE" dirty="0" smtClean="0">
                <a:solidFill>
                  <a:prstClr val="black">
                    <a:tint val="75000"/>
                  </a:prstClr>
                </a:solidFill>
                <a:latin typeface="Calibri"/>
                <a:sym typeface="Wingdings" pitchFamily="2" charset="2"/>
              </a:rPr>
              <a:t>  M. Parkinson</a:t>
            </a:r>
          </a:p>
          <a:p>
            <a:pPr marL="0" lvl="1">
              <a:spcBef>
                <a:spcPct val="20000"/>
              </a:spcBef>
              <a:defRPr/>
            </a:pPr>
            <a:r>
              <a:rPr lang="de-DE" dirty="0" smtClean="0">
                <a:solidFill>
                  <a:prstClr val="black">
                    <a:tint val="75000"/>
                  </a:prstClr>
                </a:solidFill>
                <a:latin typeface="Calibri"/>
                <a:sym typeface="Wingdings" pitchFamily="2" charset="2"/>
              </a:rPr>
              <a:t>  Diabetes mellitus</a:t>
            </a:r>
          </a:p>
          <a:p>
            <a:pPr marL="0" lvl="1">
              <a:spcBef>
                <a:spcPct val="20000"/>
              </a:spcBef>
              <a:defRPr/>
            </a:pPr>
            <a:r>
              <a:rPr lang="de-DE" dirty="0" smtClean="0">
                <a:solidFill>
                  <a:prstClr val="black">
                    <a:tint val="75000"/>
                  </a:prstClr>
                </a:solidFill>
                <a:latin typeface="Calibri"/>
                <a:sym typeface="Wingdings" pitchFamily="2" charset="2"/>
              </a:rPr>
              <a:t>  Bronchialasthma / COPD</a:t>
            </a:r>
            <a:endParaRPr lang="de-DE" sz="160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2085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1: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Sicherung der </a:t>
            </a:r>
            <a:r>
              <a:rPr lang="de-DE" sz="2400" dirty="0" err="1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Kodierqualität</a:t>
            </a:r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11" name="Rechteck 10"/>
          <p:cNvSpPr/>
          <p:nvPr/>
        </p:nvSpPr>
        <p:spPr>
          <a:xfrm>
            <a:off x="4139952" y="332656"/>
            <a:ext cx="218951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36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Ergebnisse</a:t>
            </a:r>
            <a:endParaRPr lang="de-DE" sz="3600" dirty="0"/>
          </a:p>
        </p:txBody>
      </p:sp>
      <p:pic>
        <p:nvPicPr>
          <p:cNvPr id="15" name="Picture 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968574" y="2331605"/>
            <a:ext cx="6076330" cy="39777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" name="Textfeld 15"/>
          <p:cNvSpPr txBox="1"/>
          <p:nvPr/>
        </p:nvSpPr>
        <p:spPr>
          <a:xfrm>
            <a:off x="2987824" y="1988840"/>
            <a:ext cx="52731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           Fehlende Kodierung: Berechnung der Precision</a:t>
            </a:r>
            <a:endParaRPr lang="de-DE" b="1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17" name="Textfeld 16"/>
          <p:cNvSpPr txBox="1"/>
          <p:nvPr/>
        </p:nvSpPr>
        <p:spPr>
          <a:xfrm>
            <a:off x="2987824" y="4797152"/>
            <a:ext cx="5291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Recall-Schätzung (anhand einer Probe kodierter Fälle)</a:t>
            </a:r>
            <a:endParaRPr lang="de-DE" b="1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18" name="Rechteck 17"/>
          <p:cNvSpPr/>
          <p:nvPr/>
        </p:nvSpPr>
        <p:spPr>
          <a:xfrm>
            <a:off x="8964488" y="4365104"/>
            <a:ext cx="288032" cy="7768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9" name="Rechteck 18"/>
          <p:cNvSpPr/>
          <p:nvPr/>
        </p:nvSpPr>
        <p:spPr>
          <a:xfrm>
            <a:off x="2771800" y="4342244"/>
            <a:ext cx="288032" cy="7768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2: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Patientenübergreifende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Befund- und Bildsuche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2: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Patientenübergreifende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Befund- und Bildsuche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20" name="Rechteck 19"/>
          <p:cNvSpPr/>
          <p:nvPr/>
        </p:nvSpPr>
        <p:spPr>
          <a:xfrm>
            <a:off x="3635896" y="332656"/>
            <a:ext cx="5364088" cy="51891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Befund-, Arztbrief- und Bilddatenbank Universitäts-Hautklinik Freiburg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Patientenübergreifende Recherche von Bilddaten und 30,000 Texten (Arztbriefe, OP-Berichte, verschiedene Befundberichte)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User: 25 Studierende und Ärzte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Browserbasierte Suchoberfläche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Anfragen und Dokumente werden offline semantisch indexiert. Indexierungsvokabular: </a:t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Wortfragment- </a:t>
            </a:r>
            <a:r>
              <a:rPr lang="de-DE" sz="2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Äquivalenzklassen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/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(</a:t>
            </a:r>
            <a:r>
              <a:rPr lang="de-DE" sz="2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MorphoSaurus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)  </a:t>
            </a:r>
          </a:p>
        </p:txBody>
      </p:sp>
      <p:sp>
        <p:nvSpPr>
          <p:cNvPr id="22" name="Rechteck 21"/>
          <p:cNvSpPr/>
          <p:nvPr/>
        </p:nvSpPr>
        <p:spPr>
          <a:xfrm>
            <a:off x="107504" y="6237312"/>
            <a:ext cx="770485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Markó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K, Schulz S, Hahn U: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MorphoSaurus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- Design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and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Evaluation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of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an Interlingua-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based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, Cross-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language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Document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Retrieval Engine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for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the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Medical Domain. 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Method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Inform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Med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, 2005; 44 (4): 537-545: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Rechteck 7"/>
          <p:cNvSpPr/>
          <p:nvPr/>
        </p:nvSpPr>
        <p:spPr>
          <a:xfrm>
            <a:off x="4067944" y="2420888"/>
            <a:ext cx="4572000" cy="1281569"/>
          </a:xfrm>
          <a:prstGeom prst="rect">
            <a:avLst/>
          </a:prstGeom>
        </p:spPr>
        <p:txBody>
          <a:bodyPr>
            <a:spAutoFit/>
          </a:bodyPr>
          <a:lstStyle/>
          <a:p>
            <a:pPr marL="990600" lvl="1" indent="-533400">
              <a:lnSpc>
                <a:spcPct val="80000"/>
              </a:lnSpc>
              <a:spcBef>
                <a:spcPct val="20000"/>
              </a:spcBef>
              <a:buFont typeface="Arial" charset="0"/>
              <a:buChar char="–"/>
            </a:pPr>
            <a:r>
              <a:rPr lang="de-AT" sz="2400" dirty="0" err="1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Retriever</a:t>
            </a:r>
            <a:r>
              <a:rPr lang="de-AT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, </a:t>
            </a:r>
            <a:r>
              <a:rPr lang="de-AT" sz="2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Retrieval</a:t>
            </a:r>
            <a:r>
              <a:rPr lang="de-AT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von engl. </a:t>
            </a:r>
            <a:r>
              <a:rPr lang="de-AT" sz="24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retrieval</a:t>
            </a:r>
            <a:r>
              <a:rPr lang="de-AT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, </a:t>
            </a:r>
            <a:br>
              <a:rPr lang="de-AT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AT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zu: </a:t>
            </a:r>
            <a:r>
              <a:rPr lang="de-AT" sz="2400" i="1" dirty="0" err="1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retrieve</a:t>
            </a:r>
            <a:r>
              <a:rPr lang="de-AT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 = zurück-, </a:t>
            </a:r>
            <a:r>
              <a:rPr lang="de-AT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herausholen</a:t>
            </a:r>
            <a:endParaRPr lang="de-AT" sz="2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pic>
        <p:nvPicPr>
          <p:cNvPr id="9" name="Picture 4" descr="golden_retriever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56176" y="3933056"/>
            <a:ext cx="2016224" cy="1964417"/>
          </a:xfrm>
          <a:prstGeom prst="rect">
            <a:avLst/>
          </a:prstGeom>
          <a:noFill/>
        </p:spPr>
      </p:pic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740650" y="6092825"/>
            <a:ext cx="1282700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2" name="Rechteck 11"/>
          <p:cNvSpPr/>
          <p:nvPr/>
        </p:nvSpPr>
        <p:spPr>
          <a:xfrm>
            <a:off x="7596336" y="5949280"/>
            <a:ext cx="1547664" cy="908720"/>
          </a:xfrm>
          <a:prstGeom prst="rect">
            <a:avLst/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22" name="Text Box 6"/>
          <p:cNvSpPr txBox="1">
            <a:spLocks noChangeArrowheads="1"/>
          </p:cNvSpPr>
          <p:nvPr/>
        </p:nvSpPr>
        <p:spPr bwMode="auto">
          <a:xfrm>
            <a:off x="2049326" y="5298535"/>
            <a:ext cx="2738698" cy="1298817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spcBef>
                <a:spcPct val="30000"/>
              </a:spcBef>
            </a:pP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Segmentierung:</a:t>
            </a:r>
          </a:p>
          <a:p>
            <a:pPr algn="l">
              <a:spcBef>
                <a:spcPct val="30000"/>
              </a:spcBef>
            </a:pP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Myo</a:t>
            </a:r>
            <a:r>
              <a:rPr lang="de-DE" sz="16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|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kard</a:t>
            </a:r>
            <a:r>
              <a:rPr lang="de-DE" sz="16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|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itis</a:t>
            </a:r>
            <a:endParaRPr lang="de-DE" sz="1600" b="1" dirty="0" smtClean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  <a:p>
            <a:pPr algn="l">
              <a:spcBef>
                <a:spcPct val="30000"/>
              </a:spcBef>
            </a:pP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Herz</a:t>
            </a:r>
            <a:r>
              <a:rPr lang="de-DE" sz="16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|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muskel</a:t>
            </a:r>
            <a:r>
              <a:rPr lang="de-DE" sz="16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|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entzünd</a:t>
            </a:r>
            <a:r>
              <a:rPr lang="de-DE" sz="16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|ung</a:t>
            </a:r>
            <a:endParaRPr lang="de-DE" sz="1600" dirty="0" smtClean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  <a:p>
            <a:pPr algn="l">
              <a:spcBef>
                <a:spcPct val="30000"/>
              </a:spcBef>
            </a:pP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Entzünd</a:t>
            </a:r>
            <a:r>
              <a:rPr lang="de-DE" sz="16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|ung</a:t>
            </a:r>
            <a:r>
              <a:rPr lang="de-DE" sz="16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des </a:t>
            </a: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Herzmuskels</a:t>
            </a:r>
            <a:endParaRPr lang="de-DE" sz="1600" b="1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grpSp>
        <p:nvGrpSpPr>
          <p:cNvPr id="2" name="Group 7"/>
          <p:cNvGrpSpPr>
            <a:grpSpLocks noChangeAspect="1"/>
          </p:cNvGrpSpPr>
          <p:nvPr/>
        </p:nvGrpSpPr>
        <p:grpSpPr bwMode="auto">
          <a:xfrm>
            <a:off x="4995416" y="1557338"/>
            <a:ext cx="3824288" cy="3121025"/>
            <a:chOff x="2421" y="920"/>
            <a:chExt cx="2409" cy="1966"/>
          </a:xfrm>
        </p:grpSpPr>
        <p:sp>
          <p:nvSpPr>
            <p:cNvPr id="726024" name="AutoShape 8"/>
            <p:cNvSpPr>
              <a:spLocks noChangeAspect="1" noChangeArrowheads="1" noTextEdit="1"/>
            </p:cNvSpPr>
            <p:nvPr/>
          </p:nvSpPr>
          <p:spPr bwMode="auto">
            <a:xfrm>
              <a:off x="2421" y="920"/>
              <a:ext cx="2409" cy="19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grpSp>
          <p:nvGrpSpPr>
            <p:cNvPr id="3" name="Group 9"/>
            <p:cNvGrpSpPr>
              <a:grpSpLocks/>
            </p:cNvGrpSpPr>
            <p:nvPr/>
          </p:nvGrpSpPr>
          <p:grpSpPr bwMode="auto">
            <a:xfrm>
              <a:off x="4349" y="1458"/>
              <a:ext cx="411" cy="315"/>
              <a:chOff x="4349" y="1458"/>
              <a:chExt cx="411" cy="315"/>
            </a:xfrm>
          </p:grpSpPr>
          <p:sp>
            <p:nvSpPr>
              <p:cNvPr id="726026" name="Oval 10"/>
              <p:cNvSpPr>
                <a:spLocks noChangeArrowheads="1"/>
              </p:cNvSpPr>
              <p:nvPr/>
            </p:nvSpPr>
            <p:spPr bwMode="auto">
              <a:xfrm>
                <a:off x="4349" y="1458"/>
                <a:ext cx="411" cy="315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27" name="Oval 11"/>
              <p:cNvSpPr>
                <a:spLocks noChangeArrowheads="1"/>
              </p:cNvSpPr>
              <p:nvPr/>
            </p:nvSpPr>
            <p:spPr bwMode="auto">
              <a:xfrm>
                <a:off x="4349" y="1458"/>
                <a:ext cx="411" cy="315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28" name="Rectangle 12"/>
            <p:cNvSpPr>
              <a:spLocks noChangeArrowheads="1"/>
            </p:cNvSpPr>
            <p:nvPr/>
          </p:nvSpPr>
          <p:spPr bwMode="auto">
            <a:xfrm>
              <a:off x="4440" y="1568"/>
              <a:ext cx="23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muscle</a:t>
              </a:r>
              <a:endParaRPr lang="de-DE">
                <a:latin typeface="+mn-lt"/>
              </a:endParaRPr>
            </a:p>
          </p:txBody>
        </p:sp>
        <p:sp>
          <p:nvSpPr>
            <p:cNvPr id="726029" name="Line 13"/>
            <p:cNvSpPr>
              <a:spLocks noChangeShapeType="1"/>
            </p:cNvSpPr>
            <p:nvPr/>
          </p:nvSpPr>
          <p:spPr bwMode="auto">
            <a:xfrm flipH="1">
              <a:off x="3954" y="1727"/>
              <a:ext cx="455" cy="457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grpSp>
          <p:nvGrpSpPr>
            <p:cNvPr id="4" name="Group 14"/>
            <p:cNvGrpSpPr>
              <a:grpSpLocks/>
            </p:cNvGrpSpPr>
            <p:nvPr/>
          </p:nvGrpSpPr>
          <p:grpSpPr bwMode="auto">
            <a:xfrm>
              <a:off x="4412" y="1837"/>
              <a:ext cx="411" cy="315"/>
              <a:chOff x="4412" y="1837"/>
              <a:chExt cx="411" cy="315"/>
            </a:xfrm>
          </p:grpSpPr>
          <p:sp>
            <p:nvSpPr>
              <p:cNvPr id="726031" name="Oval 15"/>
              <p:cNvSpPr>
                <a:spLocks noChangeArrowheads="1"/>
              </p:cNvSpPr>
              <p:nvPr/>
            </p:nvSpPr>
            <p:spPr bwMode="auto">
              <a:xfrm>
                <a:off x="4412" y="1837"/>
                <a:ext cx="411" cy="315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32" name="Oval 16"/>
              <p:cNvSpPr>
                <a:spLocks noChangeArrowheads="1"/>
              </p:cNvSpPr>
              <p:nvPr/>
            </p:nvSpPr>
            <p:spPr bwMode="auto">
              <a:xfrm>
                <a:off x="4412" y="1837"/>
                <a:ext cx="411" cy="315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33" name="Rectangle 17"/>
            <p:cNvSpPr>
              <a:spLocks noChangeArrowheads="1"/>
            </p:cNvSpPr>
            <p:nvPr/>
          </p:nvSpPr>
          <p:spPr bwMode="auto">
            <a:xfrm>
              <a:off x="4556" y="1947"/>
              <a:ext cx="147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myo</a:t>
              </a:r>
              <a:endParaRPr lang="de-DE">
                <a:latin typeface="+mn-lt"/>
              </a:endParaRPr>
            </a:p>
          </p:txBody>
        </p:sp>
        <p:grpSp>
          <p:nvGrpSpPr>
            <p:cNvPr id="5" name="Group 18"/>
            <p:cNvGrpSpPr>
              <a:grpSpLocks/>
            </p:cNvGrpSpPr>
            <p:nvPr/>
          </p:nvGrpSpPr>
          <p:grpSpPr bwMode="auto">
            <a:xfrm>
              <a:off x="3875" y="2500"/>
              <a:ext cx="411" cy="316"/>
              <a:chOff x="3875" y="2500"/>
              <a:chExt cx="411" cy="316"/>
            </a:xfrm>
          </p:grpSpPr>
          <p:sp>
            <p:nvSpPr>
              <p:cNvPr id="726035" name="Oval 19"/>
              <p:cNvSpPr>
                <a:spLocks noChangeArrowheads="1"/>
              </p:cNvSpPr>
              <p:nvPr/>
            </p:nvSpPr>
            <p:spPr bwMode="auto">
              <a:xfrm>
                <a:off x="3875" y="2500"/>
                <a:ext cx="411" cy="316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36" name="Oval 20"/>
              <p:cNvSpPr>
                <a:spLocks noChangeArrowheads="1"/>
              </p:cNvSpPr>
              <p:nvPr/>
            </p:nvSpPr>
            <p:spPr bwMode="auto">
              <a:xfrm>
                <a:off x="3875" y="2500"/>
                <a:ext cx="411" cy="316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37" name="Rectangle 21"/>
            <p:cNvSpPr>
              <a:spLocks noChangeArrowheads="1"/>
            </p:cNvSpPr>
            <p:nvPr/>
          </p:nvSpPr>
          <p:spPr bwMode="auto">
            <a:xfrm>
              <a:off x="3966" y="2611"/>
              <a:ext cx="24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muskel</a:t>
              </a:r>
              <a:endParaRPr lang="de-DE">
                <a:latin typeface="+mn-lt"/>
              </a:endParaRPr>
            </a:p>
          </p:txBody>
        </p:sp>
        <p:grpSp>
          <p:nvGrpSpPr>
            <p:cNvPr id="6" name="Group 22"/>
            <p:cNvGrpSpPr>
              <a:grpSpLocks/>
            </p:cNvGrpSpPr>
            <p:nvPr/>
          </p:nvGrpSpPr>
          <p:grpSpPr bwMode="auto">
            <a:xfrm>
              <a:off x="4317" y="2216"/>
              <a:ext cx="506" cy="316"/>
              <a:chOff x="4317" y="2216"/>
              <a:chExt cx="506" cy="316"/>
            </a:xfrm>
          </p:grpSpPr>
          <p:sp>
            <p:nvSpPr>
              <p:cNvPr id="726039" name="Oval 23"/>
              <p:cNvSpPr>
                <a:spLocks noChangeArrowheads="1"/>
              </p:cNvSpPr>
              <p:nvPr/>
            </p:nvSpPr>
            <p:spPr bwMode="auto">
              <a:xfrm>
                <a:off x="4317" y="2216"/>
                <a:ext cx="506" cy="316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40" name="Oval 24"/>
              <p:cNvSpPr>
                <a:spLocks noChangeArrowheads="1"/>
              </p:cNvSpPr>
              <p:nvPr/>
            </p:nvSpPr>
            <p:spPr bwMode="auto">
              <a:xfrm>
                <a:off x="4317" y="2216"/>
                <a:ext cx="506" cy="316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41" name="Rectangle 25"/>
            <p:cNvSpPr>
              <a:spLocks noChangeArrowheads="1"/>
            </p:cNvSpPr>
            <p:nvPr/>
          </p:nvSpPr>
          <p:spPr bwMode="auto">
            <a:xfrm>
              <a:off x="4455" y="2326"/>
              <a:ext cx="238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muscul</a:t>
              </a:r>
              <a:endParaRPr lang="de-DE">
                <a:latin typeface="+mn-lt"/>
              </a:endParaRPr>
            </a:p>
          </p:txBody>
        </p:sp>
        <p:sp>
          <p:nvSpPr>
            <p:cNvPr id="726042" name="Line 26"/>
            <p:cNvSpPr>
              <a:spLocks noChangeShapeType="1"/>
            </p:cNvSpPr>
            <p:nvPr/>
          </p:nvSpPr>
          <p:spPr bwMode="auto">
            <a:xfrm flipH="1" flipV="1">
              <a:off x="3955" y="2088"/>
              <a:ext cx="125" cy="412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sp>
          <p:nvSpPr>
            <p:cNvPr id="726043" name="Line 27"/>
            <p:cNvSpPr>
              <a:spLocks noChangeShapeType="1"/>
            </p:cNvSpPr>
            <p:nvPr/>
          </p:nvSpPr>
          <p:spPr bwMode="auto">
            <a:xfrm flipH="1">
              <a:off x="4129" y="1995"/>
              <a:ext cx="283" cy="46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sp>
          <p:nvSpPr>
            <p:cNvPr id="726044" name="Line 28"/>
            <p:cNvSpPr>
              <a:spLocks noChangeShapeType="1"/>
            </p:cNvSpPr>
            <p:nvPr/>
          </p:nvSpPr>
          <p:spPr bwMode="auto">
            <a:xfrm flipH="1" flipV="1">
              <a:off x="3955" y="2088"/>
              <a:ext cx="436" cy="174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grpSp>
          <p:nvGrpSpPr>
            <p:cNvPr id="7" name="Group 29"/>
            <p:cNvGrpSpPr>
              <a:grpSpLocks/>
            </p:cNvGrpSpPr>
            <p:nvPr/>
          </p:nvGrpSpPr>
          <p:grpSpPr bwMode="auto">
            <a:xfrm>
              <a:off x="2642" y="2658"/>
              <a:ext cx="475" cy="221"/>
              <a:chOff x="2642" y="2658"/>
              <a:chExt cx="475" cy="221"/>
            </a:xfrm>
          </p:grpSpPr>
          <p:sp>
            <p:nvSpPr>
              <p:cNvPr id="726046" name="Oval 30"/>
              <p:cNvSpPr>
                <a:spLocks noChangeArrowheads="1"/>
              </p:cNvSpPr>
              <p:nvPr/>
            </p:nvSpPr>
            <p:spPr bwMode="auto">
              <a:xfrm>
                <a:off x="2642" y="2658"/>
                <a:ext cx="475" cy="221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47" name="Oval 31"/>
              <p:cNvSpPr>
                <a:spLocks noChangeArrowheads="1"/>
              </p:cNvSpPr>
              <p:nvPr/>
            </p:nvSpPr>
            <p:spPr bwMode="auto">
              <a:xfrm>
                <a:off x="2642" y="2658"/>
                <a:ext cx="475" cy="221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48" name="Rectangle 32"/>
            <p:cNvSpPr>
              <a:spLocks noChangeArrowheads="1"/>
            </p:cNvSpPr>
            <p:nvPr/>
          </p:nvSpPr>
          <p:spPr bwMode="auto">
            <a:xfrm>
              <a:off x="2747" y="2724"/>
              <a:ext cx="28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inflamm</a:t>
              </a:r>
              <a:endParaRPr lang="de-DE">
                <a:latin typeface="+mn-lt"/>
              </a:endParaRPr>
            </a:p>
          </p:txBody>
        </p:sp>
        <p:sp>
          <p:nvSpPr>
            <p:cNvPr id="726049" name="Line 33"/>
            <p:cNvSpPr>
              <a:spLocks noChangeShapeType="1"/>
            </p:cNvSpPr>
            <p:nvPr/>
          </p:nvSpPr>
          <p:spPr bwMode="auto">
            <a:xfrm flipV="1">
              <a:off x="2880" y="1931"/>
              <a:ext cx="95" cy="727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grpSp>
          <p:nvGrpSpPr>
            <p:cNvPr id="8" name="Group 34"/>
            <p:cNvGrpSpPr>
              <a:grpSpLocks/>
            </p:cNvGrpSpPr>
            <p:nvPr/>
          </p:nvGrpSpPr>
          <p:grpSpPr bwMode="auto">
            <a:xfrm>
              <a:off x="3306" y="2152"/>
              <a:ext cx="411" cy="190"/>
              <a:chOff x="3306" y="2152"/>
              <a:chExt cx="411" cy="190"/>
            </a:xfrm>
          </p:grpSpPr>
          <p:sp>
            <p:nvSpPr>
              <p:cNvPr id="726051" name="Oval 35"/>
              <p:cNvSpPr>
                <a:spLocks noChangeArrowheads="1"/>
              </p:cNvSpPr>
              <p:nvPr/>
            </p:nvSpPr>
            <p:spPr bwMode="auto">
              <a:xfrm>
                <a:off x="3306" y="2152"/>
                <a:ext cx="411" cy="190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52" name="Oval 36"/>
              <p:cNvSpPr>
                <a:spLocks noChangeArrowheads="1"/>
              </p:cNvSpPr>
              <p:nvPr/>
            </p:nvSpPr>
            <p:spPr bwMode="auto">
              <a:xfrm>
                <a:off x="3306" y="2152"/>
                <a:ext cx="411" cy="190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53" name="Rectangle 37"/>
            <p:cNvSpPr>
              <a:spLocks noChangeArrowheads="1"/>
            </p:cNvSpPr>
            <p:nvPr/>
          </p:nvSpPr>
          <p:spPr bwMode="auto">
            <a:xfrm>
              <a:off x="3459" y="2206"/>
              <a:ext cx="2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-</a:t>
              </a:r>
              <a:endParaRPr lang="de-DE">
                <a:latin typeface="+mn-lt"/>
              </a:endParaRPr>
            </a:p>
          </p:txBody>
        </p:sp>
        <p:sp>
          <p:nvSpPr>
            <p:cNvPr id="726054" name="Rectangle 38"/>
            <p:cNvSpPr>
              <a:spLocks noChangeArrowheads="1"/>
            </p:cNvSpPr>
            <p:nvPr/>
          </p:nvSpPr>
          <p:spPr bwMode="auto">
            <a:xfrm>
              <a:off x="3485" y="2206"/>
              <a:ext cx="101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itis</a:t>
              </a:r>
              <a:endParaRPr lang="de-DE">
                <a:latin typeface="+mn-lt"/>
              </a:endParaRPr>
            </a:p>
          </p:txBody>
        </p:sp>
        <p:grpSp>
          <p:nvGrpSpPr>
            <p:cNvPr id="9" name="Group 39"/>
            <p:cNvGrpSpPr>
              <a:grpSpLocks/>
            </p:cNvGrpSpPr>
            <p:nvPr/>
          </p:nvGrpSpPr>
          <p:grpSpPr bwMode="auto">
            <a:xfrm>
              <a:off x="2421" y="2279"/>
              <a:ext cx="411" cy="253"/>
              <a:chOff x="2421" y="2279"/>
              <a:chExt cx="411" cy="253"/>
            </a:xfrm>
          </p:grpSpPr>
          <p:sp>
            <p:nvSpPr>
              <p:cNvPr id="726056" name="Oval 40"/>
              <p:cNvSpPr>
                <a:spLocks noChangeArrowheads="1"/>
              </p:cNvSpPr>
              <p:nvPr/>
            </p:nvSpPr>
            <p:spPr bwMode="auto">
              <a:xfrm>
                <a:off x="2421" y="2279"/>
                <a:ext cx="411" cy="253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57" name="Oval 41"/>
              <p:cNvSpPr>
                <a:spLocks noChangeArrowheads="1"/>
              </p:cNvSpPr>
              <p:nvPr/>
            </p:nvSpPr>
            <p:spPr bwMode="auto">
              <a:xfrm>
                <a:off x="2421" y="2279"/>
                <a:ext cx="411" cy="253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58" name="Rectangle 42"/>
            <p:cNvSpPr>
              <a:spLocks noChangeArrowheads="1"/>
            </p:cNvSpPr>
            <p:nvPr/>
          </p:nvSpPr>
          <p:spPr bwMode="auto">
            <a:xfrm>
              <a:off x="2529" y="2356"/>
              <a:ext cx="21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inflam</a:t>
              </a:r>
              <a:endParaRPr lang="de-DE">
                <a:latin typeface="+mn-lt"/>
              </a:endParaRPr>
            </a:p>
          </p:txBody>
        </p:sp>
        <p:grpSp>
          <p:nvGrpSpPr>
            <p:cNvPr id="10" name="Group 43"/>
            <p:cNvGrpSpPr>
              <a:grpSpLocks/>
            </p:cNvGrpSpPr>
            <p:nvPr/>
          </p:nvGrpSpPr>
          <p:grpSpPr bwMode="auto">
            <a:xfrm>
              <a:off x="2990" y="2405"/>
              <a:ext cx="442" cy="253"/>
              <a:chOff x="2990" y="2405"/>
              <a:chExt cx="442" cy="253"/>
            </a:xfrm>
          </p:grpSpPr>
          <p:sp>
            <p:nvSpPr>
              <p:cNvPr id="726060" name="Oval 44"/>
              <p:cNvSpPr>
                <a:spLocks noChangeArrowheads="1"/>
              </p:cNvSpPr>
              <p:nvPr/>
            </p:nvSpPr>
            <p:spPr bwMode="auto">
              <a:xfrm>
                <a:off x="2990" y="2405"/>
                <a:ext cx="442" cy="253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61" name="Oval 45"/>
              <p:cNvSpPr>
                <a:spLocks noChangeArrowheads="1"/>
              </p:cNvSpPr>
              <p:nvPr/>
            </p:nvSpPr>
            <p:spPr bwMode="auto">
              <a:xfrm>
                <a:off x="2990" y="2405"/>
                <a:ext cx="442" cy="253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62" name="Rectangle 46"/>
            <p:cNvSpPr>
              <a:spLocks noChangeArrowheads="1"/>
            </p:cNvSpPr>
            <p:nvPr/>
          </p:nvSpPr>
          <p:spPr bwMode="auto">
            <a:xfrm>
              <a:off x="3072" y="2482"/>
              <a:ext cx="275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entzünd</a:t>
              </a:r>
              <a:endParaRPr lang="de-DE">
                <a:latin typeface="+mn-lt"/>
              </a:endParaRPr>
            </a:p>
          </p:txBody>
        </p:sp>
        <p:sp>
          <p:nvSpPr>
            <p:cNvPr id="726063" name="Line 47"/>
            <p:cNvSpPr>
              <a:spLocks noChangeShapeType="1"/>
            </p:cNvSpPr>
            <p:nvPr/>
          </p:nvSpPr>
          <p:spPr bwMode="auto">
            <a:xfrm flipV="1">
              <a:off x="2626" y="1837"/>
              <a:ext cx="349" cy="442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sp>
          <p:nvSpPr>
            <p:cNvPr id="726064" name="Line 48"/>
            <p:cNvSpPr>
              <a:spLocks noChangeShapeType="1"/>
            </p:cNvSpPr>
            <p:nvPr/>
          </p:nvSpPr>
          <p:spPr bwMode="auto">
            <a:xfrm flipH="1" flipV="1">
              <a:off x="2975" y="2025"/>
              <a:ext cx="391" cy="155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sp>
          <p:nvSpPr>
            <p:cNvPr id="726065" name="Line 49"/>
            <p:cNvSpPr>
              <a:spLocks noChangeShapeType="1"/>
            </p:cNvSpPr>
            <p:nvPr/>
          </p:nvSpPr>
          <p:spPr bwMode="auto">
            <a:xfrm flipH="1" flipV="1">
              <a:off x="2975" y="1931"/>
              <a:ext cx="237" cy="474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grpSp>
          <p:nvGrpSpPr>
            <p:cNvPr id="11" name="Group 50"/>
            <p:cNvGrpSpPr>
              <a:grpSpLocks/>
            </p:cNvGrpSpPr>
            <p:nvPr/>
          </p:nvGrpSpPr>
          <p:grpSpPr bwMode="auto">
            <a:xfrm>
              <a:off x="2485" y="1267"/>
              <a:ext cx="568" cy="285"/>
              <a:chOff x="2485" y="1267"/>
              <a:chExt cx="568" cy="285"/>
            </a:xfrm>
          </p:grpSpPr>
          <p:sp>
            <p:nvSpPr>
              <p:cNvPr id="726067" name="Rectangle 51"/>
              <p:cNvSpPr>
                <a:spLocks noChangeArrowheads="1"/>
              </p:cNvSpPr>
              <p:nvPr/>
            </p:nvSpPr>
            <p:spPr bwMode="auto">
              <a:xfrm>
                <a:off x="2485" y="1267"/>
                <a:ext cx="568" cy="285"/>
              </a:xfrm>
              <a:prstGeom prst="rect">
                <a:avLst/>
              </a:prstGeom>
              <a:solidFill>
                <a:srgbClr val="4475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68" name="Rectangle 52"/>
              <p:cNvSpPr>
                <a:spLocks noChangeArrowheads="1"/>
              </p:cNvSpPr>
              <p:nvPr/>
            </p:nvSpPr>
            <p:spPr bwMode="auto">
              <a:xfrm>
                <a:off x="2485" y="1267"/>
                <a:ext cx="568" cy="285"/>
              </a:xfrm>
              <a:prstGeom prst="rect">
                <a:avLst/>
              </a:prstGeom>
              <a:noFill/>
              <a:ln w="3175" cap="rnd">
                <a:solidFill>
                  <a:srgbClr val="F8F8F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69" name="Rectangle 53"/>
            <p:cNvSpPr>
              <a:spLocks noChangeArrowheads="1"/>
            </p:cNvSpPr>
            <p:nvPr/>
          </p:nvSpPr>
          <p:spPr bwMode="auto">
            <a:xfrm>
              <a:off x="2643" y="1364"/>
              <a:ext cx="26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i="1" smtClean="0">
                  <a:solidFill>
                    <a:srgbClr val="F8F8F8"/>
                  </a:solidFill>
                  <a:latin typeface="+mn-lt"/>
                </a:rPr>
                <a:t>Eq Class</a:t>
              </a:r>
              <a:endParaRPr lang="de-DE" i="1">
                <a:latin typeface="+mn-lt"/>
              </a:endParaRPr>
            </a:p>
          </p:txBody>
        </p:sp>
        <p:grpSp>
          <p:nvGrpSpPr>
            <p:cNvPr id="12" name="Group 54"/>
            <p:cNvGrpSpPr>
              <a:grpSpLocks/>
            </p:cNvGrpSpPr>
            <p:nvPr/>
          </p:nvGrpSpPr>
          <p:grpSpPr bwMode="auto">
            <a:xfrm>
              <a:off x="2562" y="1015"/>
              <a:ext cx="380" cy="189"/>
              <a:chOff x="2562" y="1015"/>
              <a:chExt cx="380" cy="189"/>
            </a:xfrm>
          </p:grpSpPr>
          <p:sp>
            <p:nvSpPr>
              <p:cNvPr id="726071" name="Oval 55"/>
              <p:cNvSpPr>
                <a:spLocks noChangeArrowheads="1"/>
              </p:cNvSpPr>
              <p:nvPr/>
            </p:nvSpPr>
            <p:spPr bwMode="auto">
              <a:xfrm>
                <a:off x="2562" y="1015"/>
                <a:ext cx="380" cy="189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72" name="Oval 56"/>
              <p:cNvSpPr>
                <a:spLocks noChangeArrowheads="1"/>
              </p:cNvSpPr>
              <p:nvPr/>
            </p:nvSpPr>
            <p:spPr bwMode="auto">
              <a:xfrm>
                <a:off x="2562" y="1015"/>
                <a:ext cx="380" cy="189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73" name="Rectangle 57"/>
            <p:cNvSpPr>
              <a:spLocks noChangeArrowheads="1"/>
            </p:cNvSpPr>
            <p:nvPr/>
          </p:nvSpPr>
          <p:spPr bwMode="auto">
            <a:xfrm>
              <a:off x="2609" y="1056"/>
              <a:ext cx="291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i="1" smtClean="0">
                  <a:solidFill>
                    <a:srgbClr val="2C5390"/>
                  </a:solidFill>
                  <a:latin typeface="+mn-lt"/>
                </a:rPr>
                <a:t>subword</a:t>
              </a:r>
              <a:endParaRPr lang="de-DE" i="1">
                <a:latin typeface="+mn-lt"/>
              </a:endParaRPr>
            </a:p>
          </p:txBody>
        </p:sp>
        <p:sp>
          <p:nvSpPr>
            <p:cNvPr id="726074" name="Rectangle 58"/>
            <p:cNvSpPr>
              <a:spLocks noChangeArrowheads="1"/>
            </p:cNvSpPr>
            <p:nvPr/>
          </p:nvSpPr>
          <p:spPr bwMode="auto">
            <a:xfrm>
              <a:off x="2440" y="971"/>
              <a:ext cx="650" cy="627"/>
            </a:xfrm>
            <a:prstGeom prst="rect">
              <a:avLst/>
            </a:prstGeom>
            <a:noFill/>
            <a:ln w="3175" cap="rnd">
              <a:solidFill>
                <a:srgbClr val="0000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grpSp>
          <p:nvGrpSpPr>
            <p:cNvPr id="13" name="Group 59"/>
            <p:cNvGrpSpPr>
              <a:grpSpLocks/>
            </p:cNvGrpSpPr>
            <p:nvPr/>
          </p:nvGrpSpPr>
          <p:grpSpPr bwMode="auto">
            <a:xfrm>
              <a:off x="3338" y="983"/>
              <a:ext cx="316" cy="189"/>
              <a:chOff x="3338" y="983"/>
              <a:chExt cx="316" cy="189"/>
            </a:xfrm>
          </p:grpSpPr>
          <p:sp>
            <p:nvSpPr>
              <p:cNvPr id="726076" name="Oval 60"/>
              <p:cNvSpPr>
                <a:spLocks noChangeArrowheads="1"/>
              </p:cNvSpPr>
              <p:nvPr/>
            </p:nvSpPr>
            <p:spPr bwMode="auto">
              <a:xfrm>
                <a:off x="3338" y="983"/>
                <a:ext cx="316" cy="189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77" name="Oval 61"/>
              <p:cNvSpPr>
                <a:spLocks noChangeArrowheads="1"/>
              </p:cNvSpPr>
              <p:nvPr/>
            </p:nvSpPr>
            <p:spPr bwMode="auto">
              <a:xfrm>
                <a:off x="3338" y="983"/>
                <a:ext cx="316" cy="189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78" name="Rectangle 62"/>
            <p:cNvSpPr>
              <a:spLocks noChangeArrowheads="1"/>
            </p:cNvSpPr>
            <p:nvPr/>
          </p:nvSpPr>
          <p:spPr bwMode="auto">
            <a:xfrm>
              <a:off x="3434" y="1024"/>
              <a:ext cx="14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herz</a:t>
              </a:r>
              <a:endParaRPr lang="de-DE">
                <a:latin typeface="+mn-lt"/>
              </a:endParaRPr>
            </a:p>
          </p:txBody>
        </p:sp>
        <p:sp>
          <p:nvSpPr>
            <p:cNvPr id="726079" name="Line 63"/>
            <p:cNvSpPr>
              <a:spLocks noChangeShapeType="1"/>
            </p:cNvSpPr>
            <p:nvPr/>
          </p:nvSpPr>
          <p:spPr bwMode="auto">
            <a:xfrm>
              <a:off x="3608" y="1144"/>
              <a:ext cx="362" cy="484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grpSp>
          <p:nvGrpSpPr>
            <p:cNvPr id="14" name="Group 64"/>
            <p:cNvGrpSpPr>
              <a:grpSpLocks/>
            </p:cNvGrpSpPr>
            <p:nvPr/>
          </p:nvGrpSpPr>
          <p:grpSpPr bwMode="auto">
            <a:xfrm>
              <a:off x="3843" y="920"/>
              <a:ext cx="316" cy="189"/>
              <a:chOff x="3843" y="920"/>
              <a:chExt cx="316" cy="189"/>
            </a:xfrm>
          </p:grpSpPr>
          <p:sp>
            <p:nvSpPr>
              <p:cNvPr id="726081" name="Oval 65"/>
              <p:cNvSpPr>
                <a:spLocks noChangeArrowheads="1"/>
              </p:cNvSpPr>
              <p:nvPr/>
            </p:nvSpPr>
            <p:spPr bwMode="auto">
              <a:xfrm>
                <a:off x="3843" y="920"/>
                <a:ext cx="316" cy="189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82" name="Oval 66"/>
              <p:cNvSpPr>
                <a:spLocks noChangeArrowheads="1"/>
              </p:cNvSpPr>
              <p:nvPr/>
            </p:nvSpPr>
            <p:spPr bwMode="auto">
              <a:xfrm>
                <a:off x="3843" y="920"/>
                <a:ext cx="316" cy="189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83" name="Rectangle 67"/>
            <p:cNvSpPr>
              <a:spLocks noChangeArrowheads="1"/>
            </p:cNvSpPr>
            <p:nvPr/>
          </p:nvSpPr>
          <p:spPr bwMode="auto">
            <a:xfrm>
              <a:off x="3923" y="961"/>
              <a:ext cx="18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heart</a:t>
              </a:r>
              <a:endParaRPr lang="de-DE">
                <a:latin typeface="+mn-lt"/>
              </a:endParaRPr>
            </a:p>
          </p:txBody>
        </p:sp>
        <p:grpSp>
          <p:nvGrpSpPr>
            <p:cNvPr id="15" name="Group 68"/>
            <p:cNvGrpSpPr>
              <a:grpSpLocks/>
            </p:cNvGrpSpPr>
            <p:nvPr/>
          </p:nvGrpSpPr>
          <p:grpSpPr bwMode="auto">
            <a:xfrm>
              <a:off x="3243" y="1393"/>
              <a:ext cx="316" cy="189"/>
              <a:chOff x="3243" y="1393"/>
              <a:chExt cx="316" cy="189"/>
            </a:xfrm>
          </p:grpSpPr>
          <p:sp>
            <p:nvSpPr>
              <p:cNvPr id="726085" name="Oval 69"/>
              <p:cNvSpPr>
                <a:spLocks noChangeArrowheads="1"/>
              </p:cNvSpPr>
              <p:nvPr/>
            </p:nvSpPr>
            <p:spPr bwMode="auto">
              <a:xfrm>
                <a:off x="3243" y="1393"/>
                <a:ext cx="316" cy="189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86" name="Oval 70"/>
              <p:cNvSpPr>
                <a:spLocks noChangeArrowheads="1"/>
              </p:cNvSpPr>
              <p:nvPr/>
            </p:nvSpPr>
            <p:spPr bwMode="auto">
              <a:xfrm>
                <a:off x="3243" y="1393"/>
                <a:ext cx="316" cy="189"/>
              </a:xfrm>
              <a:prstGeom prst="ellipse">
                <a:avLst/>
              </a:prstGeom>
              <a:noFill/>
              <a:ln w="3175" cap="rnd">
                <a:solidFill>
                  <a:srgbClr val="00006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87" name="Rectangle 71"/>
            <p:cNvSpPr>
              <a:spLocks noChangeArrowheads="1"/>
            </p:cNvSpPr>
            <p:nvPr/>
          </p:nvSpPr>
          <p:spPr bwMode="auto">
            <a:xfrm>
              <a:off x="3340" y="1460"/>
              <a:ext cx="14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card</a:t>
              </a:r>
              <a:endParaRPr lang="de-DE">
                <a:latin typeface="+mn-lt"/>
              </a:endParaRPr>
            </a:p>
          </p:txBody>
        </p:sp>
        <p:grpSp>
          <p:nvGrpSpPr>
            <p:cNvPr id="16" name="Group 72"/>
            <p:cNvGrpSpPr>
              <a:grpSpLocks/>
            </p:cNvGrpSpPr>
            <p:nvPr/>
          </p:nvGrpSpPr>
          <p:grpSpPr bwMode="auto">
            <a:xfrm>
              <a:off x="4339" y="1077"/>
              <a:ext cx="421" cy="190"/>
              <a:chOff x="4339" y="1077"/>
              <a:chExt cx="421" cy="190"/>
            </a:xfrm>
          </p:grpSpPr>
          <p:sp>
            <p:nvSpPr>
              <p:cNvPr id="726089" name="Oval 73"/>
              <p:cNvSpPr>
                <a:spLocks noChangeArrowheads="1"/>
              </p:cNvSpPr>
              <p:nvPr/>
            </p:nvSpPr>
            <p:spPr bwMode="auto">
              <a:xfrm>
                <a:off x="4339" y="1077"/>
                <a:ext cx="421" cy="190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90" name="Oval 74"/>
              <p:cNvSpPr>
                <a:spLocks noChangeArrowheads="1"/>
              </p:cNvSpPr>
              <p:nvPr/>
            </p:nvSpPr>
            <p:spPr bwMode="auto">
              <a:xfrm>
                <a:off x="4339" y="1077"/>
                <a:ext cx="421" cy="190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91" name="Rectangle 75"/>
            <p:cNvSpPr>
              <a:spLocks noChangeArrowheads="1"/>
            </p:cNvSpPr>
            <p:nvPr/>
          </p:nvSpPr>
          <p:spPr bwMode="auto">
            <a:xfrm>
              <a:off x="4433" y="1119"/>
              <a:ext cx="26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corazon</a:t>
              </a:r>
              <a:endParaRPr lang="de-DE">
                <a:latin typeface="+mn-lt"/>
              </a:endParaRPr>
            </a:p>
          </p:txBody>
        </p:sp>
        <p:sp>
          <p:nvSpPr>
            <p:cNvPr id="726092" name="Line 76"/>
            <p:cNvSpPr>
              <a:spLocks noChangeShapeType="1"/>
            </p:cNvSpPr>
            <p:nvPr/>
          </p:nvSpPr>
          <p:spPr bwMode="auto">
            <a:xfrm>
              <a:off x="3559" y="1488"/>
              <a:ext cx="224" cy="31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sp>
          <p:nvSpPr>
            <p:cNvPr id="726093" name="Line 77"/>
            <p:cNvSpPr>
              <a:spLocks noChangeShapeType="1"/>
            </p:cNvSpPr>
            <p:nvPr/>
          </p:nvSpPr>
          <p:spPr bwMode="auto">
            <a:xfrm flipH="1">
              <a:off x="3970" y="1109"/>
              <a:ext cx="31" cy="285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sp>
          <p:nvSpPr>
            <p:cNvPr id="726094" name="Line 78"/>
            <p:cNvSpPr>
              <a:spLocks noChangeShapeType="1"/>
            </p:cNvSpPr>
            <p:nvPr/>
          </p:nvSpPr>
          <p:spPr bwMode="auto">
            <a:xfrm flipH="1">
              <a:off x="3971" y="1239"/>
              <a:ext cx="429" cy="233"/>
            </a:xfrm>
            <a:prstGeom prst="line">
              <a:avLst/>
            </a:prstGeom>
            <a:noFill/>
            <a:ln w="3175" cap="rnd">
              <a:solidFill>
                <a:srgbClr val="4475C6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>
                <a:latin typeface="+mn-lt"/>
              </a:endParaRPr>
            </a:p>
          </p:txBody>
        </p:sp>
        <p:grpSp>
          <p:nvGrpSpPr>
            <p:cNvPr id="17" name="Group 79"/>
            <p:cNvGrpSpPr>
              <a:grpSpLocks/>
            </p:cNvGrpSpPr>
            <p:nvPr/>
          </p:nvGrpSpPr>
          <p:grpSpPr bwMode="auto">
            <a:xfrm>
              <a:off x="3243" y="1394"/>
              <a:ext cx="316" cy="189"/>
              <a:chOff x="3243" y="1394"/>
              <a:chExt cx="316" cy="189"/>
            </a:xfrm>
          </p:grpSpPr>
          <p:sp>
            <p:nvSpPr>
              <p:cNvPr id="726096" name="Oval 80"/>
              <p:cNvSpPr>
                <a:spLocks noChangeArrowheads="1"/>
              </p:cNvSpPr>
              <p:nvPr/>
            </p:nvSpPr>
            <p:spPr bwMode="auto">
              <a:xfrm>
                <a:off x="3243" y="1394"/>
                <a:ext cx="316" cy="189"/>
              </a:xfrm>
              <a:prstGeom prst="ellipse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097" name="Oval 81"/>
              <p:cNvSpPr>
                <a:spLocks noChangeArrowheads="1"/>
              </p:cNvSpPr>
              <p:nvPr/>
            </p:nvSpPr>
            <p:spPr bwMode="auto">
              <a:xfrm>
                <a:off x="3243" y="1394"/>
                <a:ext cx="316" cy="189"/>
              </a:xfrm>
              <a:prstGeom prst="ellipse">
                <a:avLst/>
              </a:prstGeom>
              <a:noFill/>
              <a:ln w="3175" cap="rnd">
                <a:solidFill>
                  <a:srgbClr val="4475C6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098" name="Rectangle 82"/>
            <p:cNvSpPr>
              <a:spLocks noChangeArrowheads="1"/>
            </p:cNvSpPr>
            <p:nvPr/>
          </p:nvSpPr>
          <p:spPr bwMode="auto">
            <a:xfrm>
              <a:off x="3336" y="1436"/>
              <a:ext cx="14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2C5390"/>
                  </a:solidFill>
                  <a:latin typeface="+mn-lt"/>
                </a:rPr>
                <a:t>card</a:t>
              </a:r>
              <a:endParaRPr lang="de-DE">
                <a:latin typeface="+mn-lt"/>
              </a:endParaRPr>
            </a:p>
          </p:txBody>
        </p:sp>
        <p:grpSp>
          <p:nvGrpSpPr>
            <p:cNvPr id="18" name="Group 83"/>
            <p:cNvGrpSpPr>
              <a:grpSpLocks/>
            </p:cNvGrpSpPr>
            <p:nvPr/>
          </p:nvGrpSpPr>
          <p:grpSpPr bwMode="auto">
            <a:xfrm>
              <a:off x="2611" y="1837"/>
              <a:ext cx="727" cy="284"/>
              <a:chOff x="2611" y="1837"/>
              <a:chExt cx="727" cy="284"/>
            </a:xfrm>
          </p:grpSpPr>
          <p:sp>
            <p:nvSpPr>
              <p:cNvPr id="726100" name="Rectangle 84"/>
              <p:cNvSpPr>
                <a:spLocks noChangeArrowheads="1"/>
              </p:cNvSpPr>
              <p:nvPr/>
            </p:nvSpPr>
            <p:spPr bwMode="auto">
              <a:xfrm>
                <a:off x="2611" y="1837"/>
                <a:ext cx="727" cy="284"/>
              </a:xfrm>
              <a:prstGeom prst="rect">
                <a:avLst/>
              </a:prstGeom>
              <a:solidFill>
                <a:srgbClr val="4475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101" name="Rectangle 85"/>
              <p:cNvSpPr>
                <a:spLocks noChangeArrowheads="1"/>
              </p:cNvSpPr>
              <p:nvPr/>
            </p:nvSpPr>
            <p:spPr bwMode="auto">
              <a:xfrm>
                <a:off x="2611" y="1837"/>
                <a:ext cx="727" cy="284"/>
              </a:xfrm>
              <a:prstGeom prst="rect">
                <a:avLst/>
              </a:prstGeom>
              <a:noFill/>
              <a:ln w="3175" cap="rnd">
                <a:solidFill>
                  <a:srgbClr val="F8F8F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102" name="Rectangle 86"/>
            <p:cNvSpPr>
              <a:spLocks noChangeArrowheads="1"/>
            </p:cNvSpPr>
            <p:nvPr/>
          </p:nvSpPr>
          <p:spPr bwMode="auto">
            <a:xfrm>
              <a:off x="2815" y="1932"/>
              <a:ext cx="336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F8F8F8"/>
                  </a:solidFill>
                  <a:latin typeface="+mn-lt"/>
                </a:rPr>
                <a:t>INFLAMM</a:t>
              </a:r>
              <a:endParaRPr lang="de-DE">
                <a:latin typeface="+mn-lt"/>
              </a:endParaRPr>
            </a:p>
          </p:txBody>
        </p:sp>
        <p:grpSp>
          <p:nvGrpSpPr>
            <p:cNvPr id="19" name="Group 87"/>
            <p:cNvGrpSpPr>
              <a:grpSpLocks/>
            </p:cNvGrpSpPr>
            <p:nvPr/>
          </p:nvGrpSpPr>
          <p:grpSpPr bwMode="auto">
            <a:xfrm>
              <a:off x="3749" y="1900"/>
              <a:ext cx="411" cy="284"/>
              <a:chOff x="3749" y="1900"/>
              <a:chExt cx="411" cy="284"/>
            </a:xfrm>
          </p:grpSpPr>
          <p:sp>
            <p:nvSpPr>
              <p:cNvPr id="726104" name="Rectangle 88"/>
              <p:cNvSpPr>
                <a:spLocks noChangeArrowheads="1"/>
              </p:cNvSpPr>
              <p:nvPr/>
            </p:nvSpPr>
            <p:spPr bwMode="auto">
              <a:xfrm>
                <a:off x="3749" y="1900"/>
                <a:ext cx="411" cy="284"/>
              </a:xfrm>
              <a:prstGeom prst="rect">
                <a:avLst/>
              </a:prstGeom>
              <a:solidFill>
                <a:srgbClr val="4475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105" name="Rectangle 89"/>
              <p:cNvSpPr>
                <a:spLocks noChangeArrowheads="1"/>
              </p:cNvSpPr>
              <p:nvPr/>
            </p:nvSpPr>
            <p:spPr bwMode="auto">
              <a:xfrm>
                <a:off x="3749" y="1900"/>
                <a:ext cx="411" cy="284"/>
              </a:xfrm>
              <a:prstGeom prst="rect">
                <a:avLst/>
              </a:prstGeom>
              <a:noFill/>
              <a:ln w="3175" cap="rnd">
                <a:solidFill>
                  <a:srgbClr val="F8F8F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106" name="Rectangle 90"/>
            <p:cNvSpPr>
              <a:spLocks noChangeArrowheads="1"/>
            </p:cNvSpPr>
            <p:nvPr/>
          </p:nvSpPr>
          <p:spPr bwMode="auto">
            <a:xfrm>
              <a:off x="3809" y="1996"/>
              <a:ext cx="278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F8F8F8"/>
                  </a:solidFill>
                  <a:latin typeface="+mn-lt"/>
                </a:rPr>
                <a:t>MUSCLE</a:t>
              </a:r>
              <a:endParaRPr lang="de-DE">
                <a:latin typeface="+mn-lt"/>
              </a:endParaRPr>
            </a:p>
          </p:txBody>
        </p:sp>
        <p:grpSp>
          <p:nvGrpSpPr>
            <p:cNvPr id="20" name="Group 91"/>
            <p:cNvGrpSpPr>
              <a:grpSpLocks/>
            </p:cNvGrpSpPr>
            <p:nvPr/>
          </p:nvGrpSpPr>
          <p:grpSpPr bwMode="auto">
            <a:xfrm>
              <a:off x="3749" y="1394"/>
              <a:ext cx="443" cy="234"/>
              <a:chOff x="3749" y="1394"/>
              <a:chExt cx="443" cy="234"/>
            </a:xfrm>
          </p:grpSpPr>
          <p:sp>
            <p:nvSpPr>
              <p:cNvPr id="726108" name="Rectangle 92"/>
              <p:cNvSpPr>
                <a:spLocks noChangeArrowheads="1"/>
              </p:cNvSpPr>
              <p:nvPr/>
            </p:nvSpPr>
            <p:spPr bwMode="auto">
              <a:xfrm>
                <a:off x="3749" y="1394"/>
                <a:ext cx="443" cy="234"/>
              </a:xfrm>
              <a:prstGeom prst="rect">
                <a:avLst/>
              </a:prstGeom>
              <a:solidFill>
                <a:srgbClr val="4475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  <p:sp>
            <p:nvSpPr>
              <p:cNvPr id="726109" name="Rectangle 93"/>
              <p:cNvSpPr>
                <a:spLocks noChangeArrowheads="1"/>
              </p:cNvSpPr>
              <p:nvPr/>
            </p:nvSpPr>
            <p:spPr bwMode="auto">
              <a:xfrm>
                <a:off x="3749" y="1394"/>
                <a:ext cx="443" cy="234"/>
              </a:xfrm>
              <a:prstGeom prst="rect">
                <a:avLst/>
              </a:prstGeom>
              <a:noFill/>
              <a:ln w="3175" cap="rnd">
                <a:solidFill>
                  <a:srgbClr val="F8F8F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latin typeface="+mn-lt"/>
                </a:endParaRPr>
              </a:p>
            </p:txBody>
          </p:sp>
        </p:grpSp>
        <p:sp>
          <p:nvSpPr>
            <p:cNvPr id="726110" name="Rectangle 94"/>
            <p:cNvSpPr>
              <a:spLocks noChangeArrowheads="1"/>
            </p:cNvSpPr>
            <p:nvPr/>
          </p:nvSpPr>
          <p:spPr bwMode="auto">
            <a:xfrm>
              <a:off x="3856" y="1473"/>
              <a:ext cx="22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de-DE" sz="1000" b="1" smtClean="0">
                  <a:solidFill>
                    <a:srgbClr val="F8F8F8"/>
                  </a:solidFill>
                  <a:latin typeface="+mn-lt"/>
                </a:rPr>
                <a:t>HEART</a:t>
              </a:r>
              <a:endParaRPr lang="de-DE">
                <a:latin typeface="+mn-lt"/>
              </a:endParaRPr>
            </a:p>
          </p:txBody>
        </p:sp>
      </p:grpSp>
      <p:sp>
        <p:nvSpPr>
          <p:cNvPr id="726111" name="Text Box 95"/>
          <p:cNvSpPr txBox="1">
            <a:spLocks noChangeArrowheads="1"/>
          </p:cNvSpPr>
          <p:nvPr/>
        </p:nvSpPr>
        <p:spPr bwMode="auto">
          <a:xfrm>
            <a:off x="5722813" y="5285835"/>
            <a:ext cx="3241675" cy="1298575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30000"/>
              </a:spcBef>
            </a:pP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Indexierung (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MorphoSaurus</a:t>
            </a: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– ID):</a:t>
            </a:r>
          </a:p>
          <a:p>
            <a:pPr algn="l">
              <a:spcBef>
                <a:spcPct val="30000"/>
              </a:spcBef>
            </a:pP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#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muscle</a:t>
            </a: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#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heart</a:t>
            </a: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#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inflamm</a:t>
            </a:r>
            <a:endParaRPr lang="de-DE" sz="1600" b="1" dirty="0" smtClean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  <a:p>
            <a:pPr algn="l">
              <a:spcBef>
                <a:spcPct val="30000"/>
              </a:spcBef>
            </a:pP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#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heart</a:t>
            </a: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#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muscle</a:t>
            </a: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#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inflamm</a:t>
            </a:r>
            <a:endParaRPr lang="de-DE" sz="1600" b="1" dirty="0" smtClean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  <a:p>
            <a:pPr algn="l">
              <a:spcBef>
                <a:spcPct val="30000"/>
              </a:spcBef>
            </a:pP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#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inflamm</a:t>
            </a: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#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heart</a:t>
            </a:r>
            <a:r>
              <a:rPr lang="de-DE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#</a:t>
            </a:r>
            <a:r>
              <a:rPr lang="de-DE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muscle</a:t>
            </a:r>
            <a:endParaRPr lang="de-DE" sz="1600" b="1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grpSp>
        <p:nvGrpSpPr>
          <p:cNvPr id="21" name="Group 96"/>
          <p:cNvGrpSpPr>
            <a:grpSpLocks/>
          </p:cNvGrpSpPr>
          <p:nvPr/>
        </p:nvGrpSpPr>
        <p:grpSpPr bwMode="auto">
          <a:xfrm>
            <a:off x="4860528" y="5741447"/>
            <a:ext cx="863600" cy="698500"/>
            <a:chOff x="2726" y="3709"/>
            <a:chExt cx="544" cy="440"/>
          </a:xfrm>
        </p:grpSpPr>
        <p:sp>
          <p:nvSpPr>
            <p:cNvPr id="726113" name="Line 97"/>
            <p:cNvSpPr>
              <a:spLocks noChangeShapeType="1"/>
            </p:cNvSpPr>
            <p:nvPr/>
          </p:nvSpPr>
          <p:spPr bwMode="auto">
            <a:xfrm>
              <a:off x="2726" y="3709"/>
              <a:ext cx="54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lg" len="lg"/>
            </a:ln>
            <a:effectLst/>
          </p:spPr>
          <p:txBody>
            <a:bodyPr lIns="90000" tIns="46800" rIns="90000" bIns="46800">
              <a:spAutoFit/>
            </a:bodyPr>
            <a:lstStyle/>
            <a:p>
              <a:endParaRPr lang="de-DE">
                <a:latin typeface="+mn-lt"/>
              </a:endParaRPr>
            </a:p>
          </p:txBody>
        </p:sp>
        <p:sp>
          <p:nvSpPr>
            <p:cNvPr id="726114" name="Line 98"/>
            <p:cNvSpPr>
              <a:spLocks noChangeShapeType="1"/>
            </p:cNvSpPr>
            <p:nvPr/>
          </p:nvSpPr>
          <p:spPr bwMode="auto">
            <a:xfrm>
              <a:off x="2726" y="3929"/>
              <a:ext cx="54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lg" len="lg"/>
            </a:ln>
            <a:effectLst/>
          </p:spPr>
          <p:txBody>
            <a:bodyPr lIns="90000" tIns="46800" rIns="90000" bIns="46800">
              <a:spAutoFit/>
            </a:bodyPr>
            <a:lstStyle/>
            <a:p>
              <a:endParaRPr lang="de-DE">
                <a:latin typeface="+mn-lt"/>
              </a:endParaRPr>
            </a:p>
          </p:txBody>
        </p:sp>
        <p:sp>
          <p:nvSpPr>
            <p:cNvPr id="726115" name="Line 99"/>
            <p:cNvSpPr>
              <a:spLocks noChangeShapeType="1"/>
            </p:cNvSpPr>
            <p:nvPr/>
          </p:nvSpPr>
          <p:spPr bwMode="auto">
            <a:xfrm>
              <a:off x="2726" y="4149"/>
              <a:ext cx="54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lg" len="lg"/>
            </a:ln>
            <a:effectLst/>
          </p:spPr>
          <p:txBody>
            <a:bodyPr lIns="90000" tIns="46800" rIns="90000" bIns="46800">
              <a:spAutoFit/>
            </a:bodyPr>
            <a:lstStyle/>
            <a:p>
              <a:endParaRPr lang="de-DE">
                <a:latin typeface="+mn-lt"/>
              </a:endParaRPr>
            </a:p>
          </p:txBody>
        </p:sp>
      </p:grpSp>
      <p:sp>
        <p:nvSpPr>
          <p:cNvPr id="726116" name="Rectangle 100"/>
          <p:cNvSpPr>
            <a:spLocks noGrp="1" noChangeArrowheads="1"/>
          </p:cNvSpPr>
          <p:nvPr>
            <p:ph type="body" idx="1"/>
          </p:nvPr>
        </p:nvSpPr>
        <p:spPr>
          <a:xfrm>
            <a:off x="1546969" y="1628775"/>
            <a:ext cx="3169047" cy="3600450"/>
          </a:xfrm>
          <a:noFill/>
          <a:ln/>
        </p:spPr>
        <p:txBody>
          <a:bodyPr/>
          <a:lstStyle/>
          <a:p>
            <a:pPr>
              <a:lnSpc>
                <a:spcPct val="90000"/>
              </a:lnSpc>
            </a:pPr>
            <a:r>
              <a:rPr lang="de-DE" sz="2000" dirty="0" smtClean="0"/>
              <a:t>Thesaurus mit ca.  </a:t>
            </a:r>
            <a:br>
              <a:rPr lang="de-DE" sz="2000" dirty="0" smtClean="0"/>
            </a:br>
            <a:r>
              <a:rPr lang="de-DE" sz="2000" dirty="0" smtClean="0"/>
              <a:t>21.000 </a:t>
            </a:r>
            <a:br>
              <a:rPr lang="de-DE" sz="2000" dirty="0" smtClean="0"/>
            </a:br>
            <a:r>
              <a:rPr lang="de-DE" sz="2000" dirty="0" err="1" smtClean="0"/>
              <a:t>Äquivalenzklassen</a:t>
            </a:r>
            <a:endParaRPr lang="de-DE" sz="2000" dirty="0" smtClean="0"/>
          </a:p>
          <a:p>
            <a:pPr>
              <a:lnSpc>
                <a:spcPct val="90000"/>
              </a:lnSpc>
            </a:pPr>
            <a:r>
              <a:rPr lang="de-DE" sz="2000" dirty="0" smtClean="0"/>
              <a:t>Lexikoneinträge:</a:t>
            </a:r>
            <a:br>
              <a:rPr lang="de-DE" sz="2000" dirty="0" smtClean="0"/>
            </a:br>
            <a:r>
              <a:rPr lang="de-DE" sz="2000" dirty="0" smtClean="0"/>
              <a:t>(Wörter, Wortstämme, </a:t>
            </a:r>
            <a:br>
              <a:rPr lang="de-DE" sz="2000" dirty="0" smtClean="0"/>
            </a:br>
            <a:r>
              <a:rPr lang="de-DE" sz="2000" dirty="0" smtClean="0"/>
              <a:t>Präfixe, Suffixe): </a:t>
            </a:r>
          </a:p>
          <a:p>
            <a:pPr lvl="1">
              <a:lnSpc>
                <a:spcPct val="90000"/>
              </a:lnSpc>
              <a:buNone/>
            </a:pPr>
            <a:r>
              <a:rPr lang="de-DE" sz="1800" dirty="0" smtClean="0"/>
              <a:t>Englisch:	~23.000</a:t>
            </a:r>
          </a:p>
          <a:p>
            <a:pPr lvl="1">
              <a:lnSpc>
                <a:spcPct val="90000"/>
              </a:lnSpc>
              <a:buNone/>
            </a:pPr>
            <a:r>
              <a:rPr lang="de-DE" sz="1800" dirty="0" smtClean="0"/>
              <a:t>Deutsch:	~24.000</a:t>
            </a:r>
          </a:p>
          <a:p>
            <a:pPr lvl="1">
              <a:lnSpc>
                <a:spcPct val="90000"/>
              </a:lnSpc>
              <a:buNone/>
            </a:pPr>
            <a:r>
              <a:rPr lang="de-DE" sz="1800" dirty="0" smtClean="0"/>
              <a:t>Portugiesisch:	~15.000</a:t>
            </a:r>
          </a:p>
          <a:p>
            <a:pPr lvl="1">
              <a:lnSpc>
                <a:spcPct val="90000"/>
              </a:lnSpc>
              <a:buNone/>
            </a:pPr>
            <a:r>
              <a:rPr lang="de-DE" sz="1800" dirty="0" smtClean="0"/>
              <a:t>Spanisch:	~11.000</a:t>
            </a:r>
          </a:p>
          <a:p>
            <a:pPr lvl="1">
              <a:lnSpc>
                <a:spcPct val="90000"/>
              </a:lnSpc>
              <a:spcBef>
                <a:spcPct val="0"/>
              </a:spcBef>
              <a:buFontTx/>
              <a:buNone/>
            </a:pPr>
            <a:endParaRPr lang="de-DE" sz="1800" dirty="0"/>
          </a:p>
        </p:txBody>
      </p:sp>
      <p:sp>
        <p:nvSpPr>
          <p:cNvPr id="100" name="Rechteck 99"/>
          <p:cNvSpPr/>
          <p:nvPr/>
        </p:nvSpPr>
        <p:spPr>
          <a:xfrm>
            <a:off x="0" y="0"/>
            <a:ext cx="9144000" cy="141277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1" name="Rechteck 100"/>
          <p:cNvSpPr/>
          <p:nvPr/>
        </p:nvSpPr>
        <p:spPr>
          <a:xfrm>
            <a:off x="0" y="0"/>
            <a:ext cx="1475656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2" name="Rechteck 101"/>
          <p:cNvSpPr/>
          <p:nvPr/>
        </p:nvSpPr>
        <p:spPr>
          <a:xfrm>
            <a:off x="1619672" y="908720"/>
            <a:ext cx="68574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MorphoSaurus</a:t>
            </a:r>
            <a:r>
              <a:rPr lang="en-US" dirty="0" smtClean="0">
                <a:solidFill>
                  <a:schemeClr val="bg1"/>
                </a:solidFill>
                <a:latin typeface="Calibri" pitchFamily="34" charset="0"/>
              </a:rPr>
              <a:t> – </a:t>
            </a:r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automatische</a:t>
            </a:r>
            <a:r>
              <a:rPr lang="en-US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Indexierung</a:t>
            </a:r>
            <a:r>
              <a:rPr lang="en-US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durch</a:t>
            </a:r>
            <a:r>
              <a:rPr lang="en-US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Wortfragmentklassen</a:t>
            </a:r>
            <a:endParaRPr lang="de-DE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261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26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26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26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261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261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261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26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26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6022" grpId="0" animBg="1"/>
      <p:bldP spid="726111" grpId="0" animBg="1"/>
      <p:bldP spid="726116" grpId="0" build="allAtOnce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Line 8"/>
          <p:cNvSpPr>
            <a:spLocks noChangeShapeType="1"/>
          </p:cNvSpPr>
          <p:nvPr/>
        </p:nvSpPr>
        <p:spPr bwMode="auto">
          <a:xfrm>
            <a:off x="2982685" y="5827994"/>
            <a:ext cx="36750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71" name="Line 9"/>
          <p:cNvSpPr>
            <a:spLocks noChangeShapeType="1"/>
          </p:cNvSpPr>
          <p:nvPr/>
        </p:nvSpPr>
        <p:spPr bwMode="auto">
          <a:xfrm>
            <a:off x="2982685" y="5524782"/>
            <a:ext cx="36750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72" name="Line 10"/>
          <p:cNvSpPr>
            <a:spLocks noChangeShapeType="1"/>
          </p:cNvSpPr>
          <p:nvPr/>
        </p:nvSpPr>
        <p:spPr bwMode="auto">
          <a:xfrm>
            <a:off x="2982685" y="5210457"/>
            <a:ext cx="36750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73" name="Line 11"/>
          <p:cNvSpPr>
            <a:spLocks noChangeShapeType="1"/>
          </p:cNvSpPr>
          <p:nvPr/>
        </p:nvSpPr>
        <p:spPr bwMode="auto">
          <a:xfrm>
            <a:off x="2982685" y="4896132"/>
            <a:ext cx="36750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74" name="Line 12"/>
          <p:cNvSpPr>
            <a:spLocks noChangeShapeType="1"/>
          </p:cNvSpPr>
          <p:nvPr/>
        </p:nvSpPr>
        <p:spPr bwMode="auto">
          <a:xfrm>
            <a:off x="2982685" y="4591332"/>
            <a:ext cx="36750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75" name="Line 13"/>
          <p:cNvSpPr>
            <a:spLocks noChangeShapeType="1"/>
          </p:cNvSpPr>
          <p:nvPr/>
        </p:nvSpPr>
        <p:spPr bwMode="auto">
          <a:xfrm>
            <a:off x="2982685" y="4278594"/>
            <a:ext cx="36750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76" name="Line 14"/>
          <p:cNvSpPr>
            <a:spLocks noChangeShapeType="1"/>
          </p:cNvSpPr>
          <p:nvPr/>
        </p:nvSpPr>
        <p:spPr bwMode="auto">
          <a:xfrm>
            <a:off x="2982685" y="3964269"/>
            <a:ext cx="36750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77" name="Line 15"/>
          <p:cNvSpPr>
            <a:spLocks noChangeShapeType="1"/>
          </p:cNvSpPr>
          <p:nvPr/>
        </p:nvSpPr>
        <p:spPr bwMode="auto">
          <a:xfrm>
            <a:off x="2982685" y="3659469"/>
            <a:ext cx="36750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78" name="Line 17"/>
          <p:cNvSpPr>
            <a:spLocks noChangeShapeType="1"/>
          </p:cNvSpPr>
          <p:nvPr/>
        </p:nvSpPr>
        <p:spPr bwMode="auto">
          <a:xfrm>
            <a:off x="2979510" y="2086257"/>
            <a:ext cx="4763" cy="40560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79" name="Line 18"/>
          <p:cNvSpPr>
            <a:spLocks noChangeShapeType="1"/>
          </p:cNvSpPr>
          <p:nvPr/>
        </p:nvSpPr>
        <p:spPr bwMode="auto">
          <a:xfrm>
            <a:off x="2928710" y="6142319"/>
            <a:ext cx="539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0" name="Line 19"/>
          <p:cNvSpPr>
            <a:spLocks noChangeShapeType="1"/>
          </p:cNvSpPr>
          <p:nvPr/>
        </p:nvSpPr>
        <p:spPr bwMode="auto">
          <a:xfrm>
            <a:off x="2928710" y="5827994"/>
            <a:ext cx="539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1" name="Line 20"/>
          <p:cNvSpPr>
            <a:spLocks noChangeShapeType="1"/>
          </p:cNvSpPr>
          <p:nvPr/>
        </p:nvSpPr>
        <p:spPr bwMode="auto">
          <a:xfrm>
            <a:off x="2928710" y="5524782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2" name="Line 21"/>
          <p:cNvSpPr>
            <a:spLocks noChangeShapeType="1"/>
          </p:cNvSpPr>
          <p:nvPr/>
        </p:nvSpPr>
        <p:spPr bwMode="auto">
          <a:xfrm>
            <a:off x="2928710" y="5210457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3" name="Line 22"/>
          <p:cNvSpPr>
            <a:spLocks noChangeShapeType="1"/>
          </p:cNvSpPr>
          <p:nvPr/>
        </p:nvSpPr>
        <p:spPr bwMode="auto">
          <a:xfrm>
            <a:off x="2928710" y="4896132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4" name="Line 23"/>
          <p:cNvSpPr>
            <a:spLocks noChangeShapeType="1"/>
          </p:cNvSpPr>
          <p:nvPr/>
        </p:nvSpPr>
        <p:spPr bwMode="auto">
          <a:xfrm>
            <a:off x="2928710" y="4591332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5" name="Line 24"/>
          <p:cNvSpPr>
            <a:spLocks noChangeShapeType="1"/>
          </p:cNvSpPr>
          <p:nvPr/>
        </p:nvSpPr>
        <p:spPr bwMode="auto">
          <a:xfrm>
            <a:off x="2928710" y="4278594"/>
            <a:ext cx="539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6" name="Line 25"/>
          <p:cNvSpPr>
            <a:spLocks noChangeShapeType="1"/>
          </p:cNvSpPr>
          <p:nvPr/>
        </p:nvSpPr>
        <p:spPr bwMode="auto">
          <a:xfrm>
            <a:off x="2928710" y="3964269"/>
            <a:ext cx="539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7" name="Line 26"/>
          <p:cNvSpPr>
            <a:spLocks noChangeShapeType="1"/>
          </p:cNvSpPr>
          <p:nvPr/>
        </p:nvSpPr>
        <p:spPr bwMode="auto">
          <a:xfrm>
            <a:off x="2928710" y="3659469"/>
            <a:ext cx="539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8" name="Line 27"/>
          <p:cNvSpPr>
            <a:spLocks noChangeShapeType="1"/>
          </p:cNvSpPr>
          <p:nvPr/>
        </p:nvSpPr>
        <p:spPr bwMode="auto">
          <a:xfrm>
            <a:off x="2928710" y="3346732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89" name="Line 28"/>
          <p:cNvSpPr>
            <a:spLocks noChangeShapeType="1"/>
          </p:cNvSpPr>
          <p:nvPr/>
        </p:nvSpPr>
        <p:spPr bwMode="auto">
          <a:xfrm>
            <a:off x="2982685" y="6142319"/>
            <a:ext cx="36750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0" name="Line 29"/>
          <p:cNvSpPr>
            <a:spLocks noChangeShapeType="1"/>
          </p:cNvSpPr>
          <p:nvPr/>
        </p:nvSpPr>
        <p:spPr bwMode="auto">
          <a:xfrm flipV="1">
            <a:off x="2982685" y="6142319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1" name="Line 30"/>
          <p:cNvSpPr>
            <a:spLocks noChangeShapeType="1"/>
          </p:cNvSpPr>
          <p:nvPr/>
        </p:nvSpPr>
        <p:spPr bwMode="auto">
          <a:xfrm flipV="1">
            <a:off x="3320823" y="6142319"/>
            <a:ext cx="1587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2" name="Line 31"/>
          <p:cNvSpPr>
            <a:spLocks noChangeShapeType="1"/>
          </p:cNvSpPr>
          <p:nvPr/>
        </p:nvSpPr>
        <p:spPr bwMode="auto">
          <a:xfrm flipV="1">
            <a:off x="3649435" y="6142319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3" name="Line 32"/>
          <p:cNvSpPr>
            <a:spLocks noChangeShapeType="1"/>
          </p:cNvSpPr>
          <p:nvPr/>
        </p:nvSpPr>
        <p:spPr bwMode="auto">
          <a:xfrm flipV="1">
            <a:off x="3987573" y="6142319"/>
            <a:ext cx="1587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4" name="Line 33"/>
          <p:cNvSpPr>
            <a:spLocks noChangeShapeType="1"/>
          </p:cNvSpPr>
          <p:nvPr/>
        </p:nvSpPr>
        <p:spPr bwMode="auto">
          <a:xfrm flipV="1">
            <a:off x="4317773" y="6142319"/>
            <a:ext cx="1587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5" name="Line 34"/>
          <p:cNvSpPr>
            <a:spLocks noChangeShapeType="1"/>
          </p:cNvSpPr>
          <p:nvPr/>
        </p:nvSpPr>
        <p:spPr bwMode="auto">
          <a:xfrm flipV="1">
            <a:off x="4655910" y="6142319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6" name="Line 35"/>
          <p:cNvSpPr>
            <a:spLocks noChangeShapeType="1"/>
          </p:cNvSpPr>
          <p:nvPr/>
        </p:nvSpPr>
        <p:spPr bwMode="auto">
          <a:xfrm flipV="1">
            <a:off x="4984523" y="6142319"/>
            <a:ext cx="1587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7" name="Line 36"/>
          <p:cNvSpPr>
            <a:spLocks noChangeShapeType="1"/>
          </p:cNvSpPr>
          <p:nvPr/>
        </p:nvSpPr>
        <p:spPr bwMode="auto">
          <a:xfrm flipV="1">
            <a:off x="5322660" y="6142319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8" name="Line 37"/>
          <p:cNvSpPr>
            <a:spLocks noChangeShapeType="1"/>
          </p:cNvSpPr>
          <p:nvPr/>
        </p:nvSpPr>
        <p:spPr bwMode="auto">
          <a:xfrm flipV="1">
            <a:off x="5652860" y="6142319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799" name="Line 38"/>
          <p:cNvSpPr>
            <a:spLocks noChangeShapeType="1"/>
          </p:cNvSpPr>
          <p:nvPr/>
        </p:nvSpPr>
        <p:spPr bwMode="auto">
          <a:xfrm flipV="1">
            <a:off x="5990998" y="6142319"/>
            <a:ext cx="1587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0" name="Line 39"/>
          <p:cNvSpPr>
            <a:spLocks noChangeShapeType="1"/>
          </p:cNvSpPr>
          <p:nvPr/>
        </p:nvSpPr>
        <p:spPr bwMode="auto">
          <a:xfrm flipV="1">
            <a:off x="6319610" y="6142319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1" name="Line 40"/>
          <p:cNvSpPr>
            <a:spLocks noChangeShapeType="1"/>
          </p:cNvSpPr>
          <p:nvPr/>
        </p:nvSpPr>
        <p:spPr bwMode="auto">
          <a:xfrm flipV="1">
            <a:off x="6657748" y="6142319"/>
            <a:ext cx="1587" cy="57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2" name="Line 41"/>
          <p:cNvSpPr>
            <a:spLocks noChangeShapeType="1"/>
          </p:cNvSpPr>
          <p:nvPr/>
        </p:nvSpPr>
        <p:spPr bwMode="auto">
          <a:xfrm>
            <a:off x="3150960" y="2827619"/>
            <a:ext cx="328613" cy="793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3" name="Line 42"/>
          <p:cNvSpPr>
            <a:spLocks noChangeShapeType="1"/>
          </p:cNvSpPr>
          <p:nvPr/>
        </p:nvSpPr>
        <p:spPr bwMode="auto">
          <a:xfrm>
            <a:off x="3482748" y="2899057"/>
            <a:ext cx="338137" cy="4222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4" name="Line 43"/>
          <p:cNvSpPr>
            <a:spLocks noChangeShapeType="1"/>
          </p:cNvSpPr>
          <p:nvPr/>
        </p:nvSpPr>
        <p:spPr bwMode="auto">
          <a:xfrm>
            <a:off x="3819298" y="3318157"/>
            <a:ext cx="339725" cy="661987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5" name="Line 44"/>
          <p:cNvSpPr>
            <a:spLocks noChangeShapeType="1"/>
          </p:cNvSpPr>
          <p:nvPr/>
        </p:nvSpPr>
        <p:spPr bwMode="auto">
          <a:xfrm>
            <a:off x="4147910" y="3975382"/>
            <a:ext cx="365125" cy="309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6" name="Line 45"/>
          <p:cNvSpPr>
            <a:spLocks noChangeShapeType="1"/>
          </p:cNvSpPr>
          <p:nvPr/>
        </p:nvSpPr>
        <p:spPr bwMode="auto">
          <a:xfrm>
            <a:off x="4474935" y="4267482"/>
            <a:ext cx="349250" cy="1238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7" name="Line 46"/>
          <p:cNvSpPr>
            <a:spLocks noChangeShapeType="1"/>
          </p:cNvSpPr>
          <p:nvPr/>
        </p:nvSpPr>
        <p:spPr bwMode="auto">
          <a:xfrm>
            <a:off x="4824185" y="4396069"/>
            <a:ext cx="342900" cy="1714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8" name="Line 47"/>
          <p:cNvSpPr>
            <a:spLocks noChangeShapeType="1"/>
          </p:cNvSpPr>
          <p:nvPr/>
        </p:nvSpPr>
        <p:spPr bwMode="auto">
          <a:xfrm>
            <a:off x="5154385" y="4554819"/>
            <a:ext cx="338138" cy="4095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09" name="Line 48"/>
          <p:cNvSpPr>
            <a:spLocks noChangeShapeType="1"/>
          </p:cNvSpPr>
          <p:nvPr/>
        </p:nvSpPr>
        <p:spPr bwMode="auto">
          <a:xfrm>
            <a:off x="5492523" y="4967569"/>
            <a:ext cx="349250" cy="25876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0" name="Line 51"/>
          <p:cNvSpPr>
            <a:spLocks noChangeShapeType="1"/>
          </p:cNvSpPr>
          <p:nvPr/>
        </p:nvSpPr>
        <p:spPr bwMode="auto">
          <a:xfrm>
            <a:off x="3139848" y="2032282"/>
            <a:ext cx="341312" cy="352425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1" name="Line 52"/>
          <p:cNvSpPr>
            <a:spLocks noChangeShapeType="1"/>
          </p:cNvSpPr>
          <p:nvPr/>
        </p:nvSpPr>
        <p:spPr bwMode="auto">
          <a:xfrm>
            <a:off x="3473223" y="2383119"/>
            <a:ext cx="346075" cy="333375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2" name="Line 53"/>
          <p:cNvSpPr>
            <a:spLocks noChangeShapeType="1"/>
          </p:cNvSpPr>
          <p:nvPr/>
        </p:nvSpPr>
        <p:spPr bwMode="auto">
          <a:xfrm>
            <a:off x="3825648" y="2735544"/>
            <a:ext cx="322262" cy="24765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3" name="Line 54"/>
          <p:cNvSpPr>
            <a:spLocks noChangeShapeType="1"/>
          </p:cNvSpPr>
          <p:nvPr/>
        </p:nvSpPr>
        <p:spPr bwMode="auto">
          <a:xfrm>
            <a:off x="4132035" y="2981607"/>
            <a:ext cx="354013" cy="290512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4" name="Line 55"/>
          <p:cNvSpPr>
            <a:spLocks noChangeShapeType="1"/>
          </p:cNvSpPr>
          <p:nvPr/>
        </p:nvSpPr>
        <p:spPr bwMode="auto">
          <a:xfrm>
            <a:off x="4465410" y="3275294"/>
            <a:ext cx="358775" cy="117475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5" name="Line 56"/>
          <p:cNvSpPr>
            <a:spLocks noChangeShapeType="1"/>
          </p:cNvSpPr>
          <p:nvPr/>
        </p:nvSpPr>
        <p:spPr bwMode="auto">
          <a:xfrm>
            <a:off x="4828948" y="3389594"/>
            <a:ext cx="311150" cy="28575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6" name="Line 57"/>
          <p:cNvSpPr>
            <a:spLocks noChangeShapeType="1"/>
          </p:cNvSpPr>
          <p:nvPr/>
        </p:nvSpPr>
        <p:spPr bwMode="auto">
          <a:xfrm>
            <a:off x="5146448" y="3675344"/>
            <a:ext cx="339725" cy="37465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7" name="Line 58"/>
          <p:cNvSpPr>
            <a:spLocks noChangeShapeType="1"/>
          </p:cNvSpPr>
          <p:nvPr/>
        </p:nvSpPr>
        <p:spPr bwMode="auto">
          <a:xfrm>
            <a:off x="5479823" y="4062694"/>
            <a:ext cx="334962" cy="560388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8" name="Line 59"/>
          <p:cNvSpPr>
            <a:spLocks noChangeShapeType="1"/>
          </p:cNvSpPr>
          <p:nvPr/>
        </p:nvSpPr>
        <p:spPr bwMode="auto">
          <a:xfrm>
            <a:off x="5819548" y="4626257"/>
            <a:ext cx="344487" cy="827087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19" name="Line 60"/>
          <p:cNvSpPr>
            <a:spLocks noChangeShapeType="1"/>
          </p:cNvSpPr>
          <p:nvPr/>
        </p:nvSpPr>
        <p:spPr bwMode="auto">
          <a:xfrm>
            <a:off x="6152923" y="5470807"/>
            <a:ext cx="330200" cy="28575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0" name="Freeform 71"/>
          <p:cNvSpPr>
            <a:spLocks/>
          </p:cNvSpPr>
          <p:nvPr/>
        </p:nvSpPr>
        <p:spPr bwMode="auto">
          <a:xfrm>
            <a:off x="3123973" y="2799044"/>
            <a:ext cx="53975" cy="57150"/>
          </a:xfrm>
          <a:custGeom>
            <a:avLst/>
            <a:gdLst>
              <a:gd name="T0" fmla="*/ 17 w 34"/>
              <a:gd name="T1" fmla="*/ 0 h 36"/>
              <a:gd name="T2" fmla="*/ 34 w 34"/>
              <a:gd name="T3" fmla="*/ 18 h 36"/>
              <a:gd name="T4" fmla="*/ 17 w 34"/>
              <a:gd name="T5" fmla="*/ 36 h 36"/>
              <a:gd name="T6" fmla="*/ 0 w 34"/>
              <a:gd name="T7" fmla="*/ 18 h 36"/>
              <a:gd name="T8" fmla="*/ 17 w 34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6"/>
              <a:gd name="T17" fmla="*/ 34 w 3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6">
                <a:moveTo>
                  <a:pt x="17" y="0"/>
                </a:moveTo>
                <a:lnTo>
                  <a:pt x="34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1" name="Freeform 72"/>
          <p:cNvSpPr>
            <a:spLocks/>
          </p:cNvSpPr>
          <p:nvPr/>
        </p:nvSpPr>
        <p:spPr bwMode="auto">
          <a:xfrm>
            <a:off x="3454173" y="2870482"/>
            <a:ext cx="52387" cy="57150"/>
          </a:xfrm>
          <a:custGeom>
            <a:avLst/>
            <a:gdLst>
              <a:gd name="T0" fmla="*/ 17 w 33"/>
              <a:gd name="T1" fmla="*/ 0 h 36"/>
              <a:gd name="T2" fmla="*/ 33 w 33"/>
              <a:gd name="T3" fmla="*/ 18 h 36"/>
              <a:gd name="T4" fmla="*/ 17 w 33"/>
              <a:gd name="T5" fmla="*/ 36 h 36"/>
              <a:gd name="T6" fmla="*/ 0 w 33"/>
              <a:gd name="T7" fmla="*/ 18 h 36"/>
              <a:gd name="T8" fmla="*/ 17 w 33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"/>
              <a:gd name="T16" fmla="*/ 0 h 36"/>
              <a:gd name="T17" fmla="*/ 33 w 33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" h="36">
                <a:moveTo>
                  <a:pt x="17" y="0"/>
                </a:moveTo>
                <a:lnTo>
                  <a:pt x="33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2" name="Freeform 73"/>
          <p:cNvSpPr>
            <a:spLocks/>
          </p:cNvSpPr>
          <p:nvPr/>
        </p:nvSpPr>
        <p:spPr bwMode="auto">
          <a:xfrm>
            <a:off x="3792310" y="3292757"/>
            <a:ext cx="52388" cy="57150"/>
          </a:xfrm>
          <a:custGeom>
            <a:avLst/>
            <a:gdLst>
              <a:gd name="T0" fmla="*/ 17 w 33"/>
              <a:gd name="T1" fmla="*/ 0 h 36"/>
              <a:gd name="T2" fmla="*/ 33 w 33"/>
              <a:gd name="T3" fmla="*/ 18 h 36"/>
              <a:gd name="T4" fmla="*/ 17 w 33"/>
              <a:gd name="T5" fmla="*/ 36 h 36"/>
              <a:gd name="T6" fmla="*/ 0 w 33"/>
              <a:gd name="T7" fmla="*/ 18 h 36"/>
              <a:gd name="T8" fmla="*/ 17 w 33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"/>
              <a:gd name="T16" fmla="*/ 0 h 36"/>
              <a:gd name="T17" fmla="*/ 33 w 33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" h="36">
                <a:moveTo>
                  <a:pt x="17" y="0"/>
                </a:moveTo>
                <a:lnTo>
                  <a:pt x="33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3" name="Freeform 74"/>
          <p:cNvSpPr>
            <a:spLocks/>
          </p:cNvSpPr>
          <p:nvPr/>
        </p:nvSpPr>
        <p:spPr bwMode="auto">
          <a:xfrm>
            <a:off x="4120923" y="3949982"/>
            <a:ext cx="53975" cy="57150"/>
          </a:xfrm>
          <a:custGeom>
            <a:avLst/>
            <a:gdLst>
              <a:gd name="T0" fmla="*/ 17 w 34"/>
              <a:gd name="T1" fmla="*/ 0 h 36"/>
              <a:gd name="T2" fmla="*/ 34 w 34"/>
              <a:gd name="T3" fmla="*/ 18 h 36"/>
              <a:gd name="T4" fmla="*/ 17 w 34"/>
              <a:gd name="T5" fmla="*/ 36 h 36"/>
              <a:gd name="T6" fmla="*/ 0 w 34"/>
              <a:gd name="T7" fmla="*/ 18 h 36"/>
              <a:gd name="T8" fmla="*/ 17 w 34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6"/>
              <a:gd name="T17" fmla="*/ 34 w 3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6">
                <a:moveTo>
                  <a:pt x="17" y="0"/>
                </a:moveTo>
                <a:lnTo>
                  <a:pt x="34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4" name="Freeform 75"/>
          <p:cNvSpPr>
            <a:spLocks/>
          </p:cNvSpPr>
          <p:nvPr/>
        </p:nvSpPr>
        <p:spPr bwMode="auto">
          <a:xfrm>
            <a:off x="4459060" y="4238907"/>
            <a:ext cx="53975" cy="57150"/>
          </a:xfrm>
          <a:custGeom>
            <a:avLst/>
            <a:gdLst>
              <a:gd name="T0" fmla="*/ 17 w 34"/>
              <a:gd name="T1" fmla="*/ 0 h 36"/>
              <a:gd name="T2" fmla="*/ 34 w 34"/>
              <a:gd name="T3" fmla="*/ 18 h 36"/>
              <a:gd name="T4" fmla="*/ 17 w 34"/>
              <a:gd name="T5" fmla="*/ 36 h 36"/>
              <a:gd name="T6" fmla="*/ 0 w 34"/>
              <a:gd name="T7" fmla="*/ 18 h 36"/>
              <a:gd name="T8" fmla="*/ 17 w 34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6"/>
              <a:gd name="T17" fmla="*/ 34 w 3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6">
                <a:moveTo>
                  <a:pt x="17" y="0"/>
                </a:moveTo>
                <a:lnTo>
                  <a:pt x="34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5" name="Freeform 76"/>
          <p:cNvSpPr>
            <a:spLocks/>
          </p:cNvSpPr>
          <p:nvPr/>
        </p:nvSpPr>
        <p:spPr bwMode="auto">
          <a:xfrm>
            <a:off x="4797198" y="4370669"/>
            <a:ext cx="53975" cy="57150"/>
          </a:xfrm>
          <a:custGeom>
            <a:avLst/>
            <a:gdLst>
              <a:gd name="T0" fmla="*/ 17 w 34"/>
              <a:gd name="T1" fmla="*/ 0 h 36"/>
              <a:gd name="T2" fmla="*/ 34 w 34"/>
              <a:gd name="T3" fmla="*/ 18 h 36"/>
              <a:gd name="T4" fmla="*/ 17 w 34"/>
              <a:gd name="T5" fmla="*/ 36 h 36"/>
              <a:gd name="T6" fmla="*/ 0 w 34"/>
              <a:gd name="T7" fmla="*/ 18 h 36"/>
              <a:gd name="T8" fmla="*/ 17 w 34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6"/>
              <a:gd name="T17" fmla="*/ 34 w 3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6">
                <a:moveTo>
                  <a:pt x="17" y="0"/>
                </a:moveTo>
                <a:lnTo>
                  <a:pt x="34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6" name="Freeform 77"/>
          <p:cNvSpPr>
            <a:spLocks/>
          </p:cNvSpPr>
          <p:nvPr/>
        </p:nvSpPr>
        <p:spPr bwMode="auto">
          <a:xfrm>
            <a:off x="5127398" y="4526244"/>
            <a:ext cx="53975" cy="57150"/>
          </a:xfrm>
          <a:custGeom>
            <a:avLst/>
            <a:gdLst>
              <a:gd name="T0" fmla="*/ 17 w 34"/>
              <a:gd name="T1" fmla="*/ 0 h 36"/>
              <a:gd name="T2" fmla="*/ 34 w 34"/>
              <a:gd name="T3" fmla="*/ 18 h 36"/>
              <a:gd name="T4" fmla="*/ 17 w 34"/>
              <a:gd name="T5" fmla="*/ 36 h 36"/>
              <a:gd name="T6" fmla="*/ 0 w 34"/>
              <a:gd name="T7" fmla="*/ 18 h 36"/>
              <a:gd name="T8" fmla="*/ 17 w 34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6"/>
              <a:gd name="T17" fmla="*/ 34 w 3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6">
                <a:moveTo>
                  <a:pt x="17" y="0"/>
                </a:moveTo>
                <a:lnTo>
                  <a:pt x="34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7" name="Freeform 78"/>
          <p:cNvSpPr>
            <a:spLocks/>
          </p:cNvSpPr>
          <p:nvPr/>
        </p:nvSpPr>
        <p:spPr bwMode="auto">
          <a:xfrm>
            <a:off x="5465535" y="4935819"/>
            <a:ext cx="53975" cy="57150"/>
          </a:xfrm>
          <a:custGeom>
            <a:avLst/>
            <a:gdLst>
              <a:gd name="T0" fmla="*/ 17 w 34"/>
              <a:gd name="T1" fmla="*/ 0 h 36"/>
              <a:gd name="T2" fmla="*/ 34 w 34"/>
              <a:gd name="T3" fmla="*/ 18 h 36"/>
              <a:gd name="T4" fmla="*/ 17 w 34"/>
              <a:gd name="T5" fmla="*/ 36 h 36"/>
              <a:gd name="T6" fmla="*/ 0 w 34"/>
              <a:gd name="T7" fmla="*/ 18 h 36"/>
              <a:gd name="T8" fmla="*/ 17 w 34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6"/>
              <a:gd name="T17" fmla="*/ 34 w 3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6">
                <a:moveTo>
                  <a:pt x="17" y="0"/>
                </a:moveTo>
                <a:lnTo>
                  <a:pt x="34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8" name="Freeform 79"/>
          <p:cNvSpPr>
            <a:spLocks/>
          </p:cNvSpPr>
          <p:nvPr/>
        </p:nvSpPr>
        <p:spPr bwMode="auto">
          <a:xfrm>
            <a:off x="5794148" y="5175532"/>
            <a:ext cx="53975" cy="57150"/>
          </a:xfrm>
          <a:custGeom>
            <a:avLst/>
            <a:gdLst>
              <a:gd name="T0" fmla="*/ 17 w 34"/>
              <a:gd name="T1" fmla="*/ 0 h 36"/>
              <a:gd name="T2" fmla="*/ 34 w 34"/>
              <a:gd name="T3" fmla="*/ 18 h 36"/>
              <a:gd name="T4" fmla="*/ 17 w 34"/>
              <a:gd name="T5" fmla="*/ 36 h 36"/>
              <a:gd name="T6" fmla="*/ 0 w 34"/>
              <a:gd name="T7" fmla="*/ 18 h 36"/>
              <a:gd name="T8" fmla="*/ 17 w 34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6"/>
              <a:gd name="T17" fmla="*/ 34 w 3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6">
                <a:moveTo>
                  <a:pt x="17" y="0"/>
                </a:moveTo>
                <a:lnTo>
                  <a:pt x="34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29" name="Freeform 80"/>
          <p:cNvSpPr>
            <a:spLocks/>
          </p:cNvSpPr>
          <p:nvPr/>
        </p:nvSpPr>
        <p:spPr bwMode="auto">
          <a:xfrm>
            <a:off x="6133873" y="5788307"/>
            <a:ext cx="52387" cy="57150"/>
          </a:xfrm>
          <a:custGeom>
            <a:avLst/>
            <a:gdLst>
              <a:gd name="T0" fmla="*/ 16 w 33"/>
              <a:gd name="T1" fmla="*/ 0 h 36"/>
              <a:gd name="T2" fmla="*/ 33 w 33"/>
              <a:gd name="T3" fmla="*/ 18 h 36"/>
              <a:gd name="T4" fmla="*/ 16 w 33"/>
              <a:gd name="T5" fmla="*/ 36 h 36"/>
              <a:gd name="T6" fmla="*/ 0 w 33"/>
              <a:gd name="T7" fmla="*/ 18 h 36"/>
              <a:gd name="T8" fmla="*/ 16 w 33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"/>
              <a:gd name="T16" fmla="*/ 0 h 36"/>
              <a:gd name="T17" fmla="*/ 33 w 33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" h="36">
                <a:moveTo>
                  <a:pt x="16" y="0"/>
                </a:moveTo>
                <a:lnTo>
                  <a:pt x="33" y="18"/>
                </a:lnTo>
                <a:lnTo>
                  <a:pt x="16" y="36"/>
                </a:lnTo>
                <a:lnTo>
                  <a:pt x="0" y="18"/>
                </a:lnTo>
                <a:lnTo>
                  <a:pt x="16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30" name="Freeform 81"/>
          <p:cNvSpPr>
            <a:spLocks/>
          </p:cNvSpPr>
          <p:nvPr/>
        </p:nvSpPr>
        <p:spPr bwMode="auto">
          <a:xfrm>
            <a:off x="6462485" y="5810532"/>
            <a:ext cx="53975" cy="57150"/>
          </a:xfrm>
          <a:custGeom>
            <a:avLst/>
            <a:gdLst>
              <a:gd name="T0" fmla="*/ 17 w 34"/>
              <a:gd name="T1" fmla="*/ 0 h 36"/>
              <a:gd name="T2" fmla="*/ 34 w 34"/>
              <a:gd name="T3" fmla="*/ 18 h 36"/>
              <a:gd name="T4" fmla="*/ 17 w 34"/>
              <a:gd name="T5" fmla="*/ 36 h 36"/>
              <a:gd name="T6" fmla="*/ 0 w 34"/>
              <a:gd name="T7" fmla="*/ 18 h 36"/>
              <a:gd name="T8" fmla="*/ 17 w 34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6"/>
              <a:gd name="T17" fmla="*/ 34 w 3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6">
                <a:moveTo>
                  <a:pt x="17" y="0"/>
                </a:moveTo>
                <a:lnTo>
                  <a:pt x="34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31" name="Rectangle 82"/>
          <p:cNvSpPr>
            <a:spLocks noChangeArrowheads="1"/>
          </p:cNvSpPr>
          <p:nvPr/>
        </p:nvSpPr>
        <p:spPr bwMode="auto">
          <a:xfrm>
            <a:off x="3123973" y="1994182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32" name="Rectangle 83"/>
          <p:cNvSpPr>
            <a:spLocks noChangeArrowheads="1"/>
          </p:cNvSpPr>
          <p:nvPr/>
        </p:nvSpPr>
        <p:spPr bwMode="auto">
          <a:xfrm>
            <a:off x="3454173" y="2360894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33" name="Rectangle 84"/>
          <p:cNvSpPr>
            <a:spLocks noChangeArrowheads="1"/>
          </p:cNvSpPr>
          <p:nvPr/>
        </p:nvSpPr>
        <p:spPr bwMode="auto">
          <a:xfrm>
            <a:off x="3792310" y="2700619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34" name="Rectangle 85"/>
          <p:cNvSpPr>
            <a:spLocks noChangeArrowheads="1"/>
          </p:cNvSpPr>
          <p:nvPr/>
        </p:nvSpPr>
        <p:spPr bwMode="auto">
          <a:xfrm>
            <a:off x="4120923" y="2954619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35" name="Rectangle 86"/>
          <p:cNvSpPr>
            <a:spLocks noChangeArrowheads="1"/>
          </p:cNvSpPr>
          <p:nvPr/>
        </p:nvSpPr>
        <p:spPr bwMode="auto">
          <a:xfrm>
            <a:off x="4459060" y="3256244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36" name="Rectangle 87"/>
          <p:cNvSpPr>
            <a:spLocks noChangeArrowheads="1"/>
          </p:cNvSpPr>
          <p:nvPr/>
        </p:nvSpPr>
        <p:spPr bwMode="auto">
          <a:xfrm>
            <a:off x="4797198" y="3368957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37" name="Rectangle 88"/>
          <p:cNvSpPr>
            <a:spLocks noChangeArrowheads="1"/>
          </p:cNvSpPr>
          <p:nvPr/>
        </p:nvSpPr>
        <p:spPr bwMode="auto">
          <a:xfrm>
            <a:off x="5127398" y="3668994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38" name="Rectangle 89"/>
          <p:cNvSpPr>
            <a:spLocks noChangeArrowheads="1"/>
          </p:cNvSpPr>
          <p:nvPr/>
        </p:nvSpPr>
        <p:spPr bwMode="auto">
          <a:xfrm>
            <a:off x="5465535" y="4029357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39" name="Rectangle 90"/>
          <p:cNvSpPr>
            <a:spLocks noChangeArrowheads="1"/>
          </p:cNvSpPr>
          <p:nvPr/>
        </p:nvSpPr>
        <p:spPr bwMode="auto">
          <a:xfrm>
            <a:off x="5794148" y="4604032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0" name="Rectangle 91"/>
          <p:cNvSpPr>
            <a:spLocks noChangeArrowheads="1"/>
          </p:cNvSpPr>
          <p:nvPr/>
        </p:nvSpPr>
        <p:spPr bwMode="auto">
          <a:xfrm>
            <a:off x="6133873" y="5437469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1" name="Rectangle 92"/>
          <p:cNvSpPr>
            <a:spLocks noChangeArrowheads="1"/>
          </p:cNvSpPr>
          <p:nvPr/>
        </p:nvSpPr>
        <p:spPr bwMode="auto">
          <a:xfrm>
            <a:off x="6462485" y="5475569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2" name="Rectangle 104"/>
          <p:cNvSpPr>
            <a:spLocks noChangeArrowheads="1"/>
          </p:cNvSpPr>
          <p:nvPr/>
        </p:nvSpPr>
        <p:spPr bwMode="auto">
          <a:xfrm>
            <a:off x="2758848" y="6047069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3" name="Rectangle 105"/>
          <p:cNvSpPr>
            <a:spLocks noChangeArrowheads="1"/>
          </p:cNvSpPr>
          <p:nvPr/>
        </p:nvSpPr>
        <p:spPr bwMode="auto">
          <a:xfrm>
            <a:off x="2536598" y="5732744"/>
            <a:ext cx="31899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0,05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4" name="Rectangle 106"/>
          <p:cNvSpPr>
            <a:spLocks noChangeArrowheads="1"/>
          </p:cNvSpPr>
          <p:nvPr/>
        </p:nvSpPr>
        <p:spPr bwMode="auto">
          <a:xfrm>
            <a:off x="2625498" y="5429532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0,1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5" name="Rectangle 107"/>
          <p:cNvSpPr>
            <a:spLocks noChangeArrowheads="1"/>
          </p:cNvSpPr>
          <p:nvPr/>
        </p:nvSpPr>
        <p:spPr bwMode="auto">
          <a:xfrm>
            <a:off x="2536598" y="5115207"/>
            <a:ext cx="31899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0,15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6" name="Rectangle 108"/>
          <p:cNvSpPr>
            <a:spLocks noChangeArrowheads="1"/>
          </p:cNvSpPr>
          <p:nvPr/>
        </p:nvSpPr>
        <p:spPr bwMode="auto">
          <a:xfrm>
            <a:off x="2625498" y="4800882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0,2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7" name="Rectangle 109"/>
          <p:cNvSpPr>
            <a:spLocks noChangeArrowheads="1"/>
          </p:cNvSpPr>
          <p:nvPr/>
        </p:nvSpPr>
        <p:spPr bwMode="auto">
          <a:xfrm>
            <a:off x="2536598" y="4497669"/>
            <a:ext cx="31899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0,25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8" name="Rectangle 110"/>
          <p:cNvSpPr>
            <a:spLocks noChangeArrowheads="1"/>
          </p:cNvSpPr>
          <p:nvPr/>
        </p:nvSpPr>
        <p:spPr bwMode="auto">
          <a:xfrm>
            <a:off x="2625498" y="41833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0,3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49" name="Rectangle 111"/>
          <p:cNvSpPr>
            <a:spLocks noChangeArrowheads="1"/>
          </p:cNvSpPr>
          <p:nvPr/>
        </p:nvSpPr>
        <p:spPr bwMode="auto">
          <a:xfrm>
            <a:off x="2536598" y="3869019"/>
            <a:ext cx="31899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0,35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0" name="Rectangle 112"/>
          <p:cNvSpPr>
            <a:spLocks noChangeArrowheads="1"/>
          </p:cNvSpPr>
          <p:nvPr/>
        </p:nvSpPr>
        <p:spPr bwMode="auto">
          <a:xfrm>
            <a:off x="2625498" y="3564219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0,4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1" name="Rectangle 113"/>
          <p:cNvSpPr>
            <a:spLocks noChangeArrowheads="1"/>
          </p:cNvSpPr>
          <p:nvPr/>
        </p:nvSpPr>
        <p:spPr bwMode="auto">
          <a:xfrm>
            <a:off x="2536598" y="3251482"/>
            <a:ext cx="31899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0,45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2" name="Rectangle 114"/>
          <p:cNvSpPr>
            <a:spLocks noChangeArrowheads="1"/>
          </p:cNvSpPr>
          <p:nvPr/>
        </p:nvSpPr>
        <p:spPr bwMode="auto">
          <a:xfrm>
            <a:off x="3106510" y="630424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3" name="Rectangle 115"/>
          <p:cNvSpPr>
            <a:spLocks noChangeArrowheads="1"/>
          </p:cNvSpPr>
          <p:nvPr/>
        </p:nvSpPr>
        <p:spPr bwMode="auto">
          <a:xfrm>
            <a:off x="3373210" y="63042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0,1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4" name="Rectangle 116"/>
          <p:cNvSpPr>
            <a:spLocks noChangeArrowheads="1"/>
          </p:cNvSpPr>
          <p:nvPr/>
        </p:nvSpPr>
        <p:spPr bwMode="auto">
          <a:xfrm>
            <a:off x="3711348" y="63042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0,2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5" name="Rectangle 117"/>
          <p:cNvSpPr>
            <a:spLocks noChangeArrowheads="1"/>
          </p:cNvSpPr>
          <p:nvPr/>
        </p:nvSpPr>
        <p:spPr bwMode="auto">
          <a:xfrm>
            <a:off x="4041548" y="63042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0,3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6" name="Rectangle 118"/>
          <p:cNvSpPr>
            <a:spLocks noChangeArrowheads="1"/>
          </p:cNvSpPr>
          <p:nvPr/>
        </p:nvSpPr>
        <p:spPr bwMode="auto">
          <a:xfrm>
            <a:off x="4379685" y="63042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0,4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7" name="Rectangle 119"/>
          <p:cNvSpPr>
            <a:spLocks noChangeArrowheads="1"/>
          </p:cNvSpPr>
          <p:nvPr/>
        </p:nvSpPr>
        <p:spPr bwMode="auto">
          <a:xfrm>
            <a:off x="4717823" y="63042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0,5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8" name="Rectangle 120"/>
          <p:cNvSpPr>
            <a:spLocks noChangeArrowheads="1"/>
          </p:cNvSpPr>
          <p:nvPr/>
        </p:nvSpPr>
        <p:spPr bwMode="auto">
          <a:xfrm>
            <a:off x="5046435" y="63042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0,6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59" name="Rectangle 121"/>
          <p:cNvSpPr>
            <a:spLocks noChangeArrowheads="1"/>
          </p:cNvSpPr>
          <p:nvPr/>
        </p:nvSpPr>
        <p:spPr bwMode="auto">
          <a:xfrm>
            <a:off x="5386160" y="63042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0,7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60" name="Rectangle 122"/>
          <p:cNvSpPr>
            <a:spLocks noChangeArrowheads="1"/>
          </p:cNvSpPr>
          <p:nvPr/>
        </p:nvSpPr>
        <p:spPr bwMode="auto">
          <a:xfrm>
            <a:off x="5714773" y="63042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0,8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61" name="Rectangle 123"/>
          <p:cNvSpPr>
            <a:spLocks noChangeArrowheads="1"/>
          </p:cNvSpPr>
          <p:nvPr/>
        </p:nvSpPr>
        <p:spPr bwMode="auto">
          <a:xfrm>
            <a:off x="6052910" y="6304244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0,9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62" name="Rectangle 124"/>
          <p:cNvSpPr>
            <a:spLocks noChangeArrowheads="1"/>
          </p:cNvSpPr>
          <p:nvPr/>
        </p:nvSpPr>
        <p:spPr bwMode="auto">
          <a:xfrm>
            <a:off x="6445023" y="630424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1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63" name="Rectangle 125"/>
          <p:cNvSpPr>
            <a:spLocks noChangeArrowheads="1"/>
          </p:cNvSpPr>
          <p:nvPr/>
        </p:nvSpPr>
        <p:spPr bwMode="auto">
          <a:xfrm>
            <a:off x="4592410" y="6597932"/>
            <a:ext cx="42819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Recall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64" name="Rectangle 126"/>
          <p:cNvSpPr>
            <a:spLocks noChangeArrowheads="1"/>
          </p:cNvSpPr>
          <p:nvPr/>
        </p:nvSpPr>
        <p:spPr bwMode="auto">
          <a:xfrm rot="-5400000">
            <a:off x="2044831" y="4651884"/>
            <a:ext cx="66127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Precision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65" name="Line 128"/>
          <p:cNvSpPr>
            <a:spLocks noChangeShapeType="1"/>
          </p:cNvSpPr>
          <p:nvPr/>
        </p:nvSpPr>
        <p:spPr bwMode="auto">
          <a:xfrm>
            <a:off x="3901848" y="2271994"/>
            <a:ext cx="239712" cy="158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66" name="Freeform 129"/>
          <p:cNvSpPr>
            <a:spLocks/>
          </p:cNvSpPr>
          <p:nvPr/>
        </p:nvSpPr>
        <p:spPr bwMode="auto">
          <a:xfrm>
            <a:off x="3990748" y="2243419"/>
            <a:ext cx="53975" cy="57150"/>
          </a:xfrm>
          <a:custGeom>
            <a:avLst/>
            <a:gdLst>
              <a:gd name="T0" fmla="*/ 17 w 34"/>
              <a:gd name="T1" fmla="*/ 0 h 36"/>
              <a:gd name="T2" fmla="*/ 34 w 34"/>
              <a:gd name="T3" fmla="*/ 18 h 36"/>
              <a:gd name="T4" fmla="*/ 17 w 34"/>
              <a:gd name="T5" fmla="*/ 36 h 36"/>
              <a:gd name="T6" fmla="*/ 0 w 34"/>
              <a:gd name="T7" fmla="*/ 18 h 36"/>
              <a:gd name="T8" fmla="*/ 17 w 34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"/>
              <a:gd name="T16" fmla="*/ 0 h 36"/>
              <a:gd name="T17" fmla="*/ 34 w 3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" h="36">
                <a:moveTo>
                  <a:pt x="17" y="0"/>
                </a:moveTo>
                <a:lnTo>
                  <a:pt x="34" y="18"/>
                </a:lnTo>
                <a:lnTo>
                  <a:pt x="17" y="36"/>
                </a:lnTo>
                <a:lnTo>
                  <a:pt x="0" y="18"/>
                </a:lnTo>
                <a:lnTo>
                  <a:pt x="17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67" name="Rectangle 130"/>
          <p:cNvSpPr>
            <a:spLocks noChangeArrowheads="1"/>
          </p:cNvSpPr>
          <p:nvPr/>
        </p:nvSpPr>
        <p:spPr bwMode="auto">
          <a:xfrm>
            <a:off x="4186010" y="2157694"/>
            <a:ext cx="2344738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Deutsch – Deutsch – Wortindex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68" name="Line 131"/>
          <p:cNvSpPr>
            <a:spLocks noChangeShapeType="1"/>
          </p:cNvSpPr>
          <p:nvPr/>
        </p:nvSpPr>
        <p:spPr bwMode="auto">
          <a:xfrm>
            <a:off x="3901848" y="2587907"/>
            <a:ext cx="239712" cy="1587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69" name="Rectangle 132"/>
          <p:cNvSpPr>
            <a:spLocks noChangeArrowheads="1"/>
          </p:cNvSpPr>
          <p:nvPr/>
        </p:nvSpPr>
        <p:spPr bwMode="auto">
          <a:xfrm>
            <a:off x="3993923" y="2567269"/>
            <a:ext cx="44450" cy="476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70" name="Rectangle 133"/>
          <p:cNvSpPr>
            <a:spLocks noChangeArrowheads="1"/>
          </p:cNvSpPr>
          <p:nvPr/>
        </p:nvSpPr>
        <p:spPr bwMode="auto">
          <a:xfrm>
            <a:off x="4189185" y="2483132"/>
            <a:ext cx="2241550" cy="430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Deutsch – Deutsch – </a:t>
            </a:r>
            <a:r>
              <a:rPr lang="en-US" sz="14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Subwort</a:t>
            </a: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- </a:t>
            </a:r>
            <a:b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</a:br>
            <a:r>
              <a:rPr lang="en-US" sz="14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Synonymklassen</a:t>
            </a:r>
            <a:endParaRPr lang="en-US" sz="4800" dirty="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71" name="Line 265"/>
          <p:cNvSpPr>
            <a:spLocks noChangeShapeType="1"/>
          </p:cNvSpPr>
          <p:nvPr/>
        </p:nvSpPr>
        <p:spPr bwMode="auto">
          <a:xfrm>
            <a:off x="2979510" y="3343557"/>
            <a:ext cx="36750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72" name="Line 266"/>
          <p:cNvSpPr>
            <a:spLocks noChangeShapeType="1"/>
          </p:cNvSpPr>
          <p:nvPr/>
        </p:nvSpPr>
        <p:spPr bwMode="auto">
          <a:xfrm>
            <a:off x="2979510" y="3030819"/>
            <a:ext cx="36750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73" name="Line 267"/>
          <p:cNvSpPr>
            <a:spLocks noChangeShapeType="1"/>
          </p:cNvSpPr>
          <p:nvPr/>
        </p:nvSpPr>
        <p:spPr bwMode="auto">
          <a:xfrm>
            <a:off x="2979510" y="2716494"/>
            <a:ext cx="36750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74" name="Line 268"/>
          <p:cNvSpPr>
            <a:spLocks noChangeShapeType="1"/>
          </p:cNvSpPr>
          <p:nvPr/>
        </p:nvSpPr>
        <p:spPr bwMode="auto">
          <a:xfrm>
            <a:off x="2979510" y="2411694"/>
            <a:ext cx="36750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75" name="Line 269"/>
          <p:cNvSpPr>
            <a:spLocks noChangeShapeType="1"/>
          </p:cNvSpPr>
          <p:nvPr/>
        </p:nvSpPr>
        <p:spPr bwMode="auto">
          <a:xfrm>
            <a:off x="2979510" y="2098957"/>
            <a:ext cx="36750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76" name="Line 270"/>
          <p:cNvSpPr>
            <a:spLocks noChangeShapeType="1"/>
          </p:cNvSpPr>
          <p:nvPr/>
        </p:nvSpPr>
        <p:spPr bwMode="auto">
          <a:xfrm>
            <a:off x="2920773" y="3026057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77" name="Rectangle 271"/>
          <p:cNvSpPr>
            <a:spLocks noChangeArrowheads="1"/>
          </p:cNvSpPr>
          <p:nvPr/>
        </p:nvSpPr>
        <p:spPr bwMode="auto">
          <a:xfrm>
            <a:off x="2619148" y="2930807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0,5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78" name="Line 272"/>
          <p:cNvSpPr>
            <a:spLocks noChangeShapeType="1"/>
          </p:cNvSpPr>
          <p:nvPr/>
        </p:nvSpPr>
        <p:spPr bwMode="auto">
          <a:xfrm>
            <a:off x="2925535" y="2716494"/>
            <a:ext cx="539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79" name="Rectangle 273"/>
          <p:cNvSpPr>
            <a:spLocks noChangeArrowheads="1"/>
          </p:cNvSpPr>
          <p:nvPr/>
        </p:nvSpPr>
        <p:spPr bwMode="auto">
          <a:xfrm>
            <a:off x="2533423" y="2621244"/>
            <a:ext cx="31899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0,55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80" name="Line 274"/>
          <p:cNvSpPr>
            <a:spLocks noChangeShapeType="1"/>
          </p:cNvSpPr>
          <p:nvPr/>
        </p:nvSpPr>
        <p:spPr bwMode="auto">
          <a:xfrm>
            <a:off x="2927123" y="2397407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81" name="Rectangle 275"/>
          <p:cNvSpPr>
            <a:spLocks noChangeArrowheads="1"/>
          </p:cNvSpPr>
          <p:nvPr/>
        </p:nvSpPr>
        <p:spPr bwMode="auto">
          <a:xfrm>
            <a:off x="2608035" y="2302157"/>
            <a:ext cx="2276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0,6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2882" name="Line 276"/>
          <p:cNvSpPr>
            <a:spLocks noChangeShapeType="1"/>
          </p:cNvSpPr>
          <p:nvPr/>
        </p:nvSpPr>
        <p:spPr bwMode="auto">
          <a:xfrm>
            <a:off x="2927123" y="2108482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2883" name="Rectangle 277"/>
          <p:cNvSpPr>
            <a:spLocks noChangeArrowheads="1"/>
          </p:cNvSpPr>
          <p:nvPr/>
        </p:nvSpPr>
        <p:spPr bwMode="auto">
          <a:xfrm>
            <a:off x="2535010" y="2013232"/>
            <a:ext cx="31899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0,65</a:t>
            </a:r>
            <a:endParaRPr lang="en-US" sz="480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3024" name="Line 419"/>
          <p:cNvSpPr>
            <a:spLocks noChangeShapeType="1"/>
          </p:cNvSpPr>
          <p:nvPr/>
        </p:nvSpPr>
        <p:spPr bwMode="auto">
          <a:xfrm>
            <a:off x="6157685" y="5813707"/>
            <a:ext cx="320675" cy="254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025" name="Line 420"/>
          <p:cNvSpPr>
            <a:spLocks noChangeShapeType="1"/>
          </p:cNvSpPr>
          <p:nvPr/>
        </p:nvSpPr>
        <p:spPr bwMode="auto">
          <a:xfrm>
            <a:off x="5817960" y="5205694"/>
            <a:ext cx="327025" cy="59848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026" name="Text Box 433"/>
          <p:cNvSpPr txBox="1">
            <a:spLocks noChangeArrowheads="1"/>
          </p:cNvSpPr>
          <p:nvPr/>
        </p:nvSpPr>
        <p:spPr bwMode="auto">
          <a:xfrm>
            <a:off x="6876256" y="3232720"/>
            <a:ext cx="2123728" cy="163121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anchor="b">
            <a:spAutoFit/>
          </a:bodyPr>
          <a:lstStyle/>
          <a:p>
            <a:r>
              <a:rPr lang="en-US" sz="2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Mehrwert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 </a:t>
            </a:r>
            <a:r>
              <a:rPr lang="en-US" sz="2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der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 </a:t>
            </a:r>
            <a:r>
              <a:rPr lang="en-US" sz="2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MorphoSaurus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-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/>
            </a:r>
            <a:b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</a:br>
            <a:r>
              <a:rPr lang="en-US" sz="2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Indexierung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, </a:t>
            </a:r>
            <a:r>
              <a:rPr lang="en-US" sz="2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gemessen</a:t>
            </a:r>
            <a: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 an </a:t>
            </a:r>
            <a:br>
              <a:rPr lang="en-US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</a:br>
            <a:r>
              <a:rPr lang="en-US" sz="20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rPr>
              <a:t>Lehrbuchinhalten</a:t>
            </a: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263" name="Rechteck 262"/>
          <p:cNvSpPr/>
          <p:nvPr/>
        </p:nvSpPr>
        <p:spPr>
          <a:xfrm>
            <a:off x="0" y="0"/>
            <a:ext cx="9144000" cy="141277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64" name="Rechteck 263"/>
          <p:cNvSpPr/>
          <p:nvPr/>
        </p:nvSpPr>
        <p:spPr>
          <a:xfrm>
            <a:off x="0" y="0"/>
            <a:ext cx="1475656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1" name="Rechteck 120"/>
          <p:cNvSpPr/>
          <p:nvPr/>
        </p:nvSpPr>
        <p:spPr>
          <a:xfrm>
            <a:off x="1619672" y="908720"/>
            <a:ext cx="68574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MorphoSaurus</a:t>
            </a:r>
            <a:r>
              <a:rPr lang="en-US" dirty="0" smtClean="0">
                <a:solidFill>
                  <a:schemeClr val="bg1"/>
                </a:solidFill>
                <a:latin typeface="Calibri" pitchFamily="34" charset="0"/>
              </a:rPr>
              <a:t> – </a:t>
            </a:r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automatische</a:t>
            </a:r>
            <a:r>
              <a:rPr lang="en-US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Indexierung</a:t>
            </a:r>
            <a:r>
              <a:rPr lang="en-US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durch</a:t>
            </a:r>
            <a:r>
              <a:rPr lang="en-US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Wortfragmentklassen</a:t>
            </a:r>
            <a:endParaRPr lang="de-DE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2: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Patientenübergreifende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Befund- und Bildsuche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pic>
        <p:nvPicPr>
          <p:cNvPr id="11" name="Picture 5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222" t="6285"/>
          <a:stretch>
            <a:fillRect/>
          </a:stretch>
        </p:blipFill>
        <p:spPr bwMode="auto">
          <a:xfrm>
            <a:off x="2123728" y="1772816"/>
            <a:ext cx="6336704" cy="483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Rechteck 11"/>
          <p:cNvSpPr/>
          <p:nvPr/>
        </p:nvSpPr>
        <p:spPr>
          <a:xfrm>
            <a:off x="4355976" y="692696"/>
            <a:ext cx="474508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"Google"-artige Suchoberfläche für </a:t>
            </a:r>
            <a:b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Texte und Bilder</a:t>
            </a:r>
            <a:endParaRPr lang="de-DE" sz="2400" b="1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3" cstate="print"/>
          <a:srcRect t="6797"/>
          <a:stretch>
            <a:fillRect/>
          </a:stretch>
        </p:blipFill>
        <p:spPr bwMode="auto">
          <a:xfrm>
            <a:off x="1644432" y="1750720"/>
            <a:ext cx="6816916" cy="51125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2: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Patientenübergreifende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Befund- und Bildsuche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12" name="Rechteck 11"/>
          <p:cNvSpPr/>
          <p:nvPr/>
        </p:nvSpPr>
        <p:spPr>
          <a:xfrm>
            <a:off x="4355976" y="692696"/>
            <a:ext cx="474508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"Google"-artige Suchoberfläche für </a:t>
            </a:r>
            <a:b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Texte und Bilder</a:t>
            </a:r>
            <a:endParaRPr lang="de-DE" sz="2400" b="1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2: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Patientenübergreifende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Befund- und Bildsuche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20" name="Rechteck 19"/>
          <p:cNvSpPr/>
          <p:nvPr/>
        </p:nvSpPr>
        <p:spPr>
          <a:xfrm>
            <a:off x="3563888" y="1628800"/>
            <a:ext cx="5580112" cy="4647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endParaRPr lang="de-DE" sz="2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“System unterstützt mich bei der klinischen Arbeit”: 80%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endParaRPr lang="de-DE" sz="2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“System unterstützt mich bei meiner wissenschaftlichen Arbeit”: 90%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endParaRPr lang="de-DE" sz="2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„kann die Lehre unterstützen“: 50% </a:t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(Beschränkung auf Arztbriefe und Bilder als nicht ausreichend für die Aufarbeitung von Lehr / Lernfällen, Stand-</a:t>
            </a: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alone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-System ohne  KIS-Anbindung )</a:t>
            </a:r>
          </a:p>
        </p:txBody>
      </p:sp>
      <p:sp>
        <p:nvSpPr>
          <p:cNvPr id="11" name="Rechteck 10"/>
          <p:cNvSpPr/>
          <p:nvPr/>
        </p:nvSpPr>
        <p:spPr>
          <a:xfrm>
            <a:off x="4355976" y="692696"/>
            <a:ext cx="15932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Feedback</a:t>
            </a:r>
            <a:endParaRPr lang="de-DE" sz="2800" b="1" dirty="0"/>
          </a:p>
        </p:txBody>
      </p:sp>
      <p:pic>
        <p:nvPicPr>
          <p:cNvPr id="12" name="Picture 5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222" t="11798" r="3404"/>
          <a:stretch>
            <a:fillRect/>
          </a:stretch>
        </p:blipFill>
        <p:spPr bwMode="auto">
          <a:xfrm>
            <a:off x="179512" y="3645024"/>
            <a:ext cx="3096344" cy="2304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3: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Klinische-epidemiologische</a:t>
            </a:r>
            <a:b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Fragestellung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3: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Klinische-epidemiologische</a:t>
            </a:r>
            <a:b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Fragestellung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9" name="Rechteck 8"/>
          <p:cNvSpPr/>
          <p:nvPr/>
        </p:nvSpPr>
        <p:spPr>
          <a:xfrm>
            <a:off x="3707904" y="1196752"/>
            <a:ext cx="5436096" cy="48197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Gleiche Datenbasis und Indexierungsstrategie wie in Beispiel 2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Klinisch-epidemiologische Fragestellung: Manifeste Syphilisfälle und Fälle von Syphilis-Verdacht in 30.000 Dokumenten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ICD-10 Kodierung für diese Fragestellung unzuverlässig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Typische Terme: “Syphilisverdacht”, “syphilitischer Primäraffekt”, “</a:t>
            </a:r>
            <a:r>
              <a:rPr lang="de-DE" sz="2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Luesserologie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”,… 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Messung Precision / Recall  </a:t>
            </a:r>
          </a:p>
        </p:txBody>
      </p:sp>
      <p:sp>
        <p:nvSpPr>
          <p:cNvPr id="10" name="Rechteck 9"/>
          <p:cNvSpPr/>
          <p:nvPr/>
        </p:nvSpPr>
        <p:spPr>
          <a:xfrm>
            <a:off x="0" y="6237312"/>
            <a:ext cx="8964488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Schulz S,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Daumke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P, Fischer P, Müller ML: Evaluation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of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a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document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search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engine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in a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clinical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department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system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. AMIA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Annu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Symp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 </a:t>
            </a:r>
            <a:r>
              <a:rPr lang="de-DE" sz="11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Proc</a:t>
            </a:r>
            <a:r>
              <a:rPr lang="de-DE" sz="11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, 2008: 647-651  2008): http://www.ncbi.nlm.nih.gov/pmc/articles/PMC2655987/</a:t>
            </a:r>
            <a:endParaRPr lang="de-DE" sz="11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3: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Klinische-epidemiologische</a:t>
            </a:r>
            <a:b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Fragestellung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9" name="Rechteck 8"/>
          <p:cNvSpPr/>
          <p:nvPr/>
        </p:nvSpPr>
        <p:spPr>
          <a:xfrm>
            <a:off x="3707904" y="980728"/>
            <a:ext cx="5436096" cy="57985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30000"/>
              </a:lnSpc>
              <a:spcBef>
                <a:spcPct val="20000"/>
              </a:spcBef>
              <a:buFont typeface="Arial" charset="0"/>
              <a:buChar char="•"/>
            </a:pP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Regulärer Ausdruck: </a:t>
            </a:r>
          </a:p>
          <a:p>
            <a:pPr marL="742950" lvl="1" indent="-285750">
              <a:lnSpc>
                <a:spcPct val="130000"/>
              </a:lnSpc>
              <a:spcBef>
                <a:spcPct val="20000"/>
              </a:spcBef>
              <a:buFont typeface="Arial" charset="0"/>
              <a:buChar char="–"/>
            </a:pP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“*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lues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*”, “*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luet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*”, “*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syphil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*”, “*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fta-abs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*”, “*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fta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abs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*”, “*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schanker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*”, “*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pallid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*”, “*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treponem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*”: Ertrag: 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226 / 30.000</a:t>
            </a:r>
          </a:p>
          <a:p>
            <a:pPr marL="742950" lvl="1" indent="-285750">
              <a:lnSpc>
                <a:spcPct val="130000"/>
              </a:lnSpc>
              <a:spcBef>
                <a:spcPct val="20000"/>
              </a:spcBef>
              <a:buFont typeface="Arial" charset="0"/>
              <a:buChar char="–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Nach Durchsicht wurden 40 als relevant  gekennzeichnet 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sym typeface="Wingdings" pitchFamily="2" charset="2"/>
              </a:rPr>
              <a:t> Goldstandard</a:t>
            </a: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342900" lvl="0" indent="-342900">
              <a:lnSpc>
                <a:spcPct val="130000"/>
              </a:lnSpc>
              <a:spcBef>
                <a:spcPct val="20000"/>
              </a:spcBef>
              <a:buFont typeface="Arial" charset="0"/>
              <a:buChar char="•"/>
            </a:pPr>
            <a:r>
              <a:rPr lang="de-DE" sz="240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Baseline</a:t>
            </a: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1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: Teilwortsuche nach </a:t>
            </a:r>
            <a:r>
              <a:rPr lang="de-DE" sz="2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“*</a:t>
            </a:r>
            <a:r>
              <a:rPr lang="de-DE" sz="24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syphilis</a:t>
            </a:r>
            <a:r>
              <a:rPr lang="de-DE" sz="2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</a:t>
            </a:r>
          </a:p>
          <a:p>
            <a:pPr marL="342900" lvl="0" indent="-342900">
              <a:lnSpc>
                <a:spcPct val="130000"/>
              </a:lnSpc>
              <a:spcBef>
                <a:spcPct val="20000"/>
              </a:spcBef>
              <a:buFont typeface="Arial" charset="0"/>
              <a:buChar char="•"/>
            </a:pPr>
            <a:r>
              <a:rPr lang="de-DE" sz="240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Baseline</a:t>
            </a: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2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: Teilwortsuche nach </a:t>
            </a:r>
            <a:r>
              <a:rPr lang="de-DE" sz="2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“*</a:t>
            </a:r>
            <a:r>
              <a:rPr lang="de-DE" sz="24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lues</a:t>
            </a:r>
            <a:r>
              <a:rPr lang="de-DE" sz="2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*”</a:t>
            </a:r>
          </a:p>
          <a:p>
            <a:pPr marL="342900" lvl="0" indent="-342900">
              <a:lnSpc>
                <a:spcPct val="130000"/>
              </a:lnSpc>
              <a:spcBef>
                <a:spcPct val="20000"/>
              </a:spcBef>
              <a:buFont typeface="Arial" charset="0"/>
              <a:buChar char="•"/>
            </a:pP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Experiment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: </a:t>
            </a:r>
            <a:r>
              <a:rPr lang="de-DE" sz="2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MorphoSaurus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-Suche  nach </a:t>
            </a:r>
            <a:r>
              <a:rPr lang="de-DE" sz="2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“Lues” und “Syphilis”</a:t>
            </a:r>
          </a:p>
        </p:txBody>
      </p:sp>
      <p:sp>
        <p:nvSpPr>
          <p:cNvPr id="10" name="Rechteck 9"/>
          <p:cNvSpPr/>
          <p:nvPr/>
        </p:nvSpPr>
        <p:spPr>
          <a:xfrm>
            <a:off x="4355976" y="404664"/>
            <a:ext cx="391735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Goldstandard / </a:t>
            </a:r>
            <a:r>
              <a:rPr lang="de-DE" sz="280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Baselines</a:t>
            </a:r>
            <a:endParaRPr lang="de-DE" sz="2800" b="1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3: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Klinische-epidemiologische</a:t>
            </a:r>
            <a:b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Fragestellung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11" name="Line 134"/>
          <p:cNvSpPr>
            <a:spLocks noChangeShapeType="1"/>
          </p:cNvSpPr>
          <p:nvPr/>
        </p:nvSpPr>
        <p:spPr bwMode="auto">
          <a:xfrm>
            <a:off x="3743990" y="2549873"/>
            <a:ext cx="52911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12" name="Line 135"/>
          <p:cNvSpPr>
            <a:spLocks noChangeShapeType="1"/>
          </p:cNvSpPr>
          <p:nvPr/>
        </p:nvSpPr>
        <p:spPr bwMode="auto">
          <a:xfrm>
            <a:off x="3743990" y="2206973"/>
            <a:ext cx="52911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13" name="Line 136"/>
          <p:cNvSpPr>
            <a:spLocks noChangeShapeType="1"/>
          </p:cNvSpPr>
          <p:nvPr/>
        </p:nvSpPr>
        <p:spPr bwMode="auto">
          <a:xfrm>
            <a:off x="3743990" y="1864073"/>
            <a:ext cx="52911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15" name="Line 137"/>
          <p:cNvSpPr>
            <a:spLocks noChangeShapeType="1"/>
          </p:cNvSpPr>
          <p:nvPr/>
        </p:nvSpPr>
        <p:spPr bwMode="auto">
          <a:xfrm>
            <a:off x="3743990" y="1506885"/>
            <a:ext cx="52911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16" name="Line 138"/>
          <p:cNvSpPr>
            <a:spLocks noChangeShapeType="1"/>
          </p:cNvSpPr>
          <p:nvPr/>
        </p:nvSpPr>
        <p:spPr bwMode="auto">
          <a:xfrm>
            <a:off x="3743990" y="1163985"/>
            <a:ext cx="52911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17" name="Line 139"/>
          <p:cNvSpPr>
            <a:spLocks noChangeShapeType="1"/>
          </p:cNvSpPr>
          <p:nvPr/>
        </p:nvSpPr>
        <p:spPr bwMode="auto">
          <a:xfrm>
            <a:off x="3743990" y="445658"/>
            <a:ext cx="52911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19" name="Rectangle 141"/>
          <p:cNvSpPr>
            <a:spLocks noChangeArrowheads="1"/>
          </p:cNvSpPr>
          <p:nvPr/>
        </p:nvSpPr>
        <p:spPr bwMode="auto">
          <a:xfrm>
            <a:off x="3921790" y="2580035"/>
            <a:ext cx="239712" cy="312738"/>
          </a:xfrm>
          <a:prstGeom prst="rect">
            <a:avLst/>
          </a:prstGeom>
          <a:solidFill>
            <a:srgbClr val="9999FF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0" name="Rectangle 142"/>
          <p:cNvSpPr>
            <a:spLocks noChangeArrowheads="1"/>
          </p:cNvSpPr>
          <p:nvPr/>
        </p:nvSpPr>
        <p:spPr bwMode="auto">
          <a:xfrm>
            <a:off x="4980652" y="1759298"/>
            <a:ext cx="238125" cy="1133475"/>
          </a:xfrm>
          <a:prstGeom prst="rect">
            <a:avLst/>
          </a:prstGeom>
          <a:solidFill>
            <a:srgbClr val="9999FF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1" name="Rectangle 143"/>
          <p:cNvSpPr>
            <a:spLocks noChangeArrowheads="1"/>
          </p:cNvSpPr>
          <p:nvPr/>
        </p:nvSpPr>
        <p:spPr bwMode="auto">
          <a:xfrm>
            <a:off x="6039515" y="2624485"/>
            <a:ext cx="238125" cy="268288"/>
          </a:xfrm>
          <a:prstGeom prst="rect">
            <a:avLst/>
          </a:prstGeom>
          <a:solidFill>
            <a:srgbClr val="9999FF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2" name="Rectangle 144"/>
          <p:cNvSpPr>
            <a:spLocks noChangeArrowheads="1"/>
          </p:cNvSpPr>
          <p:nvPr/>
        </p:nvSpPr>
        <p:spPr bwMode="auto">
          <a:xfrm>
            <a:off x="7096790" y="2549873"/>
            <a:ext cx="238125" cy="342900"/>
          </a:xfrm>
          <a:prstGeom prst="rect">
            <a:avLst/>
          </a:prstGeom>
          <a:solidFill>
            <a:srgbClr val="9999FF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3" name="Rectangle 145"/>
          <p:cNvSpPr>
            <a:spLocks noChangeArrowheads="1"/>
          </p:cNvSpPr>
          <p:nvPr/>
        </p:nvSpPr>
        <p:spPr bwMode="auto">
          <a:xfrm>
            <a:off x="8155652" y="2549873"/>
            <a:ext cx="238125" cy="342900"/>
          </a:xfrm>
          <a:prstGeom prst="rect">
            <a:avLst/>
          </a:prstGeom>
          <a:solidFill>
            <a:srgbClr val="9999FF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4" name="Rectangle 146"/>
          <p:cNvSpPr>
            <a:spLocks noChangeArrowheads="1"/>
          </p:cNvSpPr>
          <p:nvPr/>
        </p:nvSpPr>
        <p:spPr bwMode="auto">
          <a:xfrm>
            <a:off x="4161502" y="1163985"/>
            <a:ext cx="222250" cy="1728788"/>
          </a:xfrm>
          <a:prstGeom prst="rect">
            <a:avLst/>
          </a:prstGeom>
          <a:solidFill>
            <a:srgbClr val="993366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5" name="Rectangle 147"/>
          <p:cNvSpPr>
            <a:spLocks noChangeArrowheads="1"/>
          </p:cNvSpPr>
          <p:nvPr/>
        </p:nvSpPr>
        <p:spPr bwMode="auto">
          <a:xfrm>
            <a:off x="5218777" y="2073623"/>
            <a:ext cx="223838" cy="819150"/>
          </a:xfrm>
          <a:prstGeom prst="rect">
            <a:avLst/>
          </a:prstGeom>
          <a:solidFill>
            <a:srgbClr val="993366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6" name="Rectangle 148"/>
          <p:cNvSpPr>
            <a:spLocks noChangeArrowheads="1"/>
          </p:cNvSpPr>
          <p:nvPr/>
        </p:nvSpPr>
        <p:spPr bwMode="auto">
          <a:xfrm>
            <a:off x="6277640" y="1387823"/>
            <a:ext cx="223837" cy="1504950"/>
          </a:xfrm>
          <a:prstGeom prst="rect">
            <a:avLst/>
          </a:prstGeom>
          <a:solidFill>
            <a:srgbClr val="993366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7" name="Rectangle 149"/>
          <p:cNvSpPr>
            <a:spLocks noChangeArrowheads="1"/>
          </p:cNvSpPr>
          <p:nvPr/>
        </p:nvSpPr>
        <p:spPr bwMode="auto">
          <a:xfrm>
            <a:off x="7334915" y="1163985"/>
            <a:ext cx="223837" cy="1728788"/>
          </a:xfrm>
          <a:prstGeom prst="rect">
            <a:avLst/>
          </a:prstGeom>
          <a:solidFill>
            <a:srgbClr val="993366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8" name="Rectangle 150"/>
          <p:cNvSpPr>
            <a:spLocks noChangeArrowheads="1"/>
          </p:cNvSpPr>
          <p:nvPr/>
        </p:nvSpPr>
        <p:spPr bwMode="auto">
          <a:xfrm>
            <a:off x="8393777" y="1163985"/>
            <a:ext cx="223838" cy="1728788"/>
          </a:xfrm>
          <a:prstGeom prst="rect">
            <a:avLst/>
          </a:prstGeom>
          <a:solidFill>
            <a:srgbClr val="993366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29" name="Rectangle 151"/>
          <p:cNvSpPr>
            <a:spLocks noChangeArrowheads="1"/>
          </p:cNvSpPr>
          <p:nvPr/>
        </p:nvSpPr>
        <p:spPr bwMode="auto">
          <a:xfrm>
            <a:off x="4383752" y="2370485"/>
            <a:ext cx="239713" cy="522288"/>
          </a:xfrm>
          <a:prstGeom prst="rect">
            <a:avLst/>
          </a:prstGeom>
          <a:solidFill>
            <a:srgbClr val="FFFFCC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30" name="Rectangle 152"/>
          <p:cNvSpPr>
            <a:spLocks noChangeArrowheads="1"/>
          </p:cNvSpPr>
          <p:nvPr/>
        </p:nvSpPr>
        <p:spPr bwMode="auto">
          <a:xfrm>
            <a:off x="5442615" y="1938685"/>
            <a:ext cx="238125" cy="954088"/>
          </a:xfrm>
          <a:prstGeom prst="rect">
            <a:avLst/>
          </a:prstGeom>
          <a:solidFill>
            <a:srgbClr val="FFFFCC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31" name="Rectangle 153"/>
          <p:cNvSpPr>
            <a:spLocks noChangeArrowheads="1"/>
          </p:cNvSpPr>
          <p:nvPr/>
        </p:nvSpPr>
        <p:spPr bwMode="auto">
          <a:xfrm>
            <a:off x="6501477" y="2445098"/>
            <a:ext cx="238125" cy="447675"/>
          </a:xfrm>
          <a:prstGeom prst="rect">
            <a:avLst/>
          </a:prstGeom>
          <a:solidFill>
            <a:srgbClr val="FFFFCC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32" name="Rectangle 154"/>
          <p:cNvSpPr>
            <a:spLocks noChangeArrowheads="1"/>
          </p:cNvSpPr>
          <p:nvPr/>
        </p:nvSpPr>
        <p:spPr bwMode="auto">
          <a:xfrm>
            <a:off x="7558752" y="2311748"/>
            <a:ext cx="238125" cy="581025"/>
          </a:xfrm>
          <a:prstGeom prst="rect">
            <a:avLst/>
          </a:prstGeom>
          <a:solidFill>
            <a:srgbClr val="FFFFCC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33" name="Rectangle 155"/>
          <p:cNvSpPr>
            <a:spLocks noChangeArrowheads="1"/>
          </p:cNvSpPr>
          <p:nvPr/>
        </p:nvSpPr>
        <p:spPr bwMode="auto">
          <a:xfrm>
            <a:off x="8617615" y="2311748"/>
            <a:ext cx="238125" cy="581025"/>
          </a:xfrm>
          <a:prstGeom prst="rect">
            <a:avLst/>
          </a:prstGeom>
          <a:solidFill>
            <a:srgbClr val="FFFFCC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35" name="Line 157"/>
          <p:cNvSpPr>
            <a:spLocks noChangeShapeType="1"/>
          </p:cNvSpPr>
          <p:nvPr/>
        </p:nvSpPr>
        <p:spPr bwMode="auto">
          <a:xfrm>
            <a:off x="3683665" y="2892773"/>
            <a:ext cx="603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37" name="Line 159"/>
          <p:cNvSpPr>
            <a:spLocks noChangeShapeType="1"/>
          </p:cNvSpPr>
          <p:nvPr/>
        </p:nvSpPr>
        <p:spPr bwMode="auto">
          <a:xfrm>
            <a:off x="3683665" y="2206973"/>
            <a:ext cx="603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38" name="Line 160"/>
          <p:cNvSpPr>
            <a:spLocks noChangeShapeType="1"/>
          </p:cNvSpPr>
          <p:nvPr/>
        </p:nvSpPr>
        <p:spPr bwMode="auto">
          <a:xfrm>
            <a:off x="3683665" y="1864073"/>
            <a:ext cx="603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39" name="Line 161"/>
          <p:cNvSpPr>
            <a:spLocks noChangeShapeType="1"/>
          </p:cNvSpPr>
          <p:nvPr/>
        </p:nvSpPr>
        <p:spPr bwMode="auto">
          <a:xfrm>
            <a:off x="3683665" y="1506885"/>
            <a:ext cx="603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40" name="Line 162"/>
          <p:cNvSpPr>
            <a:spLocks noChangeShapeType="1"/>
          </p:cNvSpPr>
          <p:nvPr/>
        </p:nvSpPr>
        <p:spPr bwMode="auto">
          <a:xfrm>
            <a:off x="3683665" y="1163985"/>
            <a:ext cx="603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41" name="Line 164"/>
          <p:cNvSpPr>
            <a:spLocks noChangeShapeType="1"/>
          </p:cNvSpPr>
          <p:nvPr/>
        </p:nvSpPr>
        <p:spPr bwMode="auto">
          <a:xfrm>
            <a:off x="3743990" y="2892773"/>
            <a:ext cx="52911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43" name="Line 166"/>
          <p:cNvSpPr>
            <a:spLocks noChangeShapeType="1"/>
          </p:cNvSpPr>
          <p:nvPr/>
        </p:nvSpPr>
        <p:spPr bwMode="auto">
          <a:xfrm flipV="1">
            <a:off x="4801265" y="2892773"/>
            <a:ext cx="1587" cy="587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44" name="Line 167"/>
          <p:cNvSpPr>
            <a:spLocks noChangeShapeType="1"/>
          </p:cNvSpPr>
          <p:nvPr/>
        </p:nvSpPr>
        <p:spPr bwMode="auto">
          <a:xfrm flipV="1">
            <a:off x="5860127" y="2892773"/>
            <a:ext cx="1588" cy="587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45" name="Line 168"/>
          <p:cNvSpPr>
            <a:spLocks noChangeShapeType="1"/>
          </p:cNvSpPr>
          <p:nvPr/>
        </p:nvSpPr>
        <p:spPr bwMode="auto">
          <a:xfrm flipV="1">
            <a:off x="6917402" y="2892773"/>
            <a:ext cx="1588" cy="587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46" name="Line 169"/>
          <p:cNvSpPr>
            <a:spLocks noChangeShapeType="1"/>
          </p:cNvSpPr>
          <p:nvPr/>
        </p:nvSpPr>
        <p:spPr bwMode="auto">
          <a:xfrm flipV="1">
            <a:off x="7976265" y="2892773"/>
            <a:ext cx="1587" cy="587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48" name="Rectangle 171"/>
          <p:cNvSpPr>
            <a:spLocks noChangeArrowheads="1"/>
          </p:cNvSpPr>
          <p:nvPr/>
        </p:nvSpPr>
        <p:spPr bwMode="auto">
          <a:xfrm>
            <a:off x="3540790" y="2773710"/>
            <a:ext cx="97784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0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49" name="Rectangle 172"/>
          <p:cNvSpPr>
            <a:spLocks noChangeArrowheads="1"/>
          </p:cNvSpPr>
          <p:nvPr/>
        </p:nvSpPr>
        <p:spPr bwMode="auto">
          <a:xfrm>
            <a:off x="3442365" y="2430810"/>
            <a:ext cx="195566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20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0" name="Rectangle 173"/>
          <p:cNvSpPr>
            <a:spLocks noChangeArrowheads="1"/>
          </p:cNvSpPr>
          <p:nvPr/>
        </p:nvSpPr>
        <p:spPr bwMode="auto">
          <a:xfrm>
            <a:off x="3442365" y="2087910"/>
            <a:ext cx="195566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40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1" name="Rectangle 174"/>
          <p:cNvSpPr>
            <a:spLocks noChangeArrowheads="1"/>
          </p:cNvSpPr>
          <p:nvPr/>
        </p:nvSpPr>
        <p:spPr bwMode="auto">
          <a:xfrm>
            <a:off x="3442365" y="1745010"/>
            <a:ext cx="195566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60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2" name="Rectangle 175"/>
          <p:cNvSpPr>
            <a:spLocks noChangeArrowheads="1"/>
          </p:cNvSpPr>
          <p:nvPr/>
        </p:nvSpPr>
        <p:spPr bwMode="auto">
          <a:xfrm>
            <a:off x="3442365" y="1387823"/>
            <a:ext cx="195566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80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3" name="Rectangle 176"/>
          <p:cNvSpPr>
            <a:spLocks noChangeArrowheads="1"/>
          </p:cNvSpPr>
          <p:nvPr/>
        </p:nvSpPr>
        <p:spPr bwMode="auto">
          <a:xfrm>
            <a:off x="3337590" y="1044923"/>
            <a:ext cx="293350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100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4" name="Rectangle 178"/>
          <p:cNvSpPr>
            <a:spLocks noChangeArrowheads="1"/>
          </p:cNvSpPr>
          <p:nvPr/>
        </p:nvSpPr>
        <p:spPr bwMode="auto">
          <a:xfrm rot="21600000">
            <a:off x="3991381" y="2990082"/>
            <a:ext cx="56566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RegExp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5" name="Rectangle 179"/>
          <p:cNvSpPr>
            <a:spLocks noChangeArrowheads="1"/>
          </p:cNvSpPr>
          <p:nvPr/>
        </p:nvSpPr>
        <p:spPr bwMode="auto">
          <a:xfrm rot="21600000">
            <a:off x="4998127" y="2999607"/>
            <a:ext cx="65402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Baseline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6" name="Rectangle 180"/>
          <p:cNvSpPr>
            <a:spLocks noChangeArrowheads="1"/>
          </p:cNvSpPr>
          <p:nvPr/>
        </p:nvSpPr>
        <p:spPr bwMode="auto">
          <a:xfrm rot="21600000">
            <a:off x="4847608" y="3217707"/>
            <a:ext cx="921727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"*syphilis*"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7" name="Rectangle 181"/>
          <p:cNvSpPr>
            <a:spLocks noChangeArrowheads="1"/>
          </p:cNvSpPr>
          <p:nvPr/>
        </p:nvSpPr>
        <p:spPr bwMode="auto">
          <a:xfrm rot="21600000">
            <a:off x="6037940" y="2999607"/>
            <a:ext cx="65402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Baseline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8" name="Rectangle 182"/>
          <p:cNvSpPr>
            <a:spLocks noChangeArrowheads="1"/>
          </p:cNvSpPr>
          <p:nvPr/>
        </p:nvSpPr>
        <p:spPr bwMode="auto">
          <a:xfrm rot="21600000">
            <a:off x="6057737" y="3206594"/>
            <a:ext cx="663643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"*lues*"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59" name="Rectangle 184"/>
          <p:cNvSpPr>
            <a:spLocks noChangeArrowheads="1"/>
          </p:cNvSpPr>
          <p:nvPr/>
        </p:nvSpPr>
        <p:spPr bwMode="auto">
          <a:xfrm rot="21600000">
            <a:off x="7203745" y="3212944"/>
            <a:ext cx="724301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"syphilis"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60" name="Rectangle 185"/>
          <p:cNvSpPr>
            <a:spLocks noChangeArrowheads="1"/>
          </p:cNvSpPr>
          <p:nvPr/>
        </p:nvSpPr>
        <p:spPr bwMode="auto">
          <a:xfrm rot="21600000">
            <a:off x="7438047" y="2999607"/>
            <a:ext cx="1160574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MorphoSaurus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61" name="Rectangle 186"/>
          <p:cNvSpPr>
            <a:spLocks noChangeArrowheads="1"/>
          </p:cNvSpPr>
          <p:nvPr/>
        </p:nvSpPr>
        <p:spPr bwMode="auto">
          <a:xfrm rot="21600000">
            <a:off x="8381077" y="3206123"/>
            <a:ext cx="487363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"lues"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69" name="Rectangle 195"/>
          <p:cNvSpPr>
            <a:spLocks noChangeArrowheads="1"/>
          </p:cNvSpPr>
          <p:nvPr/>
        </p:nvSpPr>
        <p:spPr bwMode="auto">
          <a:xfrm>
            <a:off x="3743102" y="404664"/>
            <a:ext cx="5400898" cy="37151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70" name="Rectangle 187"/>
          <p:cNvSpPr>
            <a:spLocks noChangeArrowheads="1"/>
          </p:cNvSpPr>
          <p:nvPr/>
        </p:nvSpPr>
        <p:spPr bwMode="auto">
          <a:xfrm>
            <a:off x="7574285" y="3429000"/>
            <a:ext cx="1246187" cy="938212"/>
          </a:xfrm>
          <a:prstGeom prst="rect">
            <a:avLst/>
          </a:prstGeom>
          <a:solidFill>
            <a:srgbClr val="FFFFFF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71" name="Rectangle 188"/>
          <p:cNvSpPr>
            <a:spLocks noChangeArrowheads="1"/>
          </p:cNvSpPr>
          <p:nvPr/>
        </p:nvSpPr>
        <p:spPr bwMode="auto">
          <a:xfrm>
            <a:off x="7648897" y="3900289"/>
            <a:ext cx="104775" cy="104775"/>
          </a:xfrm>
          <a:prstGeom prst="rect">
            <a:avLst/>
          </a:prstGeom>
          <a:solidFill>
            <a:srgbClr val="9999FF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72" name="Rectangle 189"/>
          <p:cNvSpPr>
            <a:spLocks noChangeArrowheads="1"/>
          </p:cNvSpPr>
          <p:nvPr/>
        </p:nvSpPr>
        <p:spPr bwMode="auto">
          <a:xfrm>
            <a:off x="7896547" y="3473450"/>
            <a:ext cx="70916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Precision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73" name="Rectangle 190"/>
          <p:cNvSpPr>
            <a:spLocks noChangeArrowheads="1"/>
          </p:cNvSpPr>
          <p:nvPr/>
        </p:nvSpPr>
        <p:spPr bwMode="auto">
          <a:xfrm>
            <a:off x="7648897" y="3573016"/>
            <a:ext cx="104775" cy="104775"/>
          </a:xfrm>
          <a:prstGeom prst="rect">
            <a:avLst/>
          </a:prstGeom>
          <a:solidFill>
            <a:srgbClr val="993366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74" name="Rectangle 191"/>
          <p:cNvSpPr>
            <a:spLocks noChangeArrowheads="1"/>
          </p:cNvSpPr>
          <p:nvPr/>
        </p:nvSpPr>
        <p:spPr bwMode="auto">
          <a:xfrm>
            <a:off x="7880672" y="3786187"/>
            <a:ext cx="458267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Recall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75" name="Rectangle 192"/>
          <p:cNvSpPr>
            <a:spLocks noChangeArrowheads="1"/>
          </p:cNvSpPr>
          <p:nvPr/>
        </p:nvSpPr>
        <p:spPr bwMode="auto">
          <a:xfrm>
            <a:off x="7648897" y="4173537"/>
            <a:ext cx="104775" cy="104775"/>
          </a:xfrm>
          <a:prstGeom prst="rect">
            <a:avLst/>
          </a:prstGeom>
          <a:solidFill>
            <a:srgbClr val="FFFFCC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76" name="Rectangle 193"/>
          <p:cNvSpPr>
            <a:spLocks noChangeArrowheads="1"/>
          </p:cNvSpPr>
          <p:nvPr/>
        </p:nvSpPr>
        <p:spPr bwMode="auto">
          <a:xfrm>
            <a:off x="7890197" y="4098925"/>
            <a:ext cx="57772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de-DE" sz="15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F-Score</a:t>
            </a:r>
            <a:endParaRPr lang="de-DE">
              <a:solidFill>
                <a:schemeClr val="tx1">
                  <a:lumMod val="50000"/>
                  <a:lumOff val="50000"/>
                </a:schemeClr>
              </a:solidFill>
              <a:latin typeface="+mn-lt"/>
            </a:endParaRPr>
          </a:p>
        </p:txBody>
      </p:sp>
      <p:sp>
        <p:nvSpPr>
          <p:cNvPr id="77" name="Rechteck 76"/>
          <p:cNvSpPr/>
          <p:nvPr/>
        </p:nvSpPr>
        <p:spPr>
          <a:xfrm>
            <a:off x="5322308" y="404664"/>
            <a:ext cx="176997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Ergebnisse</a:t>
            </a:r>
            <a:endParaRPr lang="de-DE" sz="2800" b="1" dirty="0"/>
          </a:p>
        </p:txBody>
      </p:sp>
      <p:sp>
        <p:nvSpPr>
          <p:cNvPr id="79" name="Rectangle 199"/>
          <p:cNvSpPr txBox="1">
            <a:spLocks noChangeArrowheads="1"/>
          </p:cNvSpPr>
          <p:nvPr/>
        </p:nvSpPr>
        <p:spPr bwMode="auto">
          <a:xfrm>
            <a:off x="395288" y="4149080"/>
            <a:ext cx="835342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lvl="0" indent="-342900">
              <a:spcBef>
                <a:spcPct val="20000"/>
              </a:spcBef>
              <a:buFont typeface="Arial" charset="0"/>
              <a:buChar char="•"/>
              <a:defRPr/>
            </a:pP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Morphosaurus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-Suche findet alle relevanten Dokumente, wie für epidemiologische Auswertungen notwendig. 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  <a:defRPr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gleichwertig zur aufwändigen und fehleranfälligen Suche mit regulären Ausdrücken (</a:t>
            </a: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RegExp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)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  <a:defRPr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geringe Präzision wegen häufigem Vorkommen des Ausdruckes "Lues-Serologie" in nichtrelevanten Dokumenten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  <a:defRPr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Für andere Fragestellungen (z.B. Suche nach ein paar typischen Lernfällen) wäre die Suche mit höherer Präzision vorzuziehen</a:t>
            </a:r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4: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Automatisches</a:t>
            </a:r>
            <a:b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Code-Mapping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Ellipse 592"/>
          <p:cNvSpPr>
            <a:spLocks noChangeArrowheads="1"/>
          </p:cNvSpPr>
          <p:nvPr/>
        </p:nvSpPr>
        <p:spPr bwMode="auto">
          <a:xfrm>
            <a:off x="-1548680" y="2636912"/>
            <a:ext cx="8014443" cy="1944216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/>
          <a:lstStyle/>
          <a:p>
            <a:pPr algn="ctr"/>
            <a:endParaRPr lang="de-DE">
              <a:latin typeface="Calibri" pitchFamily="34" charset="0"/>
            </a:endParaRPr>
          </a:p>
        </p:txBody>
      </p:sp>
      <p:pic>
        <p:nvPicPr>
          <p:cNvPr id="74756" name="Picture 4" descr="golden_retriever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599183"/>
            <a:ext cx="2286000" cy="2227262"/>
          </a:xfrm>
          <a:prstGeom prst="rect">
            <a:avLst/>
          </a:prstGeom>
          <a:noFill/>
        </p:spPr>
      </p:pic>
      <p:sp>
        <p:nvSpPr>
          <p:cNvPr id="7" name="Rectangle 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de-AT" dirty="0" smtClean="0"/>
              <a:t>Grundbegriffe des </a:t>
            </a:r>
            <a:br>
              <a:rPr lang="de-AT" dirty="0" smtClean="0"/>
            </a:br>
            <a:r>
              <a:rPr lang="de-AT" dirty="0" smtClean="0"/>
              <a:t>Information Retrieval</a:t>
            </a:r>
            <a:endParaRPr lang="de-DE" dirty="0" smtClean="0"/>
          </a:p>
        </p:txBody>
      </p:sp>
      <p:pic>
        <p:nvPicPr>
          <p:cNvPr id="53" name="Picture 5" descr="index-fasan"/>
          <p:cNvPicPr>
            <a:picLocks noChangeAspect="1" noChangeArrowheads="1"/>
          </p:cNvPicPr>
          <p:nvPr/>
        </p:nvPicPr>
        <p:blipFill>
          <a:blip r:embed="rId4" cstate="print"/>
          <a:srcRect t="15777"/>
          <a:stretch>
            <a:fillRect/>
          </a:stretch>
        </p:blipFill>
        <p:spPr bwMode="auto">
          <a:xfrm>
            <a:off x="755576" y="2204864"/>
            <a:ext cx="1368425" cy="768797"/>
          </a:xfrm>
          <a:prstGeom prst="rect">
            <a:avLst/>
          </a:prstGeom>
          <a:noFill/>
        </p:spPr>
      </p:pic>
      <p:sp>
        <p:nvSpPr>
          <p:cNvPr id="57" name="Rechteck 56"/>
          <p:cNvSpPr/>
          <p:nvPr/>
        </p:nvSpPr>
        <p:spPr>
          <a:xfrm>
            <a:off x="2339752" y="3327375"/>
            <a:ext cx="266429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 smtClean="0">
                <a:solidFill>
                  <a:schemeClr val="bg1"/>
                </a:solidFill>
              </a:rPr>
              <a:t>Richtig positiv</a:t>
            </a:r>
            <a:endParaRPr lang="de-DE" sz="2400" dirty="0">
              <a:solidFill>
                <a:schemeClr val="bg1"/>
              </a:solidFill>
            </a:endParaRPr>
          </a:p>
        </p:txBody>
      </p:sp>
      <p:grpSp>
        <p:nvGrpSpPr>
          <p:cNvPr id="11" name="Gruppieren 10"/>
          <p:cNvGrpSpPr/>
          <p:nvPr/>
        </p:nvGrpSpPr>
        <p:grpSpPr>
          <a:xfrm>
            <a:off x="3923928" y="4005064"/>
            <a:ext cx="8014443" cy="3672408"/>
            <a:chOff x="3923928" y="4005064"/>
            <a:chExt cx="8014443" cy="3672408"/>
          </a:xfrm>
        </p:grpSpPr>
        <p:sp>
          <p:nvSpPr>
            <p:cNvPr id="46" name="Ellipse 592"/>
            <p:cNvSpPr>
              <a:spLocks noChangeArrowheads="1"/>
            </p:cNvSpPr>
            <p:nvPr/>
          </p:nvSpPr>
          <p:spPr bwMode="auto">
            <a:xfrm>
              <a:off x="3923928" y="4941168"/>
              <a:ext cx="8014443" cy="2736304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/>
            <a:lstStyle/>
            <a:p>
              <a:pPr algn="ctr"/>
              <a:endParaRPr lang="de-DE">
                <a:latin typeface="Calibri" pitchFamily="34" charset="0"/>
              </a:endParaRPr>
            </a:p>
          </p:txBody>
        </p:sp>
        <p:pic>
          <p:nvPicPr>
            <p:cNvPr id="54" name="Picture 6" descr="golden_retriever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H="1">
              <a:off x="5868144" y="4005064"/>
              <a:ext cx="2286000" cy="2227262"/>
            </a:xfrm>
            <a:prstGeom prst="rect">
              <a:avLst/>
            </a:prstGeom>
            <a:noFill/>
          </p:spPr>
        </p:pic>
        <p:pic>
          <p:nvPicPr>
            <p:cNvPr id="90134" name="Picture 22" descr="http://www.marenkoll.de/images-gross/Schlappen.jpg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lum bright="16000" contrast="44000"/>
            </a:blip>
            <a:srcRect t="56699"/>
            <a:stretch>
              <a:fillRect/>
            </a:stretch>
          </p:blipFill>
          <p:spPr bwMode="auto">
            <a:xfrm rot="10418558" flipV="1">
              <a:off x="5618421" y="4453108"/>
              <a:ext cx="1164079" cy="504056"/>
            </a:xfrm>
            <a:prstGeom prst="rect">
              <a:avLst/>
            </a:prstGeom>
            <a:noFill/>
          </p:spPr>
        </p:pic>
        <p:sp>
          <p:nvSpPr>
            <p:cNvPr id="58" name="Rechteck 57"/>
            <p:cNvSpPr/>
            <p:nvPr/>
          </p:nvSpPr>
          <p:spPr>
            <a:xfrm>
              <a:off x="5868144" y="6165304"/>
              <a:ext cx="266429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de-DE" sz="2400" dirty="0" smtClean="0">
                  <a:solidFill>
                    <a:schemeClr val="bg1"/>
                  </a:solidFill>
                </a:rPr>
                <a:t>Falsch positiv</a:t>
              </a:r>
              <a:endParaRPr lang="de-DE" sz="2400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4: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Automatisches</a:t>
            </a:r>
            <a:b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Code-Mapping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sp>
        <p:nvSpPr>
          <p:cNvPr id="9" name="Rechteck 8"/>
          <p:cNvSpPr/>
          <p:nvPr/>
        </p:nvSpPr>
        <p:spPr>
          <a:xfrm>
            <a:off x="4067944" y="548680"/>
            <a:ext cx="4824536" cy="24560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Semantische Erschließung von unstrukturiertem Text als Voraussetzung für optimales Retrieval mittels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Natural Language Processing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Automatisches Code-Mapping</a:t>
            </a:r>
          </a:p>
        </p:txBody>
      </p:sp>
      <p:sp>
        <p:nvSpPr>
          <p:cNvPr id="10" name="Rechteck 9"/>
          <p:cNvSpPr/>
          <p:nvPr/>
        </p:nvSpPr>
        <p:spPr>
          <a:xfrm>
            <a:off x="5600432" y="3284984"/>
            <a:ext cx="3528392" cy="35730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" name="Rechteck 10"/>
          <p:cNvSpPr/>
          <p:nvPr/>
        </p:nvSpPr>
        <p:spPr>
          <a:xfrm>
            <a:off x="5744448" y="3411760"/>
            <a:ext cx="316835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Kodiersystem</a:t>
            </a: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(SNOMED CT)</a:t>
            </a:r>
          </a:p>
          <a:p>
            <a:pPr marL="182563" indent="-182563"/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13" name="Rechteck 12"/>
          <p:cNvSpPr/>
          <p:nvPr/>
        </p:nvSpPr>
        <p:spPr>
          <a:xfrm>
            <a:off x="13610" y="3284984"/>
            <a:ext cx="3528392" cy="35730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5" name="Rechteck 14"/>
          <p:cNvSpPr/>
          <p:nvPr/>
        </p:nvSpPr>
        <p:spPr>
          <a:xfrm>
            <a:off x="127824" y="3429000"/>
            <a:ext cx="3312368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563" indent="-182563"/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Unstrukturierter Text</a:t>
            </a:r>
          </a:p>
          <a:p>
            <a:pPr marL="182563" indent="-182563"/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</a:p>
          <a:p>
            <a:pPr marL="182563" indent="-182563">
              <a:buFont typeface="Arial" pitchFamily="34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182563" indent="-182563"/>
            <a:endParaRPr lang="de-DE" sz="20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1896" t="9467" r="13904" b="3717"/>
          <a:stretch>
            <a:fillRect/>
          </a:stretch>
        </p:blipFill>
        <p:spPr bwMode="auto">
          <a:xfrm>
            <a:off x="-16192" y="4149080"/>
            <a:ext cx="3558194" cy="2520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" name="Picture 2" descr="http://www2.cs.uh.edu/~cwu/hi/CT/Demo.gif"/>
          <p:cNvPicPr>
            <a:picLocks noChangeAspect="1" noChangeArrowheads="1"/>
          </p:cNvPicPr>
          <p:nvPr/>
        </p:nvPicPr>
        <p:blipFill>
          <a:blip r:embed="rId4" cstate="print"/>
          <a:srcRect t="29400" r="12851"/>
          <a:stretch>
            <a:fillRect/>
          </a:stretch>
        </p:blipFill>
        <p:spPr bwMode="auto">
          <a:xfrm>
            <a:off x="5667163" y="4437112"/>
            <a:ext cx="3369333" cy="2047157"/>
          </a:xfrm>
          <a:prstGeom prst="rect">
            <a:avLst/>
          </a:prstGeom>
          <a:noFill/>
        </p:spPr>
      </p:pic>
      <p:pic>
        <p:nvPicPr>
          <p:cNvPr id="18" name="Picture 4" descr="Bild1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512200" y="2924944"/>
            <a:ext cx="2119354" cy="897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3" grpId="0" animBg="1"/>
      <p:bldP spid="15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9"/>
          <p:cNvPicPr>
            <a:picLocks noChangeAspect="1" noChangeArrowheads="1"/>
          </p:cNvPicPr>
          <p:nvPr/>
        </p:nvPicPr>
        <p:blipFill>
          <a:blip r:embed="rId3" cstate="print"/>
          <a:srcRect l="7528" r="24840"/>
          <a:stretch>
            <a:fillRect/>
          </a:stretch>
        </p:blipFill>
        <p:spPr bwMode="auto">
          <a:xfrm>
            <a:off x="1619672" y="3429000"/>
            <a:ext cx="2808312" cy="2073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4: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Automatisches</a:t>
            </a:r>
            <a:b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Code-Mapping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pic>
        <p:nvPicPr>
          <p:cNvPr id="19" name="Picture 7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4149080"/>
            <a:ext cx="2521917" cy="25219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" name="Oval 8"/>
          <p:cNvSpPr>
            <a:spLocks noChangeArrowheads="1"/>
          </p:cNvSpPr>
          <p:nvPr/>
        </p:nvSpPr>
        <p:spPr bwMode="auto">
          <a:xfrm>
            <a:off x="1393488" y="6339800"/>
            <a:ext cx="72008" cy="72008"/>
          </a:xfrm>
          <a:prstGeom prst="ellipse">
            <a:avLst/>
          </a:prstGeom>
          <a:solidFill>
            <a:srgbClr val="EE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2" name="Rechteck 21"/>
          <p:cNvSpPr/>
          <p:nvPr/>
        </p:nvSpPr>
        <p:spPr>
          <a:xfrm>
            <a:off x="4427984" y="620688"/>
            <a:ext cx="4716016" cy="43027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Quelle: </a:t>
            </a:r>
            <a:r>
              <a:rPr lang="de-DE" sz="2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Entlassberichte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aus der Kardiologie des </a:t>
            </a:r>
            <a:r>
              <a:rPr lang="de-DE" sz="2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Hospital de </a:t>
            </a:r>
            <a:r>
              <a:rPr lang="de-DE" sz="24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Clínicas</a:t>
            </a:r>
            <a:r>
              <a:rPr lang="de-DE" sz="24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de Porto Alegre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,  Brasilien</a:t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Sprache: Portugiesisch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Ziel: SNOMED Clinical Terms </a:t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(01/2009)</a:t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Sprachen: Englisch, Spanisch</a:t>
            </a:r>
          </a:p>
          <a:p>
            <a:pPr marL="342900" lvl="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Methode: Wortfragment-</a:t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Indexierung und </a:t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mehrsprachiger Thesaurus</a:t>
            </a:r>
            <a:b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(</a:t>
            </a:r>
            <a:r>
              <a:rPr lang="de-DE" sz="24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MorphoSaurus</a:t>
            </a:r>
            <a:r>
              <a:rPr 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)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1" name="Picture 2" descr="pond rings"/>
          <p:cNvPicPr>
            <a:picLocks noChangeAspect="1" noChangeArrowheads="1"/>
          </p:cNvPicPr>
          <p:nvPr/>
        </p:nvPicPr>
        <p:blipFill>
          <a:blip r:embed="rId3" cstate="print">
            <a:lum bright="-18000"/>
          </a:blip>
          <a:srcRect/>
          <a:stretch>
            <a:fillRect/>
          </a:stretch>
        </p:blipFill>
        <p:spPr bwMode="auto">
          <a:xfrm>
            <a:off x="0" y="1311275"/>
            <a:ext cx="9410700" cy="5546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1202" name="Group 4"/>
          <p:cNvGrpSpPr>
            <a:grpSpLocks/>
          </p:cNvGrpSpPr>
          <p:nvPr/>
        </p:nvGrpSpPr>
        <p:grpSpPr bwMode="auto">
          <a:xfrm>
            <a:off x="374650" y="2598738"/>
            <a:ext cx="1185863" cy="720725"/>
            <a:chOff x="236" y="1637"/>
            <a:chExt cx="747" cy="454"/>
          </a:xfrm>
        </p:grpSpPr>
        <p:grpSp>
          <p:nvGrpSpPr>
            <p:cNvPr id="51323" name="Group 5"/>
            <p:cNvGrpSpPr>
              <a:grpSpLocks/>
            </p:cNvGrpSpPr>
            <p:nvPr/>
          </p:nvGrpSpPr>
          <p:grpSpPr bwMode="auto">
            <a:xfrm>
              <a:off x="236" y="1641"/>
              <a:ext cx="747" cy="455"/>
              <a:chOff x="204" y="1071"/>
              <a:chExt cx="747" cy="295"/>
            </a:xfrm>
          </p:grpSpPr>
          <p:sp>
            <p:nvSpPr>
              <p:cNvPr id="51325" name="Rectangle 6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326" name="Picture 7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327" name="Rectangle 8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28" name="Rectangle 9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29" name="Freeform 10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330" name="Rectangle 11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31" name="Rectangle 12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32" name="Rectangle 13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324" name="Text Box 14"/>
            <p:cNvSpPr txBox="1">
              <a:spLocks noChangeArrowheads="1"/>
            </p:cNvSpPr>
            <p:nvPr/>
          </p:nvSpPr>
          <p:spPr bwMode="auto">
            <a:xfrm>
              <a:off x="295" y="1661"/>
              <a:ext cx="635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>
                  <a:latin typeface="Calibri" pitchFamily="34" charset="0"/>
                </a:rPr>
                <a:t>sentence</a:t>
              </a:r>
            </a:p>
            <a:p>
              <a:r>
                <a:rPr lang="en-US" sz="1600">
                  <a:latin typeface="Calibri" pitchFamily="34" charset="0"/>
                </a:rPr>
                <a:t>detecting</a:t>
              </a:r>
            </a:p>
          </p:txBody>
        </p:sp>
      </p:grpSp>
      <p:grpSp>
        <p:nvGrpSpPr>
          <p:cNvPr id="51203" name="Group 15"/>
          <p:cNvGrpSpPr>
            <a:grpSpLocks/>
          </p:cNvGrpSpPr>
          <p:nvPr/>
        </p:nvGrpSpPr>
        <p:grpSpPr bwMode="auto">
          <a:xfrm>
            <a:off x="1624013" y="1844675"/>
            <a:ext cx="1185862" cy="720725"/>
            <a:chOff x="1023" y="1162"/>
            <a:chExt cx="747" cy="454"/>
          </a:xfrm>
        </p:grpSpPr>
        <p:grpSp>
          <p:nvGrpSpPr>
            <p:cNvPr id="51313" name="Group 16"/>
            <p:cNvGrpSpPr>
              <a:grpSpLocks/>
            </p:cNvGrpSpPr>
            <p:nvPr/>
          </p:nvGrpSpPr>
          <p:grpSpPr bwMode="auto">
            <a:xfrm>
              <a:off x="1023" y="1166"/>
              <a:ext cx="747" cy="455"/>
              <a:chOff x="204" y="1071"/>
              <a:chExt cx="747" cy="295"/>
            </a:xfrm>
          </p:grpSpPr>
          <p:sp>
            <p:nvSpPr>
              <p:cNvPr id="51315" name="Rectangle 17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316" name="Picture 18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317" name="Rectangle 19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18" name="Rectangle 20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19" name="Freeform 21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320" name="Rectangle 22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21" name="Rectangle 23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22" name="Rectangle 24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314" name="Text Box 25"/>
            <p:cNvSpPr txBox="1">
              <a:spLocks noChangeArrowheads="1"/>
            </p:cNvSpPr>
            <p:nvPr/>
          </p:nvSpPr>
          <p:spPr bwMode="auto">
            <a:xfrm>
              <a:off x="1082" y="1186"/>
              <a:ext cx="620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>
                  <a:latin typeface="Calibri" pitchFamily="34" charset="0"/>
                </a:rPr>
                <a:t>spell</a:t>
              </a:r>
            </a:p>
            <a:p>
              <a:r>
                <a:rPr lang="en-US" sz="1600">
                  <a:latin typeface="Calibri" pitchFamily="34" charset="0"/>
                </a:rPr>
                <a:t>checking</a:t>
              </a:r>
            </a:p>
          </p:txBody>
        </p:sp>
      </p:grpSp>
      <p:grpSp>
        <p:nvGrpSpPr>
          <p:cNvPr id="51204" name="Group 26"/>
          <p:cNvGrpSpPr>
            <a:grpSpLocks/>
          </p:cNvGrpSpPr>
          <p:nvPr/>
        </p:nvGrpSpPr>
        <p:grpSpPr bwMode="auto">
          <a:xfrm>
            <a:off x="3160713" y="1303338"/>
            <a:ext cx="1185862" cy="720725"/>
            <a:chOff x="1991" y="821"/>
            <a:chExt cx="747" cy="454"/>
          </a:xfrm>
        </p:grpSpPr>
        <p:grpSp>
          <p:nvGrpSpPr>
            <p:cNvPr id="51303" name="Group 27"/>
            <p:cNvGrpSpPr>
              <a:grpSpLocks/>
            </p:cNvGrpSpPr>
            <p:nvPr/>
          </p:nvGrpSpPr>
          <p:grpSpPr bwMode="auto">
            <a:xfrm>
              <a:off x="1991" y="825"/>
              <a:ext cx="747" cy="455"/>
              <a:chOff x="204" y="1071"/>
              <a:chExt cx="747" cy="295"/>
            </a:xfrm>
          </p:grpSpPr>
          <p:sp>
            <p:nvSpPr>
              <p:cNvPr id="51305" name="Rectangle 28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306" name="Picture 29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307" name="Rectangle 30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08" name="Rectangle 31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09" name="Freeform 32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310" name="Rectangle 33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11" name="Rectangle 34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12" name="Rectangle 35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304" name="Text Box 36"/>
            <p:cNvSpPr txBox="1">
              <a:spLocks noChangeArrowheads="1"/>
            </p:cNvSpPr>
            <p:nvPr/>
          </p:nvSpPr>
          <p:spPr bwMode="auto">
            <a:xfrm>
              <a:off x="2018" y="845"/>
              <a:ext cx="698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>
                  <a:latin typeface="Calibri" pitchFamily="34" charset="0"/>
                </a:rPr>
                <a:t>acronym</a:t>
              </a:r>
            </a:p>
            <a:p>
              <a:r>
                <a:rPr lang="en-US" sz="1600">
                  <a:latin typeface="Calibri" pitchFamily="34" charset="0"/>
                </a:rPr>
                <a:t>expansion</a:t>
              </a:r>
            </a:p>
          </p:txBody>
        </p:sp>
      </p:grpSp>
      <p:grpSp>
        <p:nvGrpSpPr>
          <p:cNvPr id="51205" name="Group 37"/>
          <p:cNvGrpSpPr>
            <a:grpSpLocks/>
          </p:cNvGrpSpPr>
          <p:nvPr/>
        </p:nvGrpSpPr>
        <p:grpSpPr bwMode="auto">
          <a:xfrm>
            <a:off x="5114925" y="1303338"/>
            <a:ext cx="1185863" cy="720725"/>
            <a:chOff x="3222" y="821"/>
            <a:chExt cx="747" cy="454"/>
          </a:xfrm>
        </p:grpSpPr>
        <p:grpSp>
          <p:nvGrpSpPr>
            <p:cNvPr id="51293" name="Group 38"/>
            <p:cNvGrpSpPr>
              <a:grpSpLocks/>
            </p:cNvGrpSpPr>
            <p:nvPr/>
          </p:nvGrpSpPr>
          <p:grpSpPr bwMode="auto">
            <a:xfrm>
              <a:off x="3222" y="825"/>
              <a:ext cx="747" cy="455"/>
              <a:chOff x="204" y="1071"/>
              <a:chExt cx="747" cy="295"/>
            </a:xfrm>
          </p:grpSpPr>
          <p:sp>
            <p:nvSpPr>
              <p:cNvPr id="51295" name="Rectangle 39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296" name="Picture 40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297" name="Rectangle 41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98" name="Rectangle 42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99" name="Freeform 43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300" name="Rectangle 44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01" name="Rectangle 45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302" name="Rectangle 46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294" name="Text Box 47"/>
            <p:cNvSpPr txBox="1">
              <a:spLocks noChangeArrowheads="1"/>
            </p:cNvSpPr>
            <p:nvPr/>
          </p:nvSpPr>
          <p:spPr bwMode="auto">
            <a:xfrm>
              <a:off x="3225" y="845"/>
              <a:ext cx="741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>
                  <a:latin typeface="Calibri" pitchFamily="34" charset="0"/>
                </a:rPr>
                <a:t>NE</a:t>
              </a:r>
            </a:p>
            <a:p>
              <a:r>
                <a:rPr lang="en-US" sz="1600">
                  <a:latin typeface="Calibri" pitchFamily="34" charset="0"/>
                </a:rPr>
                <a:t>recognition</a:t>
              </a:r>
            </a:p>
          </p:txBody>
        </p:sp>
      </p:grpSp>
      <p:grpSp>
        <p:nvGrpSpPr>
          <p:cNvPr id="51206" name="Group 48"/>
          <p:cNvGrpSpPr>
            <a:grpSpLocks/>
          </p:cNvGrpSpPr>
          <p:nvPr/>
        </p:nvGrpSpPr>
        <p:grpSpPr bwMode="auto">
          <a:xfrm>
            <a:off x="7015163" y="1947863"/>
            <a:ext cx="1185862" cy="720725"/>
            <a:chOff x="4419" y="1227"/>
            <a:chExt cx="747" cy="454"/>
          </a:xfrm>
        </p:grpSpPr>
        <p:grpSp>
          <p:nvGrpSpPr>
            <p:cNvPr id="51283" name="Group 49"/>
            <p:cNvGrpSpPr>
              <a:grpSpLocks/>
            </p:cNvGrpSpPr>
            <p:nvPr/>
          </p:nvGrpSpPr>
          <p:grpSpPr bwMode="auto">
            <a:xfrm>
              <a:off x="4419" y="1231"/>
              <a:ext cx="747" cy="455"/>
              <a:chOff x="204" y="1071"/>
              <a:chExt cx="747" cy="295"/>
            </a:xfrm>
          </p:grpSpPr>
          <p:sp>
            <p:nvSpPr>
              <p:cNvPr id="51285" name="Rectangle 50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286" name="Picture 51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287" name="Rectangle 52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88" name="Rectangle 53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89" name="Freeform 54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90" name="Rectangle 55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91" name="Rectangle 56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92" name="Rectangle 57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284" name="Text Box 58"/>
            <p:cNvSpPr txBox="1">
              <a:spLocks noChangeArrowheads="1"/>
            </p:cNvSpPr>
            <p:nvPr/>
          </p:nvSpPr>
          <p:spPr bwMode="auto">
            <a:xfrm>
              <a:off x="4422" y="1251"/>
              <a:ext cx="535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>
                  <a:latin typeface="Calibri" pitchFamily="34" charset="0"/>
                </a:rPr>
                <a:t>POS</a:t>
              </a:r>
            </a:p>
            <a:p>
              <a:r>
                <a:rPr lang="en-US" sz="1600">
                  <a:latin typeface="Calibri" pitchFamily="34" charset="0"/>
                </a:rPr>
                <a:t>tagging</a:t>
              </a:r>
            </a:p>
          </p:txBody>
        </p:sp>
      </p:grpSp>
      <p:grpSp>
        <p:nvGrpSpPr>
          <p:cNvPr id="51207" name="Group 59"/>
          <p:cNvGrpSpPr>
            <a:grpSpLocks/>
          </p:cNvGrpSpPr>
          <p:nvPr/>
        </p:nvGrpSpPr>
        <p:grpSpPr bwMode="auto">
          <a:xfrm>
            <a:off x="8027988" y="3213100"/>
            <a:ext cx="1185862" cy="720725"/>
            <a:chOff x="5057" y="2024"/>
            <a:chExt cx="747" cy="454"/>
          </a:xfrm>
        </p:grpSpPr>
        <p:grpSp>
          <p:nvGrpSpPr>
            <p:cNvPr id="51273" name="Group 60"/>
            <p:cNvGrpSpPr>
              <a:grpSpLocks/>
            </p:cNvGrpSpPr>
            <p:nvPr/>
          </p:nvGrpSpPr>
          <p:grpSpPr bwMode="auto">
            <a:xfrm>
              <a:off x="5057" y="2028"/>
              <a:ext cx="747" cy="455"/>
              <a:chOff x="204" y="1071"/>
              <a:chExt cx="747" cy="295"/>
            </a:xfrm>
          </p:grpSpPr>
          <p:sp>
            <p:nvSpPr>
              <p:cNvPr id="51275" name="Rectangle 61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276" name="Picture 62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277" name="Rectangle 63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78" name="Rectangle 64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79" name="Freeform 65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80" name="Rectangle 66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81" name="Rectangle 67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82" name="Rectangle 68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274" name="Text Box 69"/>
            <p:cNvSpPr txBox="1">
              <a:spLocks noChangeArrowheads="1"/>
            </p:cNvSpPr>
            <p:nvPr/>
          </p:nvSpPr>
          <p:spPr bwMode="auto">
            <a:xfrm>
              <a:off x="5060" y="2048"/>
              <a:ext cx="671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>
                  <a:latin typeface="Calibri" pitchFamily="34" charset="0"/>
                </a:rPr>
                <a:t>NP</a:t>
              </a:r>
            </a:p>
            <a:p>
              <a:r>
                <a:rPr lang="en-US" sz="1600">
                  <a:latin typeface="Calibri" pitchFamily="34" charset="0"/>
                </a:rPr>
                <a:t>extraction</a:t>
              </a:r>
            </a:p>
          </p:txBody>
        </p:sp>
      </p:grpSp>
      <p:grpSp>
        <p:nvGrpSpPr>
          <p:cNvPr id="51208" name="Group 70"/>
          <p:cNvGrpSpPr>
            <a:grpSpLocks/>
          </p:cNvGrpSpPr>
          <p:nvPr/>
        </p:nvGrpSpPr>
        <p:grpSpPr bwMode="auto">
          <a:xfrm>
            <a:off x="7956550" y="4724400"/>
            <a:ext cx="1185863" cy="720725"/>
            <a:chOff x="5012" y="2976"/>
            <a:chExt cx="747" cy="454"/>
          </a:xfrm>
        </p:grpSpPr>
        <p:grpSp>
          <p:nvGrpSpPr>
            <p:cNvPr id="51263" name="Group 71"/>
            <p:cNvGrpSpPr>
              <a:grpSpLocks/>
            </p:cNvGrpSpPr>
            <p:nvPr/>
          </p:nvGrpSpPr>
          <p:grpSpPr bwMode="auto">
            <a:xfrm>
              <a:off x="5012" y="2980"/>
              <a:ext cx="747" cy="455"/>
              <a:chOff x="204" y="1071"/>
              <a:chExt cx="747" cy="295"/>
            </a:xfrm>
          </p:grpSpPr>
          <p:sp>
            <p:nvSpPr>
              <p:cNvPr id="51265" name="Rectangle 72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266" name="Picture 73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267" name="Rectangle 74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68" name="Rectangle 75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69" name="Freeform 76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70" name="Rectangle 77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71" name="Rectangle 78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72" name="Rectangle 79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264" name="Text Box 80"/>
            <p:cNvSpPr txBox="1">
              <a:spLocks noChangeArrowheads="1"/>
            </p:cNvSpPr>
            <p:nvPr/>
          </p:nvSpPr>
          <p:spPr bwMode="auto">
            <a:xfrm>
              <a:off x="5015" y="3000"/>
              <a:ext cx="635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>
                  <a:latin typeface="Calibri" pitchFamily="34" charset="0"/>
                </a:rPr>
                <a:t>context</a:t>
              </a:r>
            </a:p>
            <a:p>
              <a:r>
                <a:rPr lang="en-US" sz="1600">
                  <a:latin typeface="Calibri" pitchFamily="34" charset="0"/>
                </a:rPr>
                <a:t>detection</a:t>
              </a:r>
            </a:p>
          </p:txBody>
        </p:sp>
      </p:grpSp>
      <p:grpSp>
        <p:nvGrpSpPr>
          <p:cNvPr id="51209" name="Group 81"/>
          <p:cNvGrpSpPr>
            <a:grpSpLocks/>
          </p:cNvGrpSpPr>
          <p:nvPr/>
        </p:nvGrpSpPr>
        <p:grpSpPr bwMode="auto">
          <a:xfrm>
            <a:off x="6757988" y="5759450"/>
            <a:ext cx="1231900" cy="765175"/>
            <a:chOff x="4257" y="3628"/>
            <a:chExt cx="776" cy="482"/>
          </a:xfrm>
        </p:grpSpPr>
        <p:grpSp>
          <p:nvGrpSpPr>
            <p:cNvPr id="51253" name="Group 82"/>
            <p:cNvGrpSpPr>
              <a:grpSpLocks/>
            </p:cNvGrpSpPr>
            <p:nvPr/>
          </p:nvGrpSpPr>
          <p:grpSpPr bwMode="auto">
            <a:xfrm>
              <a:off x="4286" y="3660"/>
              <a:ext cx="747" cy="455"/>
              <a:chOff x="204" y="1071"/>
              <a:chExt cx="747" cy="295"/>
            </a:xfrm>
          </p:grpSpPr>
          <p:sp>
            <p:nvSpPr>
              <p:cNvPr id="51255" name="Rectangle 83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256" name="Picture 84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257" name="Rectangle 85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58" name="Rectangle 86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59" name="Freeform 87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60" name="Rectangle 88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61" name="Rectangle 89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62" name="Rectangle 90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254" name="Text Box 91"/>
            <p:cNvSpPr txBox="1">
              <a:spLocks noChangeArrowheads="1"/>
            </p:cNvSpPr>
            <p:nvPr/>
          </p:nvSpPr>
          <p:spPr bwMode="auto">
            <a:xfrm>
              <a:off x="4257" y="3628"/>
              <a:ext cx="742" cy="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600">
                  <a:latin typeface="Calibri" pitchFamily="34" charset="0"/>
                </a:rPr>
                <a:t>morpho-</a:t>
              </a:r>
              <a:br>
                <a:rPr lang="en-US" sz="1600">
                  <a:latin typeface="Calibri" pitchFamily="34" charset="0"/>
                </a:rPr>
              </a:br>
              <a:r>
                <a:rPr lang="en-US" sz="1600">
                  <a:latin typeface="Calibri" pitchFamily="34" charset="0"/>
                </a:rPr>
                <a:t>semantic</a:t>
              </a:r>
            </a:p>
            <a:p>
              <a:pPr>
                <a:lnSpc>
                  <a:spcPct val="90000"/>
                </a:lnSpc>
              </a:pPr>
              <a:r>
                <a:rPr lang="en-US" sz="1600">
                  <a:latin typeface="Calibri" pitchFamily="34" charset="0"/>
                </a:rPr>
                <a:t>abstraction</a:t>
              </a:r>
            </a:p>
          </p:txBody>
        </p:sp>
      </p:grpSp>
      <p:pic>
        <p:nvPicPr>
          <p:cNvPr id="51210" name="Picture 9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3789363"/>
            <a:ext cx="1933575" cy="1074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11" name="Picture 93" descr="wide blue gradient arrow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6725" y="3233738"/>
            <a:ext cx="720725" cy="627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12" name="Picture 94" descr="wide blue gradient arrow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7461720">
            <a:off x="1162844" y="2178844"/>
            <a:ext cx="627063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13" name="Picture 95" descr="wide blue gradient arrow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8077809">
            <a:off x="2590007" y="1500981"/>
            <a:ext cx="62706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14" name="Picture 96" descr="wide blue gradient arrow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402138" y="1295400"/>
            <a:ext cx="62706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15" name="Picture 97" descr="wide blue gradient arrow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-9766729">
            <a:off x="6372225" y="1555750"/>
            <a:ext cx="627063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16" name="Picture 98" descr="wide blue gradient arrow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-7685762">
            <a:off x="7885907" y="2564606"/>
            <a:ext cx="62706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17" name="Picture 99" descr="wide blue gradient arrow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8172450" y="4025900"/>
            <a:ext cx="720725" cy="627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18" name="Picture 100" descr="wide blue gradient arrow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-3527080">
            <a:off x="7571582" y="5276056"/>
            <a:ext cx="62706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1219" name="Group 101"/>
          <p:cNvGrpSpPr>
            <a:grpSpLocks/>
          </p:cNvGrpSpPr>
          <p:nvPr/>
        </p:nvGrpSpPr>
        <p:grpSpPr bwMode="auto">
          <a:xfrm>
            <a:off x="3924300" y="2224088"/>
            <a:ext cx="1524000" cy="993775"/>
            <a:chOff x="2472" y="1401"/>
            <a:chExt cx="960" cy="626"/>
          </a:xfrm>
        </p:grpSpPr>
        <p:pic>
          <p:nvPicPr>
            <p:cNvPr id="51251" name="Picture 102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2472" y="1434"/>
              <a:ext cx="960" cy="5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1252" name="Text Box 103"/>
            <p:cNvSpPr txBox="1">
              <a:spLocks noChangeArrowheads="1"/>
            </p:cNvSpPr>
            <p:nvPr/>
          </p:nvSpPr>
          <p:spPr bwMode="auto">
            <a:xfrm>
              <a:off x="2582" y="1401"/>
              <a:ext cx="7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rgbClr val="333399"/>
                  </a:solidFill>
                  <a:latin typeface="Calibri" pitchFamily="34" charset="0"/>
                </a:rPr>
                <a:t>SCT - EN</a:t>
              </a:r>
            </a:p>
          </p:txBody>
        </p:sp>
      </p:grpSp>
      <p:grpSp>
        <p:nvGrpSpPr>
          <p:cNvPr id="51220" name="Group 104"/>
          <p:cNvGrpSpPr>
            <a:grpSpLocks/>
          </p:cNvGrpSpPr>
          <p:nvPr/>
        </p:nvGrpSpPr>
        <p:grpSpPr bwMode="auto">
          <a:xfrm>
            <a:off x="4211638" y="2781300"/>
            <a:ext cx="1524000" cy="1012825"/>
            <a:chOff x="2653" y="1752"/>
            <a:chExt cx="960" cy="638"/>
          </a:xfrm>
        </p:grpSpPr>
        <p:pic>
          <p:nvPicPr>
            <p:cNvPr id="51249" name="Picture 105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2653" y="1797"/>
              <a:ext cx="960" cy="5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1250" name="Text Box 106"/>
            <p:cNvSpPr txBox="1">
              <a:spLocks noChangeArrowheads="1"/>
            </p:cNvSpPr>
            <p:nvPr/>
          </p:nvSpPr>
          <p:spPr bwMode="auto">
            <a:xfrm>
              <a:off x="2702" y="1752"/>
              <a:ext cx="724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rgbClr val="333399"/>
                  </a:solidFill>
                  <a:latin typeface="Calibri" pitchFamily="34" charset="0"/>
                </a:rPr>
                <a:t>SCT - SP</a:t>
              </a:r>
            </a:p>
          </p:txBody>
        </p:sp>
      </p:grpSp>
      <p:grpSp>
        <p:nvGrpSpPr>
          <p:cNvPr id="51221" name="Group 107"/>
          <p:cNvGrpSpPr>
            <a:grpSpLocks/>
          </p:cNvGrpSpPr>
          <p:nvPr/>
        </p:nvGrpSpPr>
        <p:grpSpPr bwMode="auto">
          <a:xfrm>
            <a:off x="6084888" y="3429000"/>
            <a:ext cx="1185862" cy="720725"/>
            <a:chOff x="3833" y="2160"/>
            <a:chExt cx="747" cy="454"/>
          </a:xfrm>
        </p:grpSpPr>
        <p:grpSp>
          <p:nvGrpSpPr>
            <p:cNvPr id="51239" name="Group 108"/>
            <p:cNvGrpSpPr>
              <a:grpSpLocks/>
            </p:cNvGrpSpPr>
            <p:nvPr/>
          </p:nvGrpSpPr>
          <p:grpSpPr bwMode="auto">
            <a:xfrm>
              <a:off x="3833" y="2164"/>
              <a:ext cx="747" cy="455"/>
              <a:chOff x="204" y="1071"/>
              <a:chExt cx="747" cy="295"/>
            </a:xfrm>
          </p:grpSpPr>
          <p:sp>
            <p:nvSpPr>
              <p:cNvPr id="51241" name="Rectangle 109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242" name="Picture 110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243" name="Rectangle 111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44" name="Rectangle 112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45" name="Freeform 113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46" name="Rectangle 114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47" name="Rectangle 115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48" name="Rectangle 116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240" name="Text Box 117"/>
            <p:cNvSpPr txBox="1">
              <a:spLocks noChangeArrowheads="1"/>
            </p:cNvSpPr>
            <p:nvPr/>
          </p:nvSpPr>
          <p:spPr bwMode="auto">
            <a:xfrm>
              <a:off x="3868" y="2193"/>
              <a:ext cx="571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>
                  <a:latin typeface="Calibri" pitchFamily="34" charset="0"/>
                </a:rPr>
                <a:t>subset</a:t>
              </a:r>
              <a:br>
                <a:rPr lang="en-US" sz="1600">
                  <a:latin typeface="Calibri" pitchFamily="34" charset="0"/>
                </a:rPr>
              </a:br>
              <a:r>
                <a:rPr lang="en-US" sz="1600">
                  <a:latin typeface="Calibri" pitchFamily="34" charset="0"/>
                </a:rPr>
                <a:t>creation</a:t>
              </a:r>
            </a:p>
          </p:txBody>
        </p:sp>
      </p:grpSp>
      <p:pic>
        <p:nvPicPr>
          <p:cNvPr id="51222" name="Picture 118" descr="wide blue gradient arrow"/>
          <p:cNvPicPr>
            <a:picLocks noChangeAspect="1" noChangeArrowheads="1"/>
          </p:cNvPicPr>
          <p:nvPr/>
        </p:nvPicPr>
        <p:blipFill>
          <a:blip r:embed="rId7" cstate="print">
            <a:grayscl/>
          </a:blip>
          <a:srcRect/>
          <a:stretch>
            <a:fillRect/>
          </a:stretch>
        </p:blipFill>
        <p:spPr bwMode="auto">
          <a:xfrm rot="-8583518">
            <a:off x="5724525" y="2781300"/>
            <a:ext cx="627063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23" name="Picture 119" descr="wide blue gradient arrow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rot="-1677557">
            <a:off x="6176963" y="6092825"/>
            <a:ext cx="62706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24" name="Picture 120" descr="wide blue gradient arrow"/>
          <p:cNvPicPr>
            <a:picLocks noChangeAspect="1" noChangeArrowheads="1"/>
          </p:cNvPicPr>
          <p:nvPr/>
        </p:nvPicPr>
        <p:blipFill>
          <a:blip r:embed="rId7" cstate="print">
            <a:grayscl/>
          </a:blip>
          <a:srcRect/>
          <a:stretch>
            <a:fillRect/>
          </a:stretch>
        </p:blipFill>
        <p:spPr bwMode="auto">
          <a:xfrm rot="-4456234">
            <a:off x="6419057" y="4174331"/>
            <a:ext cx="62706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1225" name="Group 121"/>
          <p:cNvGrpSpPr>
            <a:grpSpLocks/>
          </p:cNvGrpSpPr>
          <p:nvPr/>
        </p:nvGrpSpPr>
        <p:grpSpPr bwMode="auto">
          <a:xfrm>
            <a:off x="5645150" y="4895850"/>
            <a:ext cx="1231900" cy="765175"/>
            <a:chOff x="3556" y="3084"/>
            <a:chExt cx="776" cy="482"/>
          </a:xfrm>
        </p:grpSpPr>
        <p:grpSp>
          <p:nvGrpSpPr>
            <p:cNvPr id="51229" name="Group 122"/>
            <p:cNvGrpSpPr>
              <a:grpSpLocks/>
            </p:cNvGrpSpPr>
            <p:nvPr/>
          </p:nvGrpSpPr>
          <p:grpSpPr bwMode="auto">
            <a:xfrm>
              <a:off x="3585" y="3116"/>
              <a:ext cx="747" cy="455"/>
              <a:chOff x="204" y="1071"/>
              <a:chExt cx="747" cy="295"/>
            </a:xfrm>
          </p:grpSpPr>
          <p:sp>
            <p:nvSpPr>
              <p:cNvPr id="51231" name="Rectangle 123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pic>
            <p:nvPicPr>
              <p:cNvPr id="51232" name="Picture 124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19" y="1087"/>
                <a:ext cx="721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1233" name="Rectangle 125"/>
              <p:cNvSpPr>
                <a:spLocks noChangeArrowheads="1"/>
              </p:cNvSpPr>
              <p:nvPr/>
            </p:nvSpPr>
            <p:spPr bwMode="auto">
              <a:xfrm>
                <a:off x="218" y="1087"/>
                <a:ext cx="721" cy="27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34" name="Rectangle 126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35" name="Freeform 127"/>
              <p:cNvSpPr>
                <a:spLocks noEditPoints="1"/>
              </p:cNvSpPr>
              <p:nvPr/>
            </p:nvSpPr>
            <p:spPr bwMode="auto">
              <a:xfrm>
                <a:off x="211" y="1078"/>
                <a:ext cx="737" cy="285"/>
              </a:xfrm>
              <a:custGeom>
                <a:avLst/>
                <a:gdLst>
                  <a:gd name="T0" fmla="*/ 67 w 2831"/>
                  <a:gd name="T1" fmla="*/ 1031 h 1064"/>
                  <a:gd name="T2" fmla="*/ 33 w 2831"/>
                  <a:gd name="T3" fmla="*/ 998 h 1064"/>
                  <a:gd name="T4" fmla="*/ 2798 w 2831"/>
                  <a:gd name="T5" fmla="*/ 998 h 1064"/>
                  <a:gd name="T6" fmla="*/ 2765 w 2831"/>
                  <a:gd name="T7" fmla="*/ 1031 h 1064"/>
                  <a:gd name="T8" fmla="*/ 2765 w 2831"/>
                  <a:gd name="T9" fmla="*/ 34 h 1064"/>
                  <a:gd name="T10" fmla="*/ 2798 w 2831"/>
                  <a:gd name="T11" fmla="*/ 67 h 1064"/>
                  <a:gd name="T12" fmla="*/ 33 w 2831"/>
                  <a:gd name="T13" fmla="*/ 67 h 1064"/>
                  <a:gd name="T14" fmla="*/ 67 w 2831"/>
                  <a:gd name="T15" fmla="*/ 34 h 1064"/>
                  <a:gd name="T16" fmla="*/ 67 w 2831"/>
                  <a:gd name="T17" fmla="*/ 1031 h 1064"/>
                  <a:gd name="T18" fmla="*/ 0 w 2831"/>
                  <a:gd name="T19" fmla="*/ 34 h 1064"/>
                  <a:gd name="T20" fmla="*/ 33 w 2831"/>
                  <a:gd name="T21" fmla="*/ 0 h 1064"/>
                  <a:gd name="T22" fmla="*/ 2798 w 2831"/>
                  <a:gd name="T23" fmla="*/ 0 h 1064"/>
                  <a:gd name="T24" fmla="*/ 2831 w 2831"/>
                  <a:gd name="T25" fmla="*/ 34 h 1064"/>
                  <a:gd name="T26" fmla="*/ 2831 w 2831"/>
                  <a:gd name="T27" fmla="*/ 1031 h 1064"/>
                  <a:gd name="T28" fmla="*/ 2798 w 2831"/>
                  <a:gd name="T29" fmla="*/ 1064 h 1064"/>
                  <a:gd name="T30" fmla="*/ 33 w 2831"/>
                  <a:gd name="T31" fmla="*/ 1064 h 1064"/>
                  <a:gd name="T32" fmla="*/ 0 w 2831"/>
                  <a:gd name="T33" fmla="*/ 1031 h 1064"/>
                  <a:gd name="T34" fmla="*/ 0 w 2831"/>
                  <a:gd name="T35" fmla="*/ 34 h 10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31"/>
                  <a:gd name="T55" fmla="*/ 0 h 1064"/>
                  <a:gd name="T56" fmla="*/ 2831 w 2831"/>
                  <a:gd name="T57" fmla="*/ 1064 h 106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31" h="1064">
                    <a:moveTo>
                      <a:pt x="67" y="1031"/>
                    </a:moveTo>
                    <a:lnTo>
                      <a:pt x="33" y="998"/>
                    </a:lnTo>
                    <a:lnTo>
                      <a:pt x="2798" y="998"/>
                    </a:lnTo>
                    <a:lnTo>
                      <a:pt x="2765" y="1031"/>
                    </a:lnTo>
                    <a:lnTo>
                      <a:pt x="2765" y="34"/>
                    </a:lnTo>
                    <a:lnTo>
                      <a:pt x="2798" y="67"/>
                    </a:lnTo>
                    <a:lnTo>
                      <a:pt x="33" y="67"/>
                    </a:lnTo>
                    <a:lnTo>
                      <a:pt x="67" y="34"/>
                    </a:lnTo>
                    <a:lnTo>
                      <a:pt x="67" y="1031"/>
                    </a:lnTo>
                    <a:close/>
                    <a:moveTo>
                      <a:pt x="0" y="34"/>
                    </a:moveTo>
                    <a:cubicBezTo>
                      <a:pt x="0" y="15"/>
                      <a:pt x="15" y="0"/>
                      <a:pt x="33" y="0"/>
                    </a:cubicBezTo>
                    <a:lnTo>
                      <a:pt x="2798" y="0"/>
                    </a:lnTo>
                    <a:cubicBezTo>
                      <a:pt x="2817" y="0"/>
                      <a:pt x="2831" y="15"/>
                      <a:pt x="2831" y="34"/>
                    </a:cubicBezTo>
                    <a:lnTo>
                      <a:pt x="2831" y="1031"/>
                    </a:lnTo>
                    <a:cubicBezTo>
                      <a:pt x="2831" y="1050"/>
                      <a:pt x="2817" y="1064"/>
                      <a:pt x="2798" y="1064"/>
                    </a:cubicBezTo>
                    <a:lnTo>
                      <a:pt x="33" y="1064"/>
                    </a:lnTo>
                    <a:cubicBezTo>
                      <a:pt x="15" y="1064"/>
                      <a:pt x="0" y="1050"/>
                      <a:pt x="0" y="1031"/>
                    </a:cubicBez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236" name="Rectangle 128"/>
              <p:cNvSpPr>
                <a:spLocks noChangeArrowheads="1"/>
              </p:cNvSpPr>
              <p:nvPr/>
            </p:nvSpPr>
            <p:spPr bwMode="auto">
              <a:xfrm>
                <a:off x="210" y="1074"/>
                <a:ext cx="741" cy="29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37" name="Rectangle 129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51238" name="Rectangle 130"/>
              <p:cNvSpPr>
                <a:spLocks noChangeArrowheads="1"/>
              </p:cNvSpPr>
              <p:nvPr/>
            </p:nvSpPr>
            <p:spPr bwMode="auto">
              <a:xfrm>
                <a:off x="204" y="1071"/>
                <a:ext cx="720" cy="267"/>
              </a:xfrm>
              <a:prstGeom prst="rect">
                <a:avLst/>
              </a:prstGeom>
              <a:noFill/>
              <a:ln w="2698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51230" name="Text Box 131"/>
            <p:cNvSpPr txBox="1">
              <a:spLocks noChangeArrowheads="1"/>
            </p:cNvSpPr>
            <p:nvPr/>
          </p:nvSpPr>
          <p:spPr bwMode="auto">
            <a:xfrm>
              <a:off x="3556" y="3084"/>
              <a:ext cx="742" cy="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600">
                  <a:latin typeface="Calibri" pitchFamily="34" charset="0"/>
                </a:rPr>
                <a:t>morpho-</a:t>
              </a:r>
              <a:br>
                <a:rPr lang="en-US" sz="1600">
                  <a:latin typeface="Calibri" pitchFamily="34" charset="0"/>
                </a:rPr>
              </a:br>
              <a:r>
                <a:rPr lang="en-US" sz="1600">
                  <a:latin typeface="Calibri" pitchFamily="34" charset="0"/>
                </a:rPr>
                <a:t>semantic</a:t>
              </a:r>
            </a:p>
            <a:p>
              <a:pPr>
                <a:lnSpc>
                  <a:spcPct val="90000"/>
                </a:lnSpc>
              </a:pPr>
              <a:r>
                <a:rPr lang="en-US" sz="1600">
                  <a:latin typeface="Calibri" pitchFamily="34" charset="0"/>
                </a:rPr>
                <a:t>abstraction</a:t>
              </a:r>
            </a:p>
          </p:txBody>
        </p:sp>
      </p:grpSp>
      <p:pic>
        <p:nvPicPr>
          <p:cNvPr id="51226" name="Picture 132" descr="wide blue gradient arrow"/>
          <p:cNvPicPr>
            <a:picLocks noChangeAspect="1" noChangeArrowheads="1"/>
          </p:cNvPicPr>
          <p:nvPr/>
        </p:nvPicPr>
        <p:blipFill>
          <a:blip r:embed="rId7" cstate="print">
            <a:grayscl/>
          </a:blip>
          <a:srcRect/>
          <a:stretch>
            <a:fillRect/>
          </a:stretch>
        </p:blipFill>
        <p:spPr bwMode="auto">
          <a:xfrm rot="-843801">
            <a:off x="4859338" y="5084763"/>
            <a:ext cx="62706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27" name="AutoShape 133"/>
          <p:cNvSpPr>
            <a:spLocks noChangeArrowheads="1"/>
          </p:cNvSpPr>
          <p:nvPr/>
        </p:nvSpPr>
        <p:spPr bwMode="auto">
          <a:xfrm>
            <a:off x="2916238" y="4797425"/>
            <a:ext cx="1854200" cy="1017588"/>
          </a:xfrm>
          <a:prstGeom prst="can">
            <a:avLst>
              <a:gd name="adj" fmla="val 16588"/>
            </a:avLst>
          </a:prstGeom>
          <a:solidFill>
            <a:srgbClr val="B2B2B2">
              <a:alpha val="94901"/>
            </a:srgbClr>
          </a:solidFill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>
                <a:latin typeface="Calibri" pitchFamily="34" charset="0"/>
              </a:rPr>
              <a:t>MID-</a:t>
            </a:r>
            <a:br>
              <a:rPr lang="en-US">
                <a:latin typeface="Calibri" pitchFamily="34" charset="0"/>
              </a:rPr>
            </a:br>
            <a:r>
              <a:rPr lang="en-US">
                <a:latin typeface="Calibri" pitchFamily="34" charset="0"/>
              </a:rPr>
              <a:t>Representation</a:t>
            </a:r>
            <a:br>
              <a:rPr lang="en-US">
                <a:latin typeface="Calibri" pitchFamily="34" charset="0"/>
              </a:rPr>
            </a:br>
            <a:r>
              <a:rPr lang="en-US">
                <a:latin typeface="Calibri" pitchFamily="34" charset="0"/>
              </a:rPr>
              <a:t>SNOMED CT</a:t>
            </a:r>
          </a:p>
        </p:txBody>
      </p:sp>
      <p:sp>
        <p:nvSpPr>
          <p:cNvPr id="51228" name="AutoShape 134"/>
          <p:cNvSpPr>
            <a:spLocks noChangeArrowheads="1"/>
          </p:cNvSpPr>
          <p:nvPr/>
        </p:nvSpPr>
        <p:spPr bwMode="auto">
          <a:xfrm>
            <a:off x="3995738" y="5840413"/>
            <a:ext cx="1854200" cy="1017587"/>
          </a:xfrm>
          <a:prstGeom prst="can">
            <a:avLst>
              <a:gd name="adj" fmla="val 16588"/>
            </a:avLst>
          </a:prstGeom>
          <a:solidFill>
            <a:srgbClr val="3333CC">
              <a:alpha val="87057"/>
            </a:srgbClr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dirty="0">
                <a:solidFill>
                  <a:schemeClr val="bg1"/>
                </a:solidFill>
                <a:latin typeface="Calibri" pitchFamily="34" charset="0"/>
              </a:rPr>
              <a:t>MID-</a:t>
            </a:r>
            <a:br>
              <a:rPr lang="en-US" dirty="0">
                <a:solidFill>
                  <a:schemeClr val="bg1"/>
                </a:solidFill>
                <a:latin typeface="Calibri" pitchFamily="34" charset="0"/>
              </a:rPr>
            </a:br>
            <a:r>
              <a:rPr lang="en-US" dirty="0">
                <a:solidFill>
                  <a:schemeClr val="bg1"/>
                </a:solidFill>
                <a:latin typeface="Calibri" pitchFamily="34" charset="0"/>
              </a:rPr>
              <a:t>Representation</a:t>
            </a:r>
            <a:br>
              <a:rPr lang="en-US" dirty="0">
                <a:solidFill>
                  <a:schemeClr val="bg1"/>
                </a:solidFill>
                <a:latin typeface="Calibri" pitchFamily="34" charset="0"/>
              </a:rPr>
            </a:br>
            <a:r>
              <a:rPr lang="en-US" dirty="0" err="1" smtClean="0">
                <a:solidFill>
                  <a:schemeClr val="bg1"/>
                </a:solidFill>
                <a:latin typeface="Calibri" pitchFamily="34" charset="0"/>
              </a:rPr>
              <a:t>Termkandidaten</a:t>
            </a:r>
            <a:endParaRPr lang="en-US" dirty="0">
              <a:solidFill>
                <a:schemeClr val="bg1"/>
              </a:solidFill>
              <a:latin typeface="Calibri" pitchFamily="34" charset="0"/>
            </a:endParaRPr>
          </a:p>
          <a:p>
            <a:pPr algn="ctr"/>
            <a:endParaRPr lang="en-US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4" name="Titel 4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Natural Language Processing (NLP)-"Pipeline"</a:t>
            </a:r>
            <a:br>
              <a:rPr kumimoji="0" lang="de-DE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endParaRPr kumimoji="0" lang="de-DE" sz="3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135" name="180-Grad-Pfeil 134"/>
          <p:cNvSpPr/>
          <p:nvPr/>
        </p:nvSpPr>
        <p:spPr>
          <a:xfrm rot="16200000">
            <a:off x="1907704" y="5373216"/>
            <a:ext cx="1224136" cy="1008112"/>
          </a:xfrm>
          <a:prstGeom prst="utur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schemeClr val="tx1"/>
              </a:solidFill>
            </a:endParaRPr>
          </a:p>
        </p:txBody>
      </p:sp>
      <p:sp>
        <p:nvSpPr>
          <p:cNvPr id="136" name="Textfeld 135"/>
          <p:cNvSpPr txBox="1"/>
          <p:nvPr/>
        </p:nvSpPr>
        <p:spPr>
          <a:xfrm>
            <a:off x="4139952" y="1988840"/>
            <a:ext cx="11977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b="1" dirty="0" smtClean="0">
                <a:solidFill>
                  <a:srgbClr val="FF0000"/>
                </a:solidFill>
              </a:rPr>
              <a:t>SNOMED</a:t>
            </a:r>
            <a:endParaRPr lang="de-DE" b="1" dirty="0">
              <a:solidFill>
                <a:srgbClr val="FF0000"/>
              </a:solidFill>
            </a:endParaRPr>
          </a:p>
        </p:txBody>
      </p:sp>
      <p:sp>
        <p:nvSpPr>
          <p:cNvPr id="137" name="Textfeld 136"/>
          <p:cNvSpPr txBox="1"/>
          <p:nvPr/>
        </p:nvSpPr>
        <p:spPr>
          <a:xfrm>
            <a:off x="0" y="4787880"/>
            <a:ext cx="1903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b="1" dirty="0" err="1" smtClean="0">
                <a:solidFill>
                  <a:srgbClr val="FF0000"/>
                </a:solidFill>
              </a:rPr>
              <a:t>Entlassberichte</a:t>
            </a:r>
            <a:endParaRPr lang="de-DE" b="1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49" name="Picture 4"/>
          <p:cNvPicPr>
            <a:picLocks noChangeAspect="1" noChangeArrowheads="1"/>
          </p:cNvPicPr>
          <p:nvPr/>
        </p:nvPicPr>
        <p:blipFill>
          <a:blip r:embed="rId3" cstate="print"/>
          <a:srcRect l="4554" t="32210" r="1863" b="9223"/>
          <a:stretch>
            <a:fillRect/>
          </a:stretch>
        </p:blipFill>
        <p:spPr bwMode="auto">
          <a:xfrm>
            <a:off x="251520" y="1340768"/>
            <a:ext cx="8604448" cy="542080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53252" name="Rectangle 6"/>
          <p:cNvSpPr>
            <a:spLocks noChangeArrowheads="1"/>
          </p:cNvSpPr>
          <p:nvPr/>
        </p:nvSpPr>
        <p:spPr bwMode="auto">
          <a:xfrm>
            <a:off x="476250" y="4094163"/>
            <a:ext cx="184150" cy="369887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53253" name="Rectangle 7"/>
          <p:cNvSpPr>
            <a:spLocks noChangeArrowheads="1"/>
          </p:cNvSpPr>
          <p:nvPr/>
        </p:nvSpPr>
        <p:spPr bwMode="auto">
          <a:xfrm>
            <a:off x="8245475" y="4094163"/>
            <a:ext cx="184150" cy="369887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9" name="Titel 4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Goldstandard</a:t>
            </a:r>
            <a:endParaRPr kumimoji="0" lang="de-DE" sz="3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332656"/>
            <a:ext cx="3528392" cy="308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</a:p>
          <a:p>
            <a:pPr algn="ctr"/>
            <a:endParaRPr lang="de-DE" sz="2400" dirty="0" smtClean="0">
              <a:solidFill>
                <a:prstClr val="white"/>
              </a:solidFill>
              <a:latin typeface="Calibri"/>
              <a:ea typeface="+mj-ea"/>
              <a:cs typeface="+mj-cs"/>
            </a:endParaRP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Beispiel 4:</a:t>
            </a:r>
          </a:p>
          <a:p>
            <a:pPr algn="ctr"/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Automatisches</a:t>
            </a:r>
            <a:b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20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Code-Mapping</a:t>
            </a:r>
          </a:p>
          <a:p>
            <a:pPr algn="ctr"/>
            <a: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/>
            </a:r>
            <a:br>
              <a:rPr lang="de-DE" sz="2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050" dirty="0"/>
          </a:p>
        </p:txBody>
      </p:sp>
      <p:pic>
        <p:nvPicPr>
          <p:cNvPr id="8" name="Picture 7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67944" y="836712"/>
            <a:ext cx="4392092" cy="219349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9" name="Textfeld 6"/>
          <p:cNvSpPr txBox="1">
            <a:spLocks noChangeArrowheads="1"/>
          </p:cNvSpPr>
          <p:nvPr/>
        </p:nvSpPr>
        <p:spPr bwMode="auto">
          <a:xfrm>
            <a:off x="3995936" y="3068960"/>
            <a:ext cx="5004048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rgbClr val="C00000"/>
                </a:solidFill>
                <a:latin typeface="Calibri" pitchFamily="34" charset="0"/>
              </a:rPr>
              <a:t>Total                                                           </a:t>
            </a:r>
            <a:r>
              <a:rPr lang="en-US" sz="2000" b="1" dirty="0">
                <a:solidFill>
                  <a:srgbClr val="C00000"/>
                </a:solidFill>
                <a:latin typeface="Calibri" pitchFamily="34" charset="0"/>
              </a:rPr>
              <a:t>78 %</a:t>
            </a:r>
          </a:p>
        </p:txBody>
      </p:sp>
      <p:graphicFrame>
        <p:nvGraphicFramePr>
          <p:cNvPr id="11" name="Tabela 3"/>
          <p:cNvGraphicFramePr>
            <a:graphicFrameLocks/>
          </p:cNvGraphicFramePr>
          <p:nvPr/>
        </p:nvGraphicFramePr>
        <p:xfrm>
          <a:off x="1979712" y="3717032"/>
          <a:ext cx="6480720" cy="2963407"/>
        </p:xfrm>
        <a:graphic>
          <a:graphicData uri="http://schemas.openxmlformats.org/drawingml/2006/table">
            <a:tbl>
              <a:tblPr/>
              <a:tblGrid>
                <a:gridCol w="1771050"/>
                <a:gridCol w="400914"/>
                <a:gridCol w="4308756"/>
              </a:tblGrid>
              <a:tr h="20111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Category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b="1" noProof="0" smtClean="0">
                          <a:latin typeface="+mj-lt"/>
                          <a:ea typeface="Times New Roman"/>
                        </a:rPr>
                        <a:t>%</a:t>
                      </a:r>
                      <a:endParaRPr lang="es-ES" sz="1600" noProof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Description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</a:tr>
              <a:tr h="39507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Extraction</a:t>
                      </a:r>
                      <a:r>
                        <a:rPr lang="es-ES" sz="1600" b="1" noProof="0" dirty="0" smtClean="0">
                          <a:latin typeface="+mj-lt"/>
                          <a:ea typeface="Times New Roman"/>
                        </a:rPr>
                        <a:t> of </a:t>
                      </a: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NPs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smtClean="0">
                          <a:latin typeface="+mj-lt"/>
                          <a:ea typeface="Times New Roman"/>
                        </a:rPr>
                        <a:t>20</a:t>
                      </a:r>
                      <a:endParaRPr lang="es-ES" sz="1600" noProof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 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333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MorphoSaurus</a:t>
                      </a:r>
                      <a:r>
                        <a:rPr lang="es-ES" sz="1600" b="1" noProof="0" dirty="0" smtClean="0">
                          <a:latin typeface="+mj-lt"/>
                          <a:ea typeface="Times New Roman"/>
                        </a:rPr>
                        <a:t/>
                      </a:r>
                      <a:br>
                        <a:rPr lang="es-ES" sz="1600" b="1" noProof="0" dirty="0" smtClean="0">
                          <a:latin typeface="+mj-lt"/>
                          <a:ea typeface="Times New Roman"/>
                        </a:rPr>
                      </a:b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mapping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smtClean="0">
                          <a:latin typeface="+mj-lt"/>
                          <a:ea typeface="Times New Roman"/>
                        </a:rPr>
                        <a:t>24</a:t>
                      </a:r>
                      <a:endParaRPr lang="es-ES" sz="1600" noProof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endParaRPr lang="es-ES" sz="1600" noProof="0" dirty="0" smtClean="0">
                        <a:latin typeface="+mj-lt"/>
                        <a:ea typeface="Times New Roman"/>
                      </a:endParaRPr>
                    </a:p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no </a:t>
                      </a:r>
                      <a:r>
                        <a:rPr lang="es-ES" sz="1600" noProof="0" dirty="0" err="1" smtClean="0">
                          <a:latin typeface="+mj-lt"/>
                          <a:ea typeface="Times New Roman"/>
                        </a:rPr>
                        <a:t>mapping</a:t>
                      </a: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 (1/3)</a:t>
                      </a:r>
                      <a:r>
                        <a:rPr lang="es-ES" sz="1600" baseline="0" noProof="0" dirty="0" smtClean="0">
                          <a:latin typeface="+mj-lt"/>
                          <a:ea typeface="Times New Roman"/>
                        </a:rPr>
                        <a:t> </a:t>
                      </a: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 </a:t>
                      </a:r>
                    </a:p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false </a:t>
                      </a:r>
                      <a:r>
                        <a:rPr lang="es-ES" sz="1600" noProof="0" dirty="0" err="1" smtClean="0">
                          <a:latin typeface="+mj-lt"/>
                          <a:ea typeface="Times New Roman"/>
                        </a:rPr>
                        <a:t>mapping</a:t>
                      </a: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 </a:t>
                      </a:r>
                      <a:r>
                        <a:rPr lang="es-ES" sz="1600" baseline="0" noProof="0" dirty="0" smtClean="0">
                          <a:latin typeface="+mj-lt"/>
                          <a:ea typeface="Times New Roman"/>
                        </a:rPr>
                        <a:t>(2/3) </a:t>
                      </a: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 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333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b="1" noProof="0" dirty="0" smtClean="0">
                          <a:latin typeface="+mj-lt"/>
                          <a:ea typeface="Times New Roman"/>
                        </a:rPr>
                        <a:t>false </a:t>
                      </a: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context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smtClean="0">
                          <a:latin typeface="+mj-lt"/>
                          <a:ea typeface="Times New Roman"/>
                        </a:rPr>
                        <a:t>36</a:t>
                      </a:r>
                      <a:endParaRPr lang="es-ES" sz="1600" noProof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endParaRPr lang="es-ES" sz="1600" noProof="0" dirty="0" smtClean="0">
                        <a:latin typeface="+mj-lt"/>
                        <a:ea typeface="Times New Roman"/>
                      </a:endParaRPr>
                    </a:p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60 % </a:t>
                      </a:r>
                      <a:r>
                        <a:rPr lang="es-ES" sz="1600" noProof="0" dirty="0" err="1" smtClean="0">
                          <a:latin typeface="+mj-lt"/>
                          <a:ea typeface="Times New Roman"/>
                        </a:rPr>
                        <a:t>negation</a:t>
                      </a:r>
                      <a:endParaRPr lang="es-ES" sz="1600" noProof="0" dirty="0" smtClean="0">
                        <a:latin typeface="+mj-lt"/>
                        <a:ea typeface="Times New Roman"/>
                      </a:endParaRPr>
                    </a:p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40%</a:t>
                      </a:r>
                      <a:r>
                        <a:rPr lang="es-ES" sz="1600" baseline="0" noProof="0" dirty="0" smtClean="0">
                          <a:latin typeface="+mj-lt"/>
                          <a:ea typeface="Times New Roman"/>
                        </a:rPr>
                        <a:t> </a:t>
                      </a:r>
                      <a:r>
                        <a:rPr lang="es-ES" sz="1600" baseline="0" noProof="0" dirty="0" err="1" smtClean="0">
                          <a:latin typeface="+mj-lt"/>
                          <a:ea typeface="Times New Roman"/>
                        </a:rPr>
                        <a:t>other</a:t>
                      </a:r>
                      <a:r>
                        <a:rPr lang="es-ES" sz="1600" baseline="0" noProof="0" dirty="0" smtClean="0">
                          <a:latin typeface="+mj-lt"/>
                          <a:ea typeface="Times New Roman"/>
                        </a:rPr>
                        <a:t> </a:t>
                      </a:r>
                      <a:r>
                        <a:rPr lang="es-ES" sz="1600" baseline="0" noProof="0" dirty="0" err="1" smtClean="0">
                          <a:latin typeface="+mj-lt"/>
                          <a:ea typeface="Times New Roman"/>
                        </a:rPr>
                        <a:t>contexts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919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spelling</a:t>
                      </a:r>
                      <a:r>
                        <a:rPr lang="es-ES" sz="1600" b="1" noProof="0" dirty="0" smtClean="0">
                          <a:latin typeface="+mj-lt"/>
                          <a:ea typeface="Times New Roman"/>
                        </a:rPr>
                        <a:t> </a:t>
                      </a: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problems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4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 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13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acronym</a:t>
                      </a:r>
                      <a:r>
                        <a:rPr lang="es-ES" sz="1600" b="1" noProof="0" dirty="0" smtClean="0">
                          <a:latin typeface="+mj-lt"/>
                          <a:ea typeface="Times New Roman"/>
                        </a:rPr>
                        <a:t> </a:t>
                      </a: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problems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smtClean="0">
                          <a:latin typeface="+mj-lt"/>
                          <a:ea typeface="Times New Roman"/>
                        </a:rPr>
                        <a:t>1</a:t>
                      </a:r>
                      <a:endParaRPr lang="es-ES" sz="1600" noProof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 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13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other</a:t>
                      </a:r>
                      <a:r>
                        <a:rPr lang="es-ES" sz="1600" b="1" noProof="0" dirty="0" smtClean="0">
                          <a:latin typeface="+mj-lt"/>
                          <a:ea typeface="Times New Roman"/>
                        </a:rPr>
                        <a:t> </a:t>
                      </a:r>
                      <a:r>
                        <a:rPr lang="es-ES" sz="1600" b="1" noProof="0" dirty="0" err="1" smtClean="0">
                          <a:latin typeface="+mj-lt"/>
                          <a:ea typeface="Times New Roman"/>
                        </a:rPr>
                        <a:t>errors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15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0000"/>
                        </a:lnSpc>
                        <a:spcAft>
                          <a:spcPts val="0"/>
                        </a:spcAft>
                        <a:tabLst>
                          <a:tab pos="431800" algn="l"/>
                        </a:tabLst>
                      </a:pPr>
                      <a:r>
                        <a:rPr lang="es-ES" sz="1600" noProof="0" dirty="0" smtClean="0">
                          <a:latin typeface="+mj-lt"/>
                          <a:ea typeface="Times New Roman"/>
                        </a:rPr>
                        <a:t> </a:t>
                      </a:r>
                      <a:endParaRPr lang="es-ES" sz="1600" noProof="0" dirty="0">
                        <a:latin typeface="+mj-lt"/>
                        <a:ea typeface="Times New Roman"/>
                      </a:endParaRPr>
                    </a:p>
                  </a:txBody>
                  <a:tcPr marL="48381" marR="4838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Rechteck 11"/>
          <p:cNvSpPr/>
          <p:nvPr/>
        </p:nvSpPr>
        <p:spPr>
          <a:xfrm>
            <a:off x="5076056" y="188640"/>
            <a:ext cx="26479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Güte des </a:t>
            </a:r>
            <a:r>
              <a:rPr lang="de-DE" sz="2400" b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Mappings</a:t>
            </a:r>
            <a:endParaRPr lang="de-DE" sz="2400" b="1" dirty="0"/>
          </a:p>
        </p:txBody>
      </p:sp>
      <p:sp>
        <p:nvSpPr>
          <p:cNvPr id="13" name="Rechteck 12"/>
          <p:cNvSpPr/>
          <p:nvPr/>
        </p:nvSpPr>
        <p:spPr>
          <a:xfrm>
            <a:off x="323528" y="3717032"/>
            <a:ext cx="118622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Fehler-</a:t>
            </a:r>
            <a:b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Analyse</a:t>
            </a:r>
            <a:endParaRPr lang="de-DE" sz="2400" b="1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2321496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3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2987824" y="224948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3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Ellipse 592"/>
          <p:cNvSpPr>
            <a:spLocks noChangeArrowheads="1"/>
          </p:cNvSpPr>
          <p:nvPr/>
        </p:nvSpPr>
        <p:spPr bwMode="auto">
          <a:xfrm>
            <a:off x="-972616" y="-1035496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Sekundär-</a:t>
            </a:r>
            <a:b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3600" dirty="0" err="1" smtClean="0">
                <a:solidFill>
                  <a:schemeClr val="bg1"/>
                </a:solidFill>
                <a:latin typeface="Calibri" pitchFamily="34" charset="0"/>
              </a:rPr>
              <a:t>nutzung</a:t>
            </a:r>
            <a:endParaRPr lang="de-DE" sz="3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Ellipse 592"/>
          <p:cNvSpPr>
            <a:spLocks noChangeArrowheads="1"/>
          </p:cNvSpPr>
          <p:nvPr/>
        </p:nvSpPr>
        <p:spPr bwMode="auto">
          <a:xfrm>
            <a:off x="3347864" y="-531440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36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3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Rechteck 7"/>
          <p:cNvSpPr/>
          <p:nvPr/>
        </p:nvSpPr>
        <p:spPr>
          <a:xfrm>
            <a:off x="0" y="188640"/>
            <a:ext cx="9144000" cy="6669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7200" dirty="0" smtClean="0"/>
              <a:t>Perspektiven</a:t>
            </a:r>
            <a:endParaRPr lang="de-DE" sz="720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1124744"/>
            <a:ext cx="352839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4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Perspektiven</a:t>
            </a:r>
            <a:endParaRPr lang="de-DE" dirty="0"/>
          </a:p>
        </p:txBody>
      </p:sp>
      <p:sp>
        <p:nvSpPr>
          <p:cNvPr id="15" name="Rechteck 14"/>
          <p:cNvSpPr/>
          <p:nvPr/>
        </p:nvSpPr>
        <p:spPr>
          <a:xfrm>
            <a:off x="4211960" y="1628800"/>
            <a:ext cx="4716016" cy="45797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Verwendung geeigneter Standards zur Dokumentation medizinischer Sachverhalte: z.B. SNOMED CT für Terminologie 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Maschinelle Repräsentation medizinischen Grundwissens zur Unterstützung von logischen Folgerungen (Ontologien)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Verbesserung der Leistungsfähigkeit bei der Generierung  standardisierter Daten aus freitextlichen Dokumenten 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Automatische Erkennung des Kontexts sprachlicher Äußerungen 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Ressourcen:  Lexika, Thesauri, Textkorpora 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Erstellung von Goldstandards für die Evaluierung medizinischer </a:t>
            </a:r>
            <a:r>
              <a:rPr lang="de-DE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Retrievalsysteme</a:t>
            </a: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</a:p>
          <a:p>
            <a:pPr marL="342900" indent="-342900">
              <a:spcBef>
                <a:spcPct val="20000"/>
              </a:spcBef>
            </a:pPr>
            <a:r>
              <a:rPr 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endParaRPr lang="de-DE" sz="16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16" name="Rechteck 15"/>
          <p:cNvSpPr/>
          <p:nvPr/>
        </p:nvSpPr>
        <p:spPr>
          <a:xfrm>
            <a:off x="4176464" y="404664"/>
            <a:ext cx="4572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+mj-ea"/>
                <a:cs typeface="+mj-cs"/>
              </a:rPr>
              <a:t>Herausforderungen für die Medizinische Informatik  </a:t>
            </a:r>
            <a:endParaRPr lang="de-DE" sz="1050" b="1" dirty="0"/>
          </a:p>
        </p:txBody>
      </p:sp>
      <p:pic>
        <p:nvPicPr>
          <p:cNvPr id="5124" name="Picture 4" descr="http://idw-online.de/pages/de/newsimage?id=69585&amp;size=scree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9512" y="2852936"/>
            <a:ext cx="1584176" cy="2189891"/>
          </a:xfrm>
          <a:prstGeom prst="rect">
            <a:avLst/>
          </a:prstGeom>
          <a:noFill/>
        </p:spPr>
      </p:pic>
      <p:pic>
        <p:nvPicPr>
          <p:cNvPr id="5122" name="Picture 2" descr="http://media.dav-medien.de/09585220Z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43608" y="4005064"/>
            <a:ext cx="1766794" cy="2016224"/>
          </a:xfrm>
          <a:prstGeom prst="rect">
            <a:avLst/>
          </a:prstGeom>
          <a:noFill/>
        </p:spPr>
      </p:pic>
      <p:pic>
        <p:nvPicPr>
          <p:cNvPr id="5126" name="Picture 6" descr="http://pixhost.info/avaxhome/52/04/000a0452_medium.jpe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627784" y="3140968"/>
            <a:ext cx="1363172" cy="2065412"/>
          </a:xfrm>
          <a:prstGeom prst="rect">
            <a:avLst/>
          </a:prstGeom>
          <a:noFill/>
        </p:spPr>
      </p:pic>
      <p:sp>
        <p:nvSpPr>
          <p:cNvPr id="19" name="Rechteck 18"/>
          <p:cNvSpPr/>
          <p:nvPr/>
        </p:nvSpPr>
        <p:spPr>
          <a:xfrm>
            <a:off x="2051720" y="548680"/>
            <a:ext cx="158075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Semantik</a:t>
            </a:r>
            <a:endParaRPr lang="de-DE" sz="2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1124744"/>
            <a:ext cx="352839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4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Perspektiven</a:t>
            </a:r>
            <a:endParaRPr lang="de-DE" dirty="0"/>
          </a:p>
        </p:txBody>
      </p:sp>
      <p:sp>
        <p:nvSpPr>
          <p:cNvPr id="10" name="Rechteck 9"/>
          <p:cNvSpPr/>
          <p:nvPr/>
        </p:nvSpPr>
        <p:spPr>
          <a:xfrm>
            <a:off x="4176464" y="404664"/>
            <a:ext cx="4572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+mj-ea"/>
                <a:cs typeface="+mj-cs"/>
              </a:rPr>
              <a:t>Herausforderungen für die Medizinische Informatik  </a:t>
            </a:r>
            <a:endParaRPr lang="de-DE" sz="1050" b="1" dirty="0"/>
          </a:p>
        </p:txBody>
      </p:sp>
      <p:sp>
        <p:nvSpPr>
          <p:cNvPr id="11" name="Rechteck 10"/>
          <p:cNvSpPr/>
          <p:nvPr/>
        </p:nvSpPr>
        <p:spPr>
          <a:xfrm>
            <a:off x="3707904" y="1268760"/>
            <a:ext cx="5436096" cy="6001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Bef>
                <a:spcPct val="20000"/>
              </a:spcBef>
            </a:pPr>
            <a:r>
              <a:rPr lang="de-DE" sz="20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Unterstützung beim Erwerb von 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"Retrieval-Kompetenz" 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Nicht jede Recherche ist gleich: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Precision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-orientierte Recherche: Vollständigkeit sekundär, schneller Überblick: 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 Suche nach </a:t>
            </a: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Kasuistiken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für Lehrzwecke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 Suche nach "ähnlichen" 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/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Behandlungsfällen</a:t>
            </a: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Recall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-orientierte Recherche: Vollständigkeit essentiell, 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"Stecknadel-in-Heuhaufen"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  wissenschaftliche Auswertungen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  Qualitätssicherungsmaßnahmen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-  Entscheidungsunterstützung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pic>
        <p:nvPicPr>
          <p:cNvPr id="3076" name="Picture 4" descr="http://thebadgersden.co.uk/wp-content/uploads/2011/02/home_needle_haystack-150x150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1560" y="3717032"/>
            <a:ext cx="2448272" cy="2448272"/>
          </a:xfrm>
          <a:prstGeom prst="rect">
            <a:avLst/>
          </a:prstGeom>
          <a:noFill/>
        </p:spPr>
      </p:pic>
      <p:sp>
        <p:nvSpPr>
          <p:cNvPr id="17" name="Rechteck 16"/>
          <p:cNvSpPr/>
          <p:nvPr/>
        </p:nvSpPr>
        <p:spPr>
          <a:xfrm>
            <a:off x="251520" y="620688"/>
            <a:ext cx="151169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Retrieval</a:t>
            </a:r>
            <a:endParaRPr lang="de-DE" sz="2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4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Rechteck 13"/>
          <p:cNvSpPr/>
          <p:nvPr/>
        </p:nvSpPr>
        <p:spPr>
          <a:xfrm>
            <a:off x="179512" y="1124744"/>
            <a:ext cx="352839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4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Perspektiven</a:t>
            </a:r>
            <a:endParaRPr lang="de-DE" dirty="0"/>
          </a:p>
        </p:txBody>
      </p:sp>
      <p:sp>
        <p:nvSpPr>
          <p:cNvPr id="10" name="Rechteck 9"/>
          <p:cNvSpPr/>
          <p:nvPr/>
        </p:nvSpPr>
        <p:spPr>
          <a:xfrm>
            <a:off x="4176464" y="404664"/>
            <a:ext cx="4572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+mj-ea"/>
                <a:cs typeface="+mj-cs"/>
              </a:rPr>
              <a:t>Recherchieren statt Ordnen: Paradigmenwechsel? </a:t>
            </a:r>
            <a:endParaRPr lang="de-DE" sz="1050" b="1" dirty="0"/>
          </a:p>
        </p:txBody>
      </p:sp>
      <p:sp>
        <p:nvSpPr>
          <p:cNvPr id="11" name="Rechteck 10"/>
          <p:cNvSpPr/>
          <p:nvPr/>
        </p:nvSpPr>
        <p:spPr>
          <a:xfrm>
            <a:off x="3707904" y="1268760"/>
            <a:ext cx="5436096" cy="53245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Bef>
                <a:spcPct val="20000"/>
              </a:spcBef>
            </a:pPr>
            <a:r>
              <a:rPr lang="de-DE" sz="20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Betrifft sowohl primäre als auch sekundäre Nutzung von Information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Tendenz: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Früher: minutiöses Ordnen Voraussetzung für Wiederfinden (Retrieval kostspielig)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Heute: Retrieval überall verfügbar, Ordnen wird vernachlässigt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Hinweise: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Internet-Suchmaschinen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Desktop-</a:t>
            </a: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Indexierer</a:t>
            </a: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Mail-Clients 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(z.B. verzichtet </a:t>
            </a: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Gmail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auf Ordner)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251520" y="620688"/>
            <a:ext cx="151169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Retrieval</a:t>
            </a:r>
            <a:endParaRPr lang="de-DE" sz="2800" dirty="0">
              <a:solidFill>
                <a:schemeClr val="bg1"/>
              </a:solidFill>
            </a:endParaRPr>
          </a:p>
        </p:txBody>
      </p:sp>
      <p:sp>
        <p:nvSpPr>
          <p:cNvPr id="12" name="Rechteck 11"/>
          <p:cNvSpPr/>
          <p:nvPr/>
        </p:nvSpPr>
        <p:spPr>
          <a:xfrm>
            <a:off x="1835696" y="404664"/>
            <a:ext cx="158075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Semantik</a:t>
            </a:r>
            <a:endParaRPr lang="de-DE" sz="2800" dirty="0">
              <a:solidFill>
                <a:schemeClr val="bg1"/>
              </a:solidFill>
            </a:endParaRPr>
          </a:p>
        </p:txBody>
      </p:sp>
      <p:sp>
        <p:nvSpPr>
          <p:cNvPr id="13" name="Rechteck 12"/>
          <p:cNvSpPr/>
          <p:nvPr/>
        </p:nvSpPr>
        <p:spPr>
          <a:xfrm>
            <a:off x="1835696" y="1844824"/>
            <a:ext cx="10794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Daten</a:t>
            </a:r>
            <a:endParaRPr lang="de-DE" sz="2800" dirty="0">
              <a:solidFill>
                <a:schemeClr val="bg1"/>
              </a:solidFill>
            </a:endParaRPr>
          </a:p>
        </p:txBody>
      </p:sp>
      <p:sp>
        <p:nvSpPr>
          <p:cNvPr id="15" name="Rechteck 14"/>
          <p:cNvSpPr/>
          <p:nvPr/>
        </p:nvSpPr>
        <p:spPr>
          <a:xfrm>
            <a:off x="467544" y="2132856"/>
            <a:ext cx="143488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Nutzung</a:t>
            </a:r>
            <a:endParaRPr lang="de-DE" sz="2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74" name="AutoShape 2"/>
          <p:cNvSpPr>
            <a:spLocks noChangeArrowheads="1"/>
          </p:cNvSpPr>
          <p:nvPr/>
        </p:nvSpPr>
        <p:spPr bwMode="auto">
          <a:xfrm>
            <a:off x="1258888" y="1125538"/>
            <a:ext cx="8785225" cy="4248150"/>
          </a:xfrm>
          <a:prstGeom prst="cube">
            <a:avLst>
              <a:gd name="adj" fmla="val 25000"/>
            </a:avLst>
          </a:prstGeom>
          <a:solidFill>
            <a:srgbClr val="808080">
              <a:alpha val="13000"/>
            </a:srgbClr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lIns="90000" tIns="46800" rIns="90000" bIns="46800" anchor="ctr">
            <a:spAutoFit/>
          </a:bodyPr>
          <a:lstStyle/>
          <a:p>
            <a:endParaRPr lang="de-DE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619250" y="2781300"/>
            <a:ext cx="3313113" cy="2376488"/>
            <a:chOff x="158" y="2523"/>
            <a:chExt cx="2087" cy="1497"/>
          </a:xfrm>
        </p:grpSpPr>
        <p:sp>
          <p:nvSpPr>
            <p:cNvPr id="771076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107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0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5" name="Group 32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110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" name="Group 58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113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" name="Group 84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115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8" name="Group 110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118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1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9" name="Group 136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120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0" name="Group 162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123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1" name="Group 188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126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12" name="Group 214"/>
          <p:cNvGrpSpPr>
            <a:grpSpLocks/>
          </p:cNvGrpSpPr>
          <p:nvPr/>
        </p:nvGrpSpPr>
        <p:grpSpPr bwMode="auto">
          <a:xfrm>
            <a:off x="1403350" y="2997200"/>
            <a:ext cx="3313113" cy="2376488"/>
            <a:chOff x="158" y="2523"/>
            <a:chExt cx="2087" cy="1497"/>
          </a:xfrm>
        </p:grpSpPr>
        <p:sp>
          <p:nvSpPr>
            <p:cNvPr id="771287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" name="Group 216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14" name="Group 217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129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2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5" name="Group 243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131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6" name="Group 269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134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7" name="Group 295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136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8" name="Group 321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139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3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9" name="Group 347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142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0" name="Group 373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144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1" name="Group 399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147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4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22" name="Group 425"/>
          <p:cNvGrpSpPr>
            <a:grpSpLocks/>
          </p:cNvGrpSpPr>
          <p:nvPr/>
        </p:nvGrpSpPr>
        <p:grpSpPr bwMode="auto">
          <a:xfrm>
            <a:off x="1116013" y="3213100"/>
            <a:ext cx="3313112" cy="2376488"/>
            <a:chOff x="158" y="2523"/>
            <a:chExt cx="2087" cy="1497"/>
          </a:xfrm>
        </p:grpSpPr>
        <p:sp>
          <p:nvSpPr>
            <p:cNvPr id="771498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3" name="Group 427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24" name="Group 428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150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5" name="Group 454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152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6" name="Group 480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155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7" name="Group 506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157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5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8" name="Group 532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160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9" name="Group 558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163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30" name="Group 584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165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31" name="Group 610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168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6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1841" name="Group 636"/>
          <p:cNvGrpSpPr>
            <a:grpSpLocks/>
          </p:cNvGrpSpPr>
          <p:nvPr/>
        </p:nvGrpSpPr>
        <p:grpSpPr bwMode="auto">
          <a:xfrm>
            <a:off x="827088" y="3500438"/>
            <a:ext cx="3313112" cy="2376487"/>
            <a:chOff x="158" y="2523"/>
            <a:chExt cx="2087" cy="1497"/>
          </a:xfrm>
        </p:grpSpPr>
        <p:sp>
          <p:nvSpPr>
            <p:cNvPr id="771709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1867" name="Group 638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1893" name="Group 639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171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919" name="Group 665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173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921" name="Group 691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176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922" name="Group 717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179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7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948" name="Group 743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181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974" name="Group 769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184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000" name="Group 795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186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026" name="Group 821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189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8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2052" name="Group 847"/>
          <p:cNvGrpSpPr>
            <a:grpSpLocks/>
          </p:cNvGrpSpPr>
          <p:nvPr/>
        </p:nvGrpSpPr>
        <p:grpSpPr bwMode="auto">
          <a:xfrm>
            <a:off x="539750" y="3716338"/>
            <a:ext cx="3313113" cy="2376487"/>
            <a:chOff x="158" y="2523"/>
            <a:chExt cx="2087" cy="1497"/>
          </a:xfrm>
        </p:grpSpPr>
        <p:sp>
          <p:nvSpPr>
            <p:cNvPr id="771920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2078" name="Group 849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2104" name="Group 850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192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131" name="Group 876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194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132" name="Group 902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197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19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158" name="Group 928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200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184" name="Group 954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202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210" name="Group 980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205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236" name="Group 1006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207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0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262" name="Group 1032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210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1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772130" name="File"/>
          <p:cNvSpPr>
            <a:spLocks noEditPoints="1" noChangeArrowheads="1"/>
          </p:cNvSpPr>
          <p:nvPr/>
        </p:nvSpPr>
        <p:spPr bwMode="auto">
          <a:xfrm>
            <a:off x="250825" y="4005263"/>
            <a:ext cx="3313113" cy="2376487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72288" name="Group 1059"/>
          <p:cNvGrpSpPr>
            <a:grpSpLocks/>
          </p:cNvGrpSpPr>
          <p:nvPr/>
        </p:nvGrpSpPr>
        <p:grpSpPr bwMode="auto">
          <a:xfrm>
            <a:off x="323850" y="4365625"/>
            <a:ext cx="2879725" cy="1871663"/>
            <a:chOff x="204" y="2750"/>
            <a:chExt cx="1814" cy="1179"/>
          </a:xfrm>
        </p:grpSpPr>
        <p:grpSp>
          <p:nvGrpSpPr>
            <p:cNvPr id="772314" name="Group 1060"/>
            <p:cNvGrpSpPr>
              <a:grpSpLocks/>
            </p:cNvGrpSpPr>
            <p:nvPr/>
          </p:nvGrpSpPr>
          <p:grpSpPr bwMode="auto">
            <a:xfrm>
              <a:off x="475" y="2750"/>
              <a:ext cx="726" cy="771"/>
              <a:chOff x="113" y="3249"/>
              <a:chExt cx="726" cy="771"/>
            </a:xfrm>
          </p:grpSpPr>
          <p:sp>
            <p:nvSpPr>
              <p:cNvPr id="772133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3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3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3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3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3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3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4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5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5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5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5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5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5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5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5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2340" name="Group 1086"/>
            <p:cNvGrpSpPr>
              <a:grpSpLocks/>
            </p:cNvGrpSpPr>
            <p:nvPr/>
          </p:nvGrpSpPr>
          <p:grpSpPr bwMode="auto">
            <a:xfrm>
              <a:off x="1292" y="2750"/>
              <a:ext cx="726" cy="771"/>
              <a:chOff x="113" y="3249"/>
              <a:chExt cx="726" cy="771"/>
            </a:xfrm>
          </p:grpSpPr>
          <p:sp>
            <p:nvSpPr>
              <p:cNvPr id="772159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6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7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8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8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8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8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2342" name="Group 1112"/>
            <p:cNvGrpSpPr>
              <a:grpSpLocks/>
            </p:cNvGrpSpPr>
            <p:nvPr/>
          </p:nvGrpSpPr>
          <p:grpSpPr bwMode="auto">
            <a:xfrm>
              <a:off x="385" y="2886"/>
              <a:ext cx="726" cy="771"/>
              <a:chOff x="113" y="3249"/>
              <a:chExt cx="726" cy="771"/>
            </a:xfrm>
          </p:grpSpPr>
          <p:sp>
            <p:nvSpPr>
              <p:cNvPr id="772185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8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8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8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8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19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0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2343" name="Group 1138"/>
            <p:cNvGrpSpPr>
              <a:grpSpLocks/>
            </p:cNvGrpSpPr>
            <p:nvPr/>
          </p:nvGrpSpPr>
          <p:grpSpPr bwMode="auto">
            <a:xfrm>
              <a:off x="1202" y="2886"/>
              <a:ext cx="726" cy="771"/>
              <a:chOff x="113" y="3249"/>
              <a:chExt cx="726" cy="771"/>
            </a:xfrm>
          </p:grpSpPr>
          <p:sp>
            <p:nvSpPr>
              <p:cNvPr id="772211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1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1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1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1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1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1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1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1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2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3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3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3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3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3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3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2369" name="Group 1164"/>
            <p:cNvGrpSpPr>
              <a:grpSpLocks/>
            </p:cNvGrpSpPr>
            <p:nvPr/>
          </p:nvGrpSpPr>
          <p:grpSpPr bwMode="auto">
            <a:xfrm>
              <a:off x="295" y="3022"/>
              <a:ext cx="726" cy="771"/>
              <a:chOff x="113" y="3249"/>
              <a:chExt cx="726" cy="771"/>
            </a:xfrm>
          </p:grpSpPr>
          <p:sp>
            <p:nvSpPr>
              <p:cNvPr id="772237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3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3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4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5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6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6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2395" name="Group 1190"/>
            <p:cNvGrpSpPr>
              <a:grpSpLocks/>
            </p:cNvGrpSpPr>
            <p:nvPr/>
          </p:nvGrpSpPr>
          <p:grpSpPr bwMode="auto">
            <a:xfrm>
              <a:off x="1112" y="3022"/>
              <a:ext cx="726" cy="771"/>
              <a:chOff x="113" y="3249"/>
              <a:chExt cx="726" cy="771"/>
            </a:xfrm>
          </p:grpSpPr>
          <p:sp>
            <p:nvSpPr>
              <p:cNvPr id="772263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6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6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6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6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6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6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7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8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8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8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8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8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8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8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8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2421" name="Group 1216"/>
            <p:cNvGrpSpPr>
              <a:grpSpLocks/>
            </p:cNvGrpSpPr>
            <p:nvPr/>
          </p:nvGrpSpPr>
          <p:grpSpPr bwMode="auto">
            <a:xfrm>
              <a:off x="204" y="3158"/>
              <a:ext cx="726" cy="771"/>
              <a:chOff x="113" y="3249"/>
              <a:chExt cx="726" cy="771"/>
            </a:xfrm>
          </p:grpSpPr>
          <p:sp>
            <p:nvSpPr>
              <p:cNvPr id="772289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29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0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1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1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1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1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2447" name="Group 1242"/>
            <p:cNvGrpSpPr>
              <a:grpSpLocks/>
            </p:cNvGrpSpPr>
            <p:nvPr/>
          </p:nvGrpSpPr>
          <p:grpSpPr bwMode="auto">
            <a:xfrm>
              <a:off x="1021" y="3158"/>
              <a:ext cx="726" cy="771"/>
              <a:chOff x="113" y="3249"/>
              <a:chExt cx="726" cy="771"/>
            </a:xfrm>
          </p:grpSpPr>
          <p:sp>
            <p:nvSpPr>
              <p:cNvPr id="772315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1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1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1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1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2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33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72473" name="Group 1268"/>
          <p:cNvGrpSpPr>
            <a:grpSpLocks/>
          </p:cNvGrpSpPr>
          <p:nvPr/>
        </p:nvGrpSpPr>
        <p:grpSpPr bwMode="auto">
          <a:xfrm>
            <a:off x="5364163" y="2781300"/>
            <a:ext cx="3313112" cy="2376488"/>
            <a:chOff x="158" y="2523"/>
            <a:chExt cx="2087" cy="1497"/>
          </a:xfrm>
        </p:grpSpPr>
        <p:sp>
          <p:nvSpPr>
            <p:cNvPr id="772341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2499" name="Group 1270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2525" name="Group 1271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234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551" name="Group 1297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237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553" name="Group 1323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239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3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554" name="Group 1349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242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580" name="Group 1375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244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606" name="Group 1401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247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4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632" name="Group 1427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250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658" name="Group 1453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252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2684" name="Group 1479"/>
          <p:cNvGrpSpPr>
            <a:grpSpLocks/>
          </p:cNvGrpSpPr>
          <p:nvPr/>
        </p:nvGrpSpPr>
        <p:grpSpPr bwMode="auto">
          <a:xfrm>
            <a:off x="5148263" y="2997200"/>
            <a:ext cx="3313112" cy="2376488"/>
            <a:chOff x="158" y="2523"/>
            <a:chExt cx="2087" cy="1497"/>
          </a:xfrm>
        </p:grpSpPr>
        <p:sp>
          <p:nvSpPr>
            <p:cNvPr id="772552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2710" name="Group 1481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2736" name="Group 1482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255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762" name="Group 1508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258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5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764" name="Group 1534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260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765" name="Group 1560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263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791" name="Group 1586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265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817" name="Group 1612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268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6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843" name="Group 1638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271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869" name="Group 1664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273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2895" name="Group 1690"/>
          <p:cNvGrpSpPr>
            <a:grpSpLocks/>
          </p:cNvGrpSpPr>
          <p:nvPr/>
        </p:nvGrpSpPr>
        <p:grpSpPr bwMode="auto">
          <a:xfrm>
            <a:off x="4860925" y="3213100"/>
            <a:ext cx="3313113" cy="2376488"/>
            <a:chOff x="158" y="2523"/>
            <a:chExt cx="2087" cy="1497"/>
          </a:xfrm>
        </p:grpSpPr>
        <p:sp>
          <p:nvSpPr>
            <p:cNvPr id="772763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2921" name="Group 1692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2947" name="Group 1693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276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973" name="Group 1719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279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7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975" name="Group 1745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281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2976" name="Group 1771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284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002" name="Group 1797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287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028" name="Group 1823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289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8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054" name="Group 1849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292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080" name="Group 1875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294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3106" name="Group 1901"/>
          <p:cNvGrpSpPr>
            <a:grpSpLocks/>
          </p:cNvGrpSpPr>
          <p:nvPr/>
        </p:nvGrpSpPr>
        <p:grpSpPr bwMode="auto">
          <a:xfrm>
            <a:off x="4572000" y="3500438"/>
            <a:ext cx="3313113" cy="2376487"/>
            <a:chOff x="158" y="2523"/>
            <a:chExt cx="2087" cy="1497"/>
          </a:xfrm>
        </p:grpSpPr>
        <p:sp>
          <p:nvSpPr>
            <p:cNvPr id="772974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3132" name="Group 1903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3158" name="Group 1904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297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29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184" name="Group 1930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300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186" name="Group 1956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302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187" name="Group 1982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305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213" name="Group 2008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308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0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239" name="Group 2034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310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072" name="Group 2060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313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073" name="Group 2086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315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1075" name="Group 2112"/>
          <p:cNvGrpSpPr>
            <a:grpSpLocks/>
          </p:cNvGrpSpPr>
          <p:nvPr/>
        </p:nvGrpSpPr>
        <p:grpSpPr bwMode="auto">
          <a:xfrm>
            <a:off x="4284663" y="3716338"/>
            <a:ext cx="3313112" cy="2376487"/>
            <a:chOff x="158" y="2523"/>
            <a:chExt cx="2087" cy="1497"/>
          </a:xfrm>
        </p:grpSpPr>
        <p:sp>
          <p:nvSpPr>
            <p:cNvPr id="773185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1077" name="Group 2114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1078" name="Group 2115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318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1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265" name="Group 2141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321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104" name="Group 2167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324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130" name="Group 2193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326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291" name="Group 2219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329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2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156" name="Group 2245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331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317" name="Group 2271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334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343" name="Group 2297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337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3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1182" name="Group 2323"/>
          <p:cNvGrpSpPr>
            <a:grpSpLocks/>
          </p:cNvGrpSpPr>
          <p:nvPr/>
        </p:nvGrpSpPr>
        <p:grpSpPr bwMode="auto">
          <a:xfrm>
            <a:off x="3995738" y="4005263"/>
            <a:ext cx="3313112" cy="2376487"/>
            <a:chOff x="158" y="2523"/>
            <a:chExt cx="2087" cy="1497"/>
          </a:xfrm>
        </p:grpSpPr>
        <p:sp>
          <p:nvSpPr>
            <p:cNvPr id="773396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3369" name="Group 2325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1208" name="Group 2326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339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395" name="Group 2352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342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397" name="Group 2378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345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398" name="Group 2404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347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4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234" name="Group 2430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350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260" name="Group 2456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352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3424" name="Group 2482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355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1286" name="Group 2508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358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5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6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6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6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6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6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36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773606" name="AutoShape 2534"/>
          <p:cNvSpPr>
            <a:spLocks noChangeArrowheads="1"/>
          </p:cNvSpPr>
          <p:nvPr/>
        </p:nvSpPr>
        <p:spPr bwMode="auto">
          <a:xfrm>
            <a:off x="179388" y="2205038"/>
            <a:ext cx="8785225" cy="4248150"/>
          </a:xfrm>
          <a:prstGeom prst="cube">
            <a:avLst>
              <a:gd name="adj" fmla="val 25000"/>
            </a:avLst>
          </a:prstGeom>
          <a:solidFill>
            <a:srgbClr val="808080">
              <a:alpha val="13000"/>
            </a:srgbClr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lIns="90000" tIns="46800" rIns="90000" bIns="46800" anchor="ctr">
            <a:spAutoFit/>
          </a:bodyPr>
          <a:lstStyle/>
          <a:p>
            <a:endParaRPr lang="de-DE"/>
          </a:p>
        </p:txBody>
      </p:sp>
      <p:sp>
        <p:nvSpPr>
          <p:cNvPr id="773607" name="Line 2535"/>
          <p:cNvSpPr>
            <a:spLocks noChangeShapeType="1"/>
          </p:cNvSpPr>
          <p:nvPr/>
        </p:nvSpPr>
        <p:spPr bwMode="auto">
          <a:xfrm>
            <a:off x="971550" y="908050"/>
            <a:ext cx="0" cy="1512888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 lIns="90000" tIns="46800" rIns="90000" bIns="46800">
            <a:spAutoFit/>
          </a:bodyPr>
          <a:lstStyle/>
          <a:p>
            <a:endParaRPr lang="de-DE"/>
          </a:p>
        </p:txBody>
      </p:sp>
      <p:sp>
        <p:nvSpPr>
          <p:cNvPr id="773608" name="AutoShape 2536"/>
          <p:cNvSpPr>
            <a:spLocks noChangeArrowheads="1"/>
          </p:cNvSpPr>
          <p:nvPr/>
        </p:nvSpPr>
        <p:spPr bwMode="auto">
          <a:xfrm>
            <a:off x="179388" y="2205038"/>
            <a:ext cx="8785225" cy="4248150"/>
          </a:xfrm>
          <a:prstGeom prst="cube">
            <a:avLst>
              <a:gd name="adj" fmla="val 25000"/>
            </a:avLst>
          </a:prstGeom>
          <a:solidFill>
            <a:srgbClr val="808080">
              <a:alpha val="13000"/>
            </a:srgbClr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lIns="90000" tIns="46800" rIns="90000" bIns="46800" anchor="ctr">
            <a:spAutoFit/>
          </a:bodyPr>
          <a:lstStyle/>
          <a:p>
            <a:endParaRPr lang="de-DE"/>
          </a:p>
        </p:txBody>
      </p:sp>
      <p:sp>
        <p:nvSpPr>
          <p:cNvPr id="773609" name="Line 2537"/>
          <p:cNvSpPr>
            <a:spLocks noChangeShapeType="1"/>
          </p:cNvSpPr>
          <p:nvPr/>
        </p:nvSpPr>
        <p:spPr bwMode="auto">
          <a:xfrm>
            <a:off x="971550" y="2636838"/>
            <a:ext cx="0" cy="1512887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 lIns="90000" tIns="46800" rIns="90000" bIns="46800">
            <a:spAutoFit/>
          </a:bodyPr>
          <a:lstStyle/>
          <a:p>
            <a:endParaRPr lang="de-DE"/>
          </a:p>
        </p:txBody>
      </p:sp>
      <p:sp>
        <p:nvSpPr>
          <p:cNvPr id="773610" name="File"/>
          <p:cNvSpPr>
            <a:spLocks noEditPoints="1" noChangeArrowheads="1"/>
          </p:cNvSpPr>
          <p:nvPr/>
        </p:nvSpPr>
        <p:spPr bwMode="auto">
          <a:xfrm>
            <a:off x="250825" y="4005263"/>
            <a:ext cx="3313113" cy="2376487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noFill/>
          <a:ln w="38100">
            <a:solidFill>
              <a:srgbClr val="FF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73611" name="File"/>
          <p:cNvSpPr>
            <a:spLocks noEditPoints="1" noChangeArrowheads="1"/>
          </p:cNvSpPr>
          <p:nvPr/>
        </p:nvSpPr>
        <p:spPr bwMode="auto">
          <a:xfrm>
            <a:off x="323850" y="50133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noFill/>
          <a:ln w="28575">
            <a:solidFill>
              <a:srgbClr val="FF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73612" name="Document"/>
          <p:cNvSpPr>
            <a:spLocks noEditPoints="1" noChangeArrowheads="1"/>
          </p:cNvSpPr>
          <p:nvPr/>
        </p:nvSpPr>
        <p:spPr bwMode="auto">
          <a:xfrm>
            <a:off x="827088" y="55165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2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73613" name="Line 2541"/>
          <p:cNvSpPr>
            <a:spLocks noChangeShapeType="1"/>
          </p:cNvSpPr>
          <p:nvPr/>
        </p:nvSpPr>
        <p:spPr bwMode="auto">
          <a:xfrm>
            <a:off x="971550" y="4521200"/>
            <a:ext cx="0" cy="649288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 lIns="90000" tIns="46800" rIns="90000" bIns="46800">
            <a:spAutoFit/>
          </a:bodyPr>
          <a:lstStyle/>
          <a:p>
            <a:endParaRPr lang="de-DE"/>
          </a:p>
        </p:txBody>
      </p:sp>
      <p:sp>
        <p:nvSpPr>
          <p:cNvPr id="773614" name="Line 2542"/>
          <p:cNvSpPr>
            <a:spLocks noChangeShapeType="1"/>
          </p:cNvSpPr>
          <p:nvPr/>
        </p:nvSpPr>
        <p:spPr bwMode="auto">
          <a:xfrm>
            <a:off x="971550" y="5229225"/>
            <a:ext cx="0" cy="36036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 lIns="90000" tIns="46800" rIns="90000" bIns="46800">
            <a:spAutoFit/>
          </a:bodyPr>
          <a:lstStyle/>
          <a:p>
            <a:endParaRPr lang="de-DE"/>
          </a:p>
        </p:txBody>
      </p:sp>
      <p:sp>
        <p:nvSpPr>
          <p:cNvPr id="773618" name="Rectangle 2546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/>
          <a:lstStyle/>
          <a:p>
            <a:r>
              <a:rPr lang="en-US" dirty="0" err="1" smtClean="0"/>
              <a:t>Vertikaler</a:t>
            </a:r>
            <a:r>
              <a:rPr lang="en-US" dirty="0" smtClean="0"/>
              <a:t> </a:t>
            </a:r>
            <a:r>
              <a:rPr lang="en-US" dirty="0" err="1" smtClean="0"/>
              <a:t>Zugang</a:t>
            </a:r>
            <a:r>
              <a:rPr lang="en-US" dirty="0" smtClean="0"/>
              <a:t> (Browsing)</a:t>
            </a:r>
            <a:endParaRPr lang="en-US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73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73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3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73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73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73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73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73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3607" grpId="0" animBg="1"/>
      <p:bldP spid="773608" grpId="0" animBg="1"/>
      <p:bldP spid="773609" grpId="0" animBg="1"/>
      <p:bldP spid="773610" grpId="0" animBg="1"/>
      <p:bldP spid="773611" grpId="0" animBg="1"/>
      <p:bldP spid="773612" grpId="0" animBg="1"/>
      <p:bldP spid="773613" grpId="0" animBg="1"/>
      <p:bldP spid="77361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Ellipse 592"/>
          <p:cNvSpPr>
            <a:spLocks noChangeArrowheads="1"/>
          </p:cNvSpPr>
          <p:nvPr/>
        </p:nvSpPr>
        <p:spPr bwMode="auto">
          <a:xfrm>
            <a:off x="-1548680" y="2636912"/>
            <a:ext cx="8014443" cy="1944216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/>
          <a:lstStyle/>
          <a:p>
            <a:pPr algn="ctr"/>
            <a:endParaRPr lang="de-DE">
              <a:latin typeface="Calibri" pitchFamily="34" charset="0"/>
            </a:endParaRPr>
          </a:p>
        </p:txBody>
      </p:sp>
      <p:pic>
        <p:nvPicPr>
          <p:cNvPr id="74756" name="Picture 4" descr="golden_retriever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599183"/>
            <a:ext cx="2286000" cy="2227262"/>
          </a:xfrm>
          <a:prstGeom prst="rect">
            <a:avLst/>
          </a:prstGeom>
          <a:noFill/>
        </p:spPr>
      </p:pic>
      <p:sp>
        <p:nvSpPr>
          <p:cNvPr id="7" name="Rectangle 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de-AT" i="1" dirty="0" smtClean="0"/>
              <a:t>Precision </a:t>
            </a:r>
            <a:r>
              <a:rPr lang="de-AT" dirty="0" smtClean="0"/>
              <a:t>und </a:t>
            </a:r>
            <a:r>
              <a:rPr lang="de-AT" i="1" dirty="0" smtClean="0"/>
              <a:t>Recall</a:t>
            </a:r>
            <a:endParaRPr lang="de-DE" i="1" dirty="0" smtClean="0"/>
          </a:p>
        </p:txBody>
      </p:sp>
      <p:sp>
        <p:nvSpPr>
          <p:cNvPr id="14" name="Rechteck 13"/>
          <p:cNvSpPr/>
          <p:nvPr/>
        </p:nvSpPr>
        <p:spPr>
          <a:xfrm>
            <a:off x="251520" y="4839543"/>
            <a:ext cx="432080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Precision = 60% (3 von 5)</a:t>
            </a:r>
            <a:endParaRPr lang="de-DE" sz="2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60" name="Gruppieren 59"/>
          <p:cNvGrpSpPr/>
          <p:nvPr/>
        </p:nvGrpSpPr>
        <p:grpSpPr>
          <a:xfrm>
            <a:off x="3902373" y="1196752"/>
            <a:ext cx="8014443" cy="1973833"/>
            <a:chOff x="3902373" y="1196752"/>
            <a:chExt cx="8014443" cy="1973833"/>
          </a:xfrm>
        </p:grpSpPr>
        <p:sp>
          <p:nvSpPr>
            <p:cNvPr id="45" name="Ellipse 592"/>
            <p:cNvSpPr>
              <a:spLocks noChangeArrowheads="1"/>
            </p:cNvSpPr>
            <p:nvPr/>
          </p:nvSpPr>
          <p:spPr bwMode="auto">
            <a:xfrm>
              <a:off x="3902373" y="2162944"/>
              <a:ext cx="8014443" cy="834008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/>
            <a:lstStyle/>
            <a:p>
              <a:pPr algn="ctr"/>
              <a:endParaRPr lang="de-DE">
                <a:latin typeface="Calibri" pitchFamily="34" charset="0"/>
              </a:endParaRPr>
            </a:p>
          </p:txBody>
        </p:sp>
        <p:pic>
          <p:nvPicPr>
            <p:cNvPr id="90116" name="Picture 4" descr="http://wandtattoos.ch/baum_files/collage_lb_image_page41_1_1.png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5652120" y="1196752"/>
              <a:ext cx="1512168" cy="1512169"/>
            </a:xfrm>
            <a:prstGeom prst="rect">
              <a:avLst/>
            </a:prstGeom>
            <a:noFill/>
          </p:spPr>
        </p:pic>
        <p:pic>
          <p:nvPicPr>
            <p:cNvPr id="16" name="Picture 5" descr="index-fasan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19924629">
              <a:off x="6749692" y="2323794"/>
              <a:ext cx="864096" cy="576398"/>
            </a:xfrm>
            <a:prstGeom prst="rect">
              <a:avLst/>
            </a:prstGeom>
            <a:noFill/>
          </p:spPr>
        </p:pic>
        <p:pic>
          <p:nvPicPr>
            <p:cNvPr id="90118" name="Picture 6" descr="http://www.3dcontentcentral.de/ShowModels/CONTENTCENTRAL%5CToy%20Train%5CToy%20Train.jpg"/>
            <p:cNvPicPr>
              <a:picLocks noChangeAspect="1" noChangeArrowheads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601136" y="2227034"/>
              <a:ext cx="643272" cy="576064"/>
            </a:xfrm>
            <a:prstGeom prst="rect">
              <a:avLst/>
            </a:prstGeom>
            <a:noFill/>
          </p:spPr>
        </p:pic>
        <p:pic>
          <p:nvPicPr>
            <p:cNvPr id="90120" name="Picture 8" descr="http://www.bigbux.de/img/72/500.jpg"/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2700000" flipH="1">
              <a:off x="8178687" y="2300057"/>
              <a:ext cx="216024" cy="514600"/>
            </a:xfrm>
            <a:prstGeom prst="rect">
              <a:avLst/>
            </a:prstGeom>
            <a:noFill/>
          </p:spPr>
        </p:pic>
        <p:pic>
          <p:nvPicPr>
            <p:cNvPr id="90122" name="Picture 10" descr="http://www.tc-buehlertal.de/images/stories/schaufel.jpg"/>
            <p:cNvPicPr>
              <a:picLocks noChangeAspect="1" noChangeArrowheads="1"/>
            </p:cNvPicPr>
            <p:nvPr/>
          </p:nvPicPr>
          <p:blipFill>
            <a:blip r:embed="rId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8376589" y="2371050"/>
              <a:ext cx="767411" cy="511607"/>
            </a:xfrm>
            <a:prstGeom prst="rect">
              <a:avLst/>
            </a:prstGeom>
            <a:noFill/>
          </p:spPr>
        </p:pic>
        <p:sp>
          <p:nvSpPr>
            <p:cNvPr id="43" name="Rechteck 42"/>
            <p:cNvSpPr/>
            <p:nvPr/>
          </p:nvSpPr>
          <p:spPr>
            <a:xfrm>
              <a:off x="5724128" y="2708920"/>
              <a:ext cx="341987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de-DE" sz="2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Recall= 75% (3 von 4)</a:t>
              </a:r>
              <a:endParaRPr lang="de-DE" sz="24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61" name="Gruppieren 60"/>
          <p:cNvGrpSpPr/>
          <p:nvPr/>
        </p:nvGrpSpPr>
        <p:grpSpPr>
          <a:xfrm>
            <a:off x="3923928" y="3543399"/>
            <a:ext cx="8014443" cy="4134073"/>
            <a:chOff x="3923928" y="3543399"/>
            <a:chExt cx="8014443" cy="4134073"/>
          </a:xfrm>
        </p:grpSpPr>
        <p:sp>
          <p:nvSpPr>
            <p:cNvPr id="46" name="Ellipse 592"/>
            <p:cNvSpPr>
              <a:spLocks noChangeArrowheads="1"/>
            </p:cNvSpPr>
            <p:nvPr/>
          </p:nvSpPr>
          <p:spPr bwMode="auto">
            <a:xfrm>
              <a:off x="3923928" y="4941168"/>
              <a:ext cx="8014443" cy="2736304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/>
            <a:lstStyle/>
            <a:p>
              <a:pPr algn="ctr"/>
              <a:endParaRPr lang="de-DE">
                <a:latin typeface="Calibri" pitchFamily="34" charset="0"/>
              </a:endParaRPr>
            </a:p>
          </p:txBody>
        </p:sp>
        <p:pic>
          <p:nvPicPr>
            <p:cNvPr id="90132" name="Picture 20" descr="http://www.wildkatze.info/typo3temp/pics/5825f4cc2e.jpg"/>
            <p:cNvPicPr>
              <a:picLocks noChangeAspect="1" noChangeArrowheads="1"/>
            </p:cNvPicPr>
            <p:nvPr/>
          </p:nvPicPr>
          <p:blipFill>
            <a:blip r:embed="rId9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V="1">
              <a:off x="8316416" y="6497960"/>
              <a:ext cx="648072" cy="360040"/>
            </a:xfrm>
            <a:prstGeom prst="rect">
              <a:avLst/>
            </a:prstGeom>
            <a:noFill/>
          </p:spPr>
        </p:pic>
        <p:pic>
          <p:nvPicPr>
            <p:cNvPr id="18" name="Picture 4" descr="http://wandtattoos.ch/baum_files/collage_lb_image_page41_1_1.png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5652120" y="4077072"/>
              <a:ext cx="1512168" cy="1512169"/>
            </a:xfrm>
            <a:prstGeom prst="rect">
              <a:avLst/>
            </a:prstGeom>
            <a:noFill/>
          </p:spPr>
        </p:pic>
        <p:pic>
          <p:nvPicPr>
            <p:cNvPr id="19" name="Picture 5" descr="index-fasan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19924629">
              <a:off x="6600876" y="5109936"/>
              <a:ext cx="864096" cy="576398"/>
            </a:xfrm>
            <a:prstGeom prst="rect">
              <a:avLst/>
            </a:prstGeom>
            <a:noFill/>
          </p:spPr>
        </p:pic>
        <p:pic>
          <p:nvPicPr>
            <p:cNvPr id="21" name="Picture 8" descr="schuh"/>
            <p:cNvPicPr>
              <a:picLocks noChangeAspect="1" noChangeArrowheads="1"/>
            </p:cNvPicPr>
            <p:nvPr/>
          </p:nvPicPr>
          <p:blipFill>
            <a:blip r:embed="rId10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622764">
              <a:off x="7552768" y="5054192"/>
              <a:ext cx="488018" cy="360040"/>
            </a:xfrm>
            <a:prstGeom prst="rect">
              <a:avLst/>
            </a:prstGeom>
            <a:noFill/>
          </p:spPr>
        </p:pic>
        <p:pic>
          <p:nvPicPr>
            <p:cNvPr id="90124" name="Picture 12" descr="http://www.perfect-lady.net/wp-content/uploads/2010/03/gummistiefel.jpg"/>
            <p:cNvPicPr>
              <a:picLocks noChangeAspect="1" noChangeArrowheads="1"/>
            </p:cNvPicPr>
            <p:nvPr/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452320" y="5661248"/>
              <a:ext cx="219446" cy="273994"/>
            </a:xfrm>
            <a:prstGeom prst="rect">
              <a:avLst/>
            </a:prstGeom>
            <a:noFill/>
          </p:spPr>
        </p:pic>
        <p:pic>
          <p:nvPicPr>
            <p:cNvPr id="25" name="Picture 5" descr="index-fasan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0386343">
              <a:off x="6712377" y="5395217"/>
              <a:ext cx="617238" cy="411731"/>
            </a:xfrm>
            <a:prstGeom prst="rect">
              <a:avLst/>
            </a:prstGeom>
            <a:noFill/>
          </p:spPr>
        </p:pic>
        <p:pic>
          <p:nvPicPr>
            <p:cNvPr id="90126" name="Picture 14" descr="http://home.schule.at/teacher/wollinger/Acker/ackernuetzlinge/rebhuhn.gif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V="1">
              <a:off x="7596336" y="5373216"/>
              <a:ext cx="592542" cy="430163"/>
            </a:xfrm>
            <a:prstGeom prst="rect">
              <a:avLst/>
            </a:prstGeom>
            <a:noFill/>
          </p:spPr>
        </p:pic>
        <p:pic>
          <p:nvPicPr>
            <p:cNvPr id="27" name="Picture 5" descr="index-fasan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0386343">
              <a:off x="6280328" y="6475336"/>
              <a:ext cx="617238" cy="411731"/>
            </a:xfrm>
            <a:prstGeom prst="rect">
              <a:avLst/>
            </a:prstGeom>
            <a:noFill/>
          </p:spPr>
        </p:pic>
        <p:pic>
          <p:nvPicPr>
            <p:cNvPr id="90128" name="Picture 16" descr="http://www.kaleidoshop.de/produktkatalog/produktgrafiken/bully-fuchs.jpg"/>
            <p:cNvPicPr>
              <a:picLocks noChangeAspect="1" noChangeArrowheads="1"/>
            </p:cNvPicPr>
            <p:nvPr/>
          </p:nvPicPr>
          <p:blipFill>
            <a:blip r:embed="rId1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H="1" flipV="1">
              <a:off x="6588224" y="5589240"/>
              <a:ext cx="815806" cy="562000"/>
            </a:xfrm>
            <a:prstGeom prst="rect">
              <a:avLst/>
            </a:prstGeom>
            <a:noFill/>
          </p:spPr>
        </p:pic>
        <p:pic>
          <p:nvPicPr>
            <p:cNvPr id="29" name="Picture 10" descr="http://static.twoday.net/englisch2010/files/ente.gif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 rot="1654386" flipV="1">
              <a:off x="7702434" y="5773841"/>
              <a:ext cx="589620" cy="420283"/>
            </a:xfrm>
            <a:prstGeom prst="rect">
              <a:avLst/>
            </a:prstGeom>
            <a:noFill/>
          </p:spPr>
        </p:pic>
        <p:pic>
          <p:nvPicPr>
            <p:cNvPr id="90130" name="Picture 18" descr="http://www.lkharburg.de/Kreishaus/Verwaltung/Bauen-Umwelt/Naturschutz/0800%20H$aufige%20Fragen%20$kFAQ$z/1050%20Marder/Marder.gif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 flipH="1" flipV="1">
              <a:off x="8028384" y="5949280"/>
              <a:ext cx="945906" cy="698402"/>
            </a:xfrm>
            <a:prstGeom prst="rect">
              <a:avLst/>
            </a:prstGeom>
            <a:noFill/>
          </p:spPr>
        </p:pic>
        <p:pic>
          <p:nvPicPr>
            <p:cNvPr id="31" name="Picture 8" descr="http://www.bigbux.de/img/72/500.jpg"/>
            <p:cNvPicPr>
              <a:picLocks noChangeAspect="1" noChangeArrowheads="1"/>
            </p:cNvPicPr>
            <p:nvPr/>
          </p:nvPicPr>
          <p:blipFill>
            <a:blip r:embed="rId1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2700000" flipH="1">
              <a:off x="6837135" y="6059919"/>
              <a:ext cx="150761" cy="359134"/>
            </a:xfrm>
            <a:prstGeom prst="rect">
              <a:avLst/>
            </a:prstGeom>
            <a:noFill/>
          </p:spPr>
        </p:pic>
        <p:pic>
          <p:nvPicPr>
            <p:cNvPr id="32" name="Picture 5" descr="index-fasan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19494937">
              <a:off x="8146340" y="5302330"/>
              <a:ext cx="617238" cy="354996"/>
            </a:xfrm>
            <a:prstGeom prst="rect">
              <a:avLst/>
            </a:prstGeom>
            <a:noFill/>
          </p:spPr>
        </p:pic>
        <p:pic>
          <p:nvPicPr>
            <p:cNvPr id="34" name="Picture 5" descr="index-fasan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20386343">
              <a:off x="8224544" y="5611241"/>
              <a:ext cx="617238" cy="411731"/>
            </a:xfrm>
            <a:prstGeom prst="rect">
              <a:avLst/>
            </a:prstGeom>
            <a:noFill/>
          </p:spPr>
        </p:pic>
        <p:pic>
          <p:nvPicPr>
            <p:cNvPr id="35" name="Picture 16" descr="http://www.kaleidoshop.de/produktkatalog/produktgrafiken/bully-fuchs.jpg"/>
            <p:cNvPicPr>
              <a:picLocks noChangeAspect="1" noChangeArrowheads="1"/>
            </p:cNvPicPr>
            <p:nvPr/>
          </p:nvPicPr>
          <p:blipFill>
            <a:blip r:embed="rId1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V="1">
              <a:off x="7092280" y="5949280"/>
              <a:ext cx="815806" cy="562000"/>
            </a:xfrm>
            <a:prstGeom prst="rect">
              <a:avLst/>
            </a:prstGeom>
            <a:noFill/>
          </p:spPr>
        </p:pic>
        <p:pic>
          <p:nvPicPr>
            <p:cNvPr id="36" name="Picture 10" descr="http://static.twoday.net/englisch2010/files/ente.gif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 rot="1654386" flipV="1">
              <a:off x="8216812" y="5667633"/>
              <a:ext cx="410518" cy="292619"/>
            </a:xfrm>
            <a:prstGeom prst="rect">
              <a:avLst/>
            </a:prstGeom>
            <a:noFill/>
          </p:spPr>
        </p:pic>
        <p:pic>
          <p:nvPicPr>
            <p:cNvPr id="37" name="Picture 10" descr="http://static.twoday.net/englisch2010/files/ente.gif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 rot="1654386" flipV="1">
              <a:off x="6200586" y="5523618"/>
              <a:ext cx="410518" cy="292619"/>
            </a:xfrm>
            <a:prstGeom prst="rect">
              <a:avLst/>
            </a:prstGeom>
            <a:noFill/>
          </p:spPr>
        </p:pic>
        <p:pic>
          <p:nvPicPr>
            <p:cNvPr id="38" name="Picture 5" descr="index-fasan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12073523" flipV="1">
              <a:off x="5993747" y="5831022"/>
              <a:ext cx="617238" cy="411731"/>
            </a:xfrm>
            <a:prstGeom prst="rect">
              <a:avLst/>
            </a:prstGeom>
            <a:noFill/>
          </p:spPr>
        </p:pic>
        <p:pic>
          <p:nvPicPr>
            <p:cNvPr id="39" name="Picture 14" descr="http://home.schule.at/teacher/wollinger/Acker/ackernuetzlinge/rebhuhn.gif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H="1" flipV="1">
              <a:off x="7524328" y="6309320"/>
              <a:ext cx="592542" cy="430163"/>
            </a:xfrm>
            <a:prstGeom prst="rect">
              <a:avLst/>
            </a:prstGeom>
            <a:noFill/>
          </p:spPr>
        </p:pic>
        <p:pic>
          <p:nvPicPr>
            <p:cNvPr id="41" name="Picture 10" descr="http://static.twoday.net/englisch2010/files/ente.gif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 rot="1654386" flipV="1">
              <a:off x="6848659" y="6315705"/>
              <a:ext cx="410518" cy="292619"/>
            </a:xfrm>
            <a:prstGeom prst="rect">
              <a:avLst/>
            </a:prstGeom>
            <a:noFill/>
          </p:spPr>
        </p:pic>
        <p:pic>
          <p:nvPicPr>
            <p:cNvPr id="42" name="Picture 14" descr="http://home.schule.at/teacher/wollinger/Acker/ackernuetzlinge/rebhuhn.gif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V="1">
              <a:off x="6228184" y="6237312"/>
              <a:ext cx="360040" cy="261375"/>
            </a:xfrm>
            <a:prstGeom prst="rect">
              <a:avLst/>
            </a:prstGeom>
            <a:noFill/>
          </p:spPr>
        </p:pic>
        <p:sp>
          <p:nvSpPr>
            <p:cNvPr id="44" name="Rechteck 43"/>
            <p:cNvSpPr/>
            <p:nvPr/>
          </p:nvSpPr>
          <p:spPr>
            <a:xfrm>
              <a:off x="5724128" y="3543399"/>
              <a:ext cx="341987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de-DE" sz="2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Recall= 15% (3 von 20)</a:t>
              </a:r>
              <a:endParaRPr lang="de-DE" sz="24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pic>
          <p:nvPicPr>
            <p:cNvPr id="47" name="Picture 8" descr="http://www.bigbux.de/img/72/500.jpg"/>
            <p:cNvPicPr>
              <a:picLocks noChangeAspect="1" noChangeArrowheads="1"/>
            </p:cNvPicPr>
            <p:nvPr/>
          </p:nvPicPr>
          <p:blipFill>
            <a:blip r:embed="rId1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2700000" flipH="1">
              <a:off x="8421310" y="5877980"/>
              <a:ext cx="150761" cy="359134"/>
            </a:xfrm>
            <a:prstGeom prst="rect">
              <a:avLst/>
            </a:prstGeom>
            <a:noFill/>
          </p:spPr>
        </p:pic>
        <p:pic>
          <p:nvPicPr>
            <p:cNvPr id="48" name="Picture 6" descr="http://www.3dcontentcentral.de/ShowModels/CONTENTCENTRAL%5CToy%20Train%5CToy%20Train.jpg"/>
            <p:cNvPicPr>
              <a:picLocks noChangeAspect="1" noChangeArrowheads="1"/>
            </p:cNvPicPr>
            <p:nvPr/>
          </p:nvPicPr>
          <p:blipFill>
            <a:blip r:embed="rId1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6444208" y="6021288"/>
              <a:ext cx="432048" cy="386908"/>
            </a:xfrm>
            <a:prstGeom prst="rect">
              <a:avLst/>
            </a:prstGeom>
            <a:noFill/>
          </p:spPr>
        </p:pic>
        <p:pic>
          <p:nvPicPr>
            <p:cNvPr id="49" name="Picture 2" descr="http://bilder.baur.de/pool/formata/2737418.jpg"/>
            <p:cNvPicPr>
              <a:picLocks noChangeAspect="1" noChangeArrowheads="1"/>
            </p:cNvPicPr>
            <p:nvPr/>
          </p:nvPicPr>
          <p:blipFill>
            <a:blip r:embed="rId1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H="1" flipV="1">
              <a:off x="5707476" y="6309320"/>
              <a:ext cx="254278" cy="360040"/>
            </a:xfrm>
            <a:prstGeom prst="rect">
              <a:avLst/>
            </a:prstGeom>
            <a:noFill/>
          </p:spPr>
        </p:pic>
        <p:pic>
          <p:nvPicPr>
            <p:cNvPr id="50" name="Picture 2" descr="http://bilder.baur.de/pool/formata/2737418.jpg"/>
            <p:cNvPicPr>
              <a:picLocks noChangeAspect="1" noChangeArrowheads="1"/>
            </p:cNvPicPr>
            <p:nvPr/>
          </p:nvPicPr>
          <p:blipFill>
            <a:blip r:embed="rId1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H="1" flipV="1">
              <a:off x="7236296" y="6381328"/>
              <a:ext cx="254278" cy="360040"/>
            </a:xfrm>
            <a:prstGeom prst="rect">
              <a:avLst/>
            </a:prstGeom>
            <a:noFill/>
          </p:spPr>
        </p:pic>
      </p:grpSp>
      <p:pic>
        <p:nvPicPr>
          <p:cNvPr id="53" name="Picture 5" descr="index-fasan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5536" y="3759423"/>
            <a:ext cx="1368425" cy="912813"/>
          </a:xfrm>
          <a:prstGeom prst="rect">
            <a:avLst/>
          </a:prstGeom>
          <a:noFill/>
        </p:spPr>
      </p:pic>
      <p:pic>
        <p:nvPicPr>
          <p:cNvPr id="54" name="Picture 8" descr="schuh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24000" contrast="14000"/>
          </a:blip>
          <a:srcRect/>
          <a:stretch>
            <a:fillRect/>
          </a:stretch>
        </p:blipFill>
        <p:spPr bwMode="auto">
          <a:xfrm rot="5400000">
            <a:off x="191344" y="3891607"/>
            <a:ext cx="1008112" cy="743744"/>
          </a:xfrm>
          <a:prstGeom prst="rect">
            <a:avLst/>
          </a:prstGeom>
          <a:noFill/>
        </p:spPr>
      </p:pic>
      <p:pic>
        <p:nvPicPr>
          <p:cNvPr id="55" name="Picture 2" descr="http://bilder.baur.de/pool/formata/2737418.jpg"/>
          <p:cNvPicPr>
            <a:picLocks noChangeAspect="1" noChangeArrowheads="1"/>
          </p:cNvPicPr>
          <p:nvPr/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flipV="1">
            <a:off x="2699792" y="3284984"/>
            <a:ext cx="559412" cy="792088"/>
          </a:xfrm>
          <a:prstGeom prst="rect">
            <a:avLst/>
          </a:prstGeom>
          <a:noFill/>
        </p:spPr>
      </p:pic>
      <p:pic>
        <p:nvPicPr>
          <p:cNvPr id="56" name="Picture 14" descr="http://home.schule.at/teacher/wollinger/Acker/ackernuetzlinge/rebhuhn.gif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flipV="1">
            <a:off x="1835696" y="3573016"/>
            <a:ext cx="1054369" cy="765431"/>
          </a:xfrm>
          <a:prstGeom prst="rect">
            <a:avLst/>
          </a:prstGeom>
          <a:noFill/>
        </p:spPr>
      </p:pic>
      <p:pic>
        <p:nvPicPr>
          <p:cNvPr id="57" name="Picture 2" descr="http://www.kamerun-kamerun.de/wp-content/uploads/mimmo-sprung-feldhase-e-pfad-frei-h.jpg"/>
          <p:cNvPicPr>
            <a:picLocks noChangeAspect="1" noChangeArrowheads="1"/>
          </p:cNvPicPr>
          <p:nvPr/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flipV="1">
            <a:off x="2699792" y="3471954"/>
            <a:ext cx="1507332" cy="1181182"/>
          </a:xfrm>
          <a:prstGeom prst="rect">
            <a:avLst/>
          </a:prstGeom>
          <a:noFill/>
        </p:spPr>
      </p:pic>
      <p:sp>
        <p:nvSpPr>
          <p:cNvPr id="51" name="Rechteck 50"/>
          <p:cNvSpPr/>
          <p:nvPr/>
        </p:nvSpPr>
        <p:spPr>
          <a:xfrm>
            <a:off x="2267744" y="1052736"/>
            <a:ext cx="461363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6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Genauigkeit                                           Ausbeute</a:t>
            </a:r>
            <a:endParaRPr lang="de-DE" sz="160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18" name="AutoShape 2"/>
          <p:cNvSpPr>
            <a:spLocks noChangeArrowheads="1"/>
          </p:cNvSpPr>
          <p:nvPr/>
        </p:nvSpPr>
        <p:spPr bwMode="auto">
          <a:xfrm>
            <a:off x="1258888" y="1125538"/>
            <a:ext cx="8785225" cy="4248150"/>
          </a:xfrm>
          <a:prstGeom prst="cube">
            <a:avLst>
              <a:gd name="adj" fmla="val 25000"/>
            </a:avLst>
          </a:prstGeom>
          <a:solidFill>
            <a:srgbClr val="808080">
              <a:alpha val="13000"/>
            </a:srgbClr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lIns="90000" tIns="46800" rIns="90000" bIns="46800" anchor="ctr">
            <a:spAutoFit/>
          </a:bodyPr>
          <a:lstStyle/>
          <a:p>
            <a:endParaRPr lang="de-DE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619250" y="2781300"/>
            <a:ext cx="3313113" cy="2376488"/>
            <a:chOff x="158" y="2523"/>
            <a:chExt cx="2087" cy="1497"/>
          </a:xfrm>
        </p:grpSpPr>
        <p:sp>
          <p:nvSpPr>
            <p:cNvPr id="777220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722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5" name="Group 32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724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" name="Group 58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727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2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" name="Group 84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730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8" name="Group 110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732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9" name="Group 136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735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0" name="Group 162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737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3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1" name="Group 188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740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12" name="Group 214"/>
          <p:cNvGrpSpPr>
            <a:grpSpLocks/>
          </p:cNvGrpSpPr>
          <p:nvPr/>
        </p:nvGrpSpPr>
        <p:grpSpPr bwMode="auto">
          <a:xfrm>
            <a:off x="1403350" y="2997200"/>
            <a:ext cx="3313113" cy="2376488"/>
            <a:chOff x="158" y="2523"/>
            <a:chExt cx="2087" cy="1497"/>
          </a:xfrm>
        </p:grpSpPr>
        <p:sp>
          <p:nvSpPr>
            <p:cNvPr id="777431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" name="Group 216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14" name="Group 217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743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5" name="Group 243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746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6" name="Group 269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748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4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7" name="Group 295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751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8" name="Group 321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753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9" name="Group 347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756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0" name="Group 373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759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5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1" name="Group 399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761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22" name="Group 425"/>
          <p:cNvGrpSpPr>
            <a:grpSpLocks/>
          </p:cNvGrpSpPr>
          <p:nvPr/>
        </p:nvGrpSpPr>
        <p:grpSpPr bwMode="auto">
          <a:xfrm>
            <a:off x="1116013" y="3213100"/>
            <a:ext cx="3313112" cy="2376488"/>
            <a:chOff x="158" y="2523"/>
            <a:chExt cx="2087" cy="1497"/>
          </a:xfrm>
        </p:grpSpPr>
        <p:sp>
          <p:nvSpPr>
            <p:cNvPr id="777642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3" name="Group 427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24" name="Group 428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764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5" name="Group 454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767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6" name="Group 480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769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6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7" name="Group 506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772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8" name="Group 532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774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9" name="Group 558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777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7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30" name="Group 584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780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31" name="Group 610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782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8275" name="Group 636"/>
          <p:cNvGrpSpPr>
            <a:grpSpLocks/>
          </p:cNvGrpSpPr>
          <p:nvPr/>
        </p:nvGrpSpPr>
        <p:grpSpPr bwMode="auto">
          <a:xfrm>
            <a:off x="827088" y="3500438"/>
            <a:ext cx="3313112" cy="2376487"/>
            <a:chOff x="158" y="2523"/>
            <a:chExt cx="2087" cy="1497"/>
          </a:xfrm>
        </p:grpSpPr>
        <p:sp>
          <p:nvSpPr>
            <p:cNvPr id="777853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8276" name="Group 638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8302" name="Group 639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785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328" name="Group 665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788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8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354" name="Group 691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790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380" name="Group 717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793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406" name="Group 743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796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432" name="Group 769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798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79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458" name="Group 795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801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484" name="Group 821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803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8486" name="Group 847"/>
          <p:cNvGrpSpPr>
            <a:grpSpLocks/>
          </p:cNvGrpSpPr>
          <p:nvPr/>
        </p:nvGrpSpPr>
        <p:grpSpPr bwMode="auto">
          <a:xfrm>
            <a:off x="539750" y="3716338"/>
            <a:ext cx="3313113" cy="2376487"/>
            <a:chOff x="158" y="2523"/>
            <a:chExt cx="2087" cy="1497"/>
          </a:xfrm>
        </p:grpSpPr>
        <p:sp>
          <p:nvSpPr>
            <p:cNvPr id="778064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8487" name="Group 849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8513" name="Group 850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806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539" name="Group 876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809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0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565" name="Group 902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811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591" name="Group 928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814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617" name="Group 954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817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643" name="Group 980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819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1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669" name="Group 1006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822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695" name="Group 1032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824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2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778274" name="File"/>
          <p:cNvSpPr>
            <a:spLocks noEditPoints="1" noChangeArrowheads="1"/>
          </p:cNvSpPr>
          <p:nvPr/>
        </p:nvSpPr>
        <p:spPr bwMode="auto">
          <a:xfrm>
            <a:off x="250825" y="4005263"/>
            <a:ext cx="3313113" cy="2376487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78697" name="Group 1059"/>
          <p:cNvGrpSpPr>
            <a:grpSpLocks/>
          </p:cNvGrpSpPr>
          <p:nvPr/>
        </p:nvGrpSpPr>
        <p:grpSpPr bwMode="auto">
          <a:xfrm>
            <a:off x="323850" y="4365625"/>
            <a:ext cx="2879725" cy="1871663"/>
            <a:chOff x="204" y="2750"/>
            <a:chExt cx="1814" cy="1179"/>
          </a:xfrm>
        </p:grpSpPr>
        <p:grpSp>
          <p:nvGrpSpPr>
            <p:cNvPr id="778698" name="Group 1060"/>
            <p:cNvGrpSpPr>
              <a:grpSpLocks/>
            </p:cNvGrpSpPr>
            <p:nvPr/>
          </p:nvGrpSpPr>
          <p:grpSpPr bwMode="auto">
            <a:xfrm>
              <a:off x="475" y="2750"/>
              <a:ext cx="726" cy="771"/>
              <a:chOff x="113" y="3249"/>
              <a:chExt cx="726" cy="771"/>
            </a:xfrm>
          </p:grpSpPr>
          <p:sp>
            <p:nvSpPr>
              <p:cNvPr id="778277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7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7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8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29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0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0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8724" name="Group 1086"/>
            <p:cNvGrpSpPr>
              <a:grpSpLocks/>
            </p:cNvGrpSpPr>
            <p:nvPr/>
          </p:nvGrpSpPr>
          <p:grpSpPr bwMode="auto">
            <a:xfrm>
              <a:off x="1292" y="2750"/>
              <a:ext cx="726" cy="771"/>
              <a:chOff x="113" y="3249"/>
              <a:chExt cx="726" cy="771"/>
            </a:xfrm>
          </p:grpSpPr>
          <p:sp>
            <p:nvSpPr>
              <p:cNvPr id="778303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0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0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0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0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0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0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1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2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2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2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2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2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2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2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2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8750" name="Group 1112"/>
            <p:cNvGrpSpPr>
              <a:grpSpLocks/>
            </p:cNvGrpSpPr>
            <p:nvPr/>
          </p:nvGrpSpPr>
          <p:grpSpPr bwMode="auto">
            <a:xfrm>
              <a:off x="385" y="2886"/>
              <a:ext cx="726" cy="771"/>
              <a:chOff x="113" y="3249"/>
              <a:chExt cx="726" cy="771"/>
            </a:xfrm>
          </p:grpSpPr>
          <p:sp>
            <p:nvSpPr>
              <p:cNvPr id="778329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3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4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5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5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5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5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8776" name="Group 1138"/>
            <p:cNvGrpSpPr>
              <a:grpSpLocks/>
            </p:cNvGrpSpPr>
            <p:nvPr/>
          </p:nvGrpSpPr>
          <p:grpSpPr bwMode="auto">
            <a:xfrm>
              <a:off x="1202" y="2886"/>
              <a:ext cx="726" cy="771"/>
              <a:chOff x="113" y="3249"/>
              <a:chExt cx="726" cy="771"/>
            </a:xfrm>
          </p:grpSpPr>
          <p:sp>
            <p:nvSpPr>
              <p:cNvPr id="778355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5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5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5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5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6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7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8802" name="Group 1164"/>
            <p:cNvGrpSpPr>
              <a:grpSpLocks/>
            </p:cNvGrpSpPr>
            <p:nvPr/>
          </p:nvGrpSpPr>
          <p:grpSpPr bwMode="auto">
            <a:xfrm>
              <a:off x="295" y="3022"/>
              <a:ext cx="726" cy="771"/>
              <a:chOff x="113" y="3249"/>
              <a:chExt cx="726" cy="771"/>
            </a:xfrm>
          </p:grpSpPr>
          <p:sp>
            <p:nvSpPr>
              <p:cNvPr id="778381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8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8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8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8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8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8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8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8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39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0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0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0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0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0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0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8828" name="Group 1190"/>
            <p:cNvGrpSpPr>
              <a:grpSpLocks/>
            </p:cNvGrpSpPr>
            <p:nvPr/>
          </p:nvGrpSpPr>
          <p:grpSpPr bwMode="auto">
            <a:xfrm>
              <a:off x="1112" y="3022"/>
              <a:ext cx="726" cy="771"/>
              <a:chOff x="113" y="3249"/>
              <a:chExt cx="726" cy="771"/>
            </a:xfrm>
          </p:grpSpPr>
          <p:sp>
            <p:nvSpPr>
              <p:cNvPr id="778407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0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0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1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2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3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3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8854" name="Group 1216"/>
            <p:cNvGrpSpPr>
              <a:grpSpLocks/>
            </p:cNvGrpSpPr>
            <p:nvPr/>
          </p:nvGrpSpPr>
          <p:grpSpPr bwMode="auto">
            <a:xfrm>
              <a:off x="204" y="3158"/>
              <a:ext cx="726" cy="771"/>
              <a:chOff x="113" y="3249"/>
              <a:chExt cx="726" cy="771"/>
            </a:xfrm>
          </p:grpSpPr>
          <p:sp>
            <p:nvSpPr>
              <p:cNvPr id="778433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3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3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3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3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3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3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4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5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5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5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5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5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5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5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5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78880" name="Group 1242"/>
            <p:cNvGrpSpPr>
              <a:grpSpLocks/>
            </p:cNvGrpSpPr>
            <p:nvPr/>
          </p:nvGrpSpPr>
          <p:grpSpPr bwMode="auto">
            <a:xfrm>
              <a:off x="1021" y="3158"/>
              <a:ext cx="726" cy="771"/>
              <a:chOff x="113" y="3249"/>
              <a:chExt cx="726" cy="771"/>
            </a:xfrm>
          </p:grpSpPr>
          <p:sp>
            <p:nvSpPr>
              <p:cNvPr id="778459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6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7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8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8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8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48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78906" name="Group 1268"/>
          <p:cNvGrpSpPr>
            <a:grpSpLocks/>
          </p:cNvGrpSpPr>
          <p:nvPr/>
        </p:nvGrpSpPr>
        <p:grpSpPr bwMode="auto">
          <a:xfrm>
            <a:off x="5364163" y="2781300"/>
            <a:ext cx="3313112" cy="2376488"/>
            <a:chOff x="158" y="2523"/>
            <a:chExt cx="2087" cy="1497"/>
          </a:xfrm>
        </p:grpSpPr>
        <p:sp>
          <p:nvSpPr>
            <p:cNvPr id="778485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8908" name="Group 1270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8909" name="Group 1271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848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4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935" name="Group 1297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851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961" name="Group 1323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854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8987" name="Group 1349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856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013" name="Group 1375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859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5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039" name="Group 1401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861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065" name="Group 1427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864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091" name="Group 1453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867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6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9117" name="Group 1479"/>
          <p:cNvGrpSpPr>
            <a:grpSpLocks/>
          </p:cNvGrpSpPr>
          <p:nvPr/>
        </p:nvGrpSpPr>
        <p:grpSpPr bwMode="auto">
          <a:xfrm>
            <a:off x="5148263" y="2997200"/>
            <a:ext cx="3313112" cy="2376488"/>
            <a:chOff x="158" y="2523"/>
            <a:chExt cx="2087" cy="1497"/>
          </a:xfrm>
        </p:grpSpPr>
        <p:sp>
          <p:nvSpPr>
            <p:cNvPr id="778696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9119" name="Group 1481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9120" name="Group 1482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869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146" name="Group 1508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872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172" name="Group 1534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875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198" name="Group 1560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877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7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224" name="Group 1586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880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250" name="Group 1612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882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276" name="Group 1638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885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302" name="Group 1664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888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8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9328" name="Group 1690"/>
          <p:cNvGrpSpPr>
            <a:grpSpLocks/>
          </p:cNvGrpSpPr>
          <p:nvPr/>
        </p:nvGrpSpPr>
        <p:grpSpPr bwMode="auto">
          <a:xfrm>
            <a:off x="4860925" y="3213100"/>
            <a:ext cx="3313113" cy="2376488"/>
            <a:chOff x="158" y="2523"/>
            <a:chExt cx="2087" cy="1497"/>
          </a:xfrm>
        </p:grpSpPr>
        <p:sp>
          <p:nvSpPr>
            <p:cNvPr id="778907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9330" name="Group 1692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9331" name="Group 1693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891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357" name="Group 1719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893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383" name="Group 1745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896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216" name="Group 1771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898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89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217" name="Group 1797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901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219" name="Group 1823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904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221" name="Group 1849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906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222" name="Group 1875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909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0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9409" name="Group 1901"/>
          <p:cNvGrpSpPr>
            <a:grpSpLocks/>
          </p:cNvGrpSpPr>
          <p:nvPr/>
        </p:nvGrpSpPr>
        <p:grpSpPr bwMode="auto">
          <a:xfrm>
            <a:off x="4572000" y="3500438"/>
            <a:ext cx="3313113" cy="2376487"/>
            <a:chOff x="158" y="2523"/>
            <a:chExt cx="2087" cy="1497"/>
          </a:xfrm>
        </p:grpSpPr>
        <p:sp>
          <p:nvSpPr>
            <p:cNvPr id="779118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7248" name="Group 1903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7274" name="Group 1904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912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435" name="Group 1930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914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300" name="Group 1956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917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1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461" name="Group 1982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919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487" name="Group 2008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922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326" name="Group 2034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925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513" name="Group 2060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927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2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352" name="Group 2086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930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9539" name="Group 2112"/>
          <p:cNvGrpSpPr>
            <a:grpSpLocks/>
          </p:cNvGrpSpPr>
          <p:nvPr/>
        </p:nvGrpSpPr>
        <p:grpSpPr bwMode="auto">
          <a:xfrm>
            <a:off x="4284663" y="3716338"/>
            <a:ext cx="3313112" cy="2376487"/>
            <a:chOff x="158" y="2523"/>
            <a:chExt cx="2087" cy="1497"/>
          </a:xfrm>
        </p:grpSpPr>
        <p:sp>
          <p:nvSpPr>
            <p:cNvPr id="779329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9541" name="Group 2114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9542" name="Group 2115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933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378" name="Group 2141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935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404" name="Group 2167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938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3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568" name="Group 2193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9410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430" name="Group 2219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9436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432" name="Group 2245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9462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433" name="Group 2271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9488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4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594" name="Group 2297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9514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77459" name="Group 2323"/>
          <p:cNvGrpSpPr>
            <a:grpSpLocks/>
          </p:cNvGrpSpPr>
          <p:nvPr/>
        </p:nvGrpSpPr>
        <p:grpSpPr bwMode="auto">
          <a:xfrm>
            <a:off x="3995738" y="4005263"/>
            <a:ext cx="3313112" cy="2376487"/>
            <a:chOff x="158" y="2523"/>
            <a:chExt cx="2087" cy="1497"/>
          </a:xfrm>
        </p:grpSpPr>
        <p:sp>
          <p:nvSpPr>
            <p:cNvPr id="779540" name="File"/>
            <p:cNvSpPr>
              <a:spLocks noEditPoints="1" noChangeArrowheads="1"/>
            </p:cNvSpPr>
            <p:nvPr/>
          </p:nvSpPr>
          <p:spPr bwMode="auto">
            <a:xfrm>
              <a:off x="158" y="2523"/>
              <a:ext cx="2087" cy="1497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>
                    <a:alpha val="60001"/>
                  </a:schemeClr>
                </a:gs>
                <a:gs pos="100000">
                  <a:schemeClr val="folHlink">
                    <a:gamma/>
                    <a:shade val="46275"/>
                    <a:invGamma/>
                    <a:alpha val="60001"/>
                  </a:schemeClr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9620" name="Group 2325"/>
            <p:cNvGrpSpPr>
              <a:grpSpLocks/>
            </p:cNvGrpSpPr>
            <p:nvPr/>
          </p:nvGrpSpPr>
          <p:grpSpPr bwMode="auto">
            <a:xfrm>
              <a:off x="204" y="2750"/>
              <a:ext cx="1814" cy="1179"/>
              <a:chOff x="204" y="2750"/>
              <a:chExt cx="1814" cy="1179"/>
            </a:xfrm>
          </p:grpSpPr>
          <p:grpSp>
            <p:nvGrpSpPr>
              <p:cNvPr id="779646" name="Group 2326"/>
              <p:cNvGrpSpPr>
                <a:grpSpLocks/>
              </p:cNvGrpSpPr>
              <p:nvPr/>
            </p:nvGrpSpPr>
            <p:grpSpPr bwMode="auto">
              <a:xfrm>
                <a:off x="475" y="2750"/>
                <a:ext cx="726" cy="771"/>
                <a:chOff x="113" y="3249"/>
                <a:chExt cx="726" cy="771"/>
              </a:xfrm>
            </p:grpSpPr>
            <p:sp>
              <p:nvSpPr>
                <p:cNvPr id="77954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485" name="Group 2352"/>
              <p:cNvGrpSpPr>
                <a:grpSpLocks/>
              </p:cNvGrpSpPr>
              <p:nvPr/>
            </p:nvGrpSpPr>
            <p:grpSpPr bwMode="auto">
              <a:xfrm>
                <a:off x="1292" y="2750"/>
                <a:ext cx="726" cy="771"/>
                <a:chOff x="113" y="3249"/>
                <a:chExt cx="726" cy="771"/>
              </a:xfrm>
            </p:grpSpPr>
            <p:sp>
              <p:nvSpPr>
                <p:cNvPr id="77956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672" name="Group 2378"/>
              <p:cNvGrpSpPr>
                <a:grpSpLocks/>
              </p:cNvGrpSpPr>
              <p:nvPr/>
            </p:nvGrpSpPr>
            <p:grpSpPr bwMode="auto">
              <a:xfrm>
                <a:off x="385" y="2886"/>
                <a:ext cx="726" cy="771"/>
                <a:chOff x="113" y="3249"/>
                <a:chExt cx="726" cy="771"/>
              </a:xfrm>
            </p:grpSpPr>
            <p:sp>
              <p:nvSpPr>
                <p:cNvPr id="77959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9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59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511" name="Group 2404"/>
              <p:cNvGrpSpPr>
                <a:grpSpLocks/>
              </p:cNvGrpSpPr>
              <p:nvPr/>
            </p:nvGrpSpPr>
            <p:grpSpPr bwMode="auto">
              <a:xfrm>
                <a:off x="1202" y="2886"/>
                <a:ext cx="726" cy="771"/>
                <a:chOff x="113" y="3249"/>
                <a:chExt cx="726" cy="771"/>
              </a:xfrm>
            </p:grpSpPr>
            <p:sp>
              <p:nvSpPr>
                <p:cNvPr id="779621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2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2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698" name="Group 2430"/>
              <p:cNvGrpSpPr>
                <a:grpSpLocks/>
              </p:cNvGrpSpPr>
              <p:nvPr/>
            </p:nvGrpSpPr>
            <p:grpSpPr bwMode="auto">
              <a:xfrm>
                <a:off x="295" y="3022"/>
                <a:ext cx="726" cy="771"/>
                <a:chOff x="113" y="3249"/>
                <a:chExt cx="726" cy="771"/>
              </a:xfrm>
            </p:grpSpPr>
            <p:sp>
              <p:nvSpPr>
                <p:cNvPr id="779647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5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6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7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7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537" name="Group 2456"/>
              <p:cNvGrpSpPr>
                <a:grpSpLocks/>
              </p:cNvGrpSpPr>
              <p:nvPr/>
            </p:nvGrpSpPr>
            <p:grpSpPr bwMode="auto">
              <a:xfrm>
                <a:off x="1112" y="3022"/>
                <a:ext cx="726" cy="771"/>
                <a:chOff x="113" y="3249"/>
                <a:chExt cx="726" cy="771"/>
              </a:xfrm>
            </p:grpSpPr>
            <p:sp>
              <p:nvSpPr>
                <p:cNvPr id="779673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7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7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7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7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7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7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8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9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9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9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9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9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9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9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69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7563" name="Group 2482"/>
              <p:cNvGrpSpPr>
                <a:grpSpLocks/>
              </p:cNvGrpSpPr>
              <p:nvPr/>
            </p:nvGrpSpPr>
            <p:grpSpPr bwMode="auto">
              <a:xfrm>
                <a:off x="204" y="3158"/>
                <a:ext cx="726" cy="771"/>
                <a:chOff x="113" y="3249"/>
                <a:chExt cx="726" cy="771"/>
              </a:xfrm>
            </p:grpSpPr>
            <p:sp>
              <p:nvSpPr>
                <p:cNvPr id="779699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0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1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2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2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2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2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79724" name="Group 2508"/>
              <p:cNvGrpSpPr>
                <a:grpSpLocks/>
              </p:cNvGrpSpPr>
              <p:nvPr/>
            </p:nvGrpSpPr>
            <p:grpSpPr bwMode="auto">
              <a:xfrm>
                <a:off x="1021" y="3158"/>
                <a:ext cx="726" cy="771"/>
                <a:chOff x="113" y="3249"/>
                <a:chExt cx="726" cy="771"/>
              </a:xfrm>
            </p:grpSpPr>
            <p:sp>
              <p:nvSpPr>
                <p:cNvPr id="779725" name="File"/>
                <p:cNvSpPr>
                  <a:spLocks noEditPoints="1" noChangeArrowheads="1"/>
                </p:cNvSpPr>
                <p:nvPr/>
              </p:nvSpPr>
              <p:spPr bwMode="auto">
                <a:xfrm>
                  <a:off x="113" y="3249"/>
                  <a:ext cx="726" cy="771"/>
                </a:xfrm>
                <a:custGeom>
                  <a:avLst/>
                  <a:gdLst>
                    <a:gd name="T0" fmla="*/ 10981 w 21600"/>
                    <a:gd name="T1" fmla="*/ 3240 h 21600"/>
                    <a:gd name="T2" fmla="*/ 0 w 21600"/>
                    <a:gd name="T3" fmla="*/ 10800 h 21600"/>
                    <a:gd name="T4" fmla="*/ 10800 w 21600"/>
                    <a:gd name="T5" fmla="*/ 21600 h 21600"/>
                    <a:gd name="T6" fmla="*/ 21600 w 21600"/>
                    <a:gd name="T7" fmla="*/ 10800 h 21600"/>
                    <a:gd name="T8" fmla="*/ 0 w 21600"/>
                    <a:gd name="T9" fmla="*/ 21600 h 21600"/>
                    <a:gd name="T10" fmla="*/ 21600 w 21600"/>
                    <a:gd name="T11" fmla="*/ 21600 h 21600"/>
                    <a:gd name="T12" fmla="*/ 1086 w 21600"/>
                    <a:gd name="T13" fmla="*/ 4628 h 21600"/>
                    <a:gd name="T14" fmla="*/ 20635 w 21600"/>
                    <a:gd name="T15" fmla="*/ 202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T12" t="T13" r="T14" b="T15"/>
                  <a:pathLst>
                    <a:path w="21600" h="21600">
                      <a:moveTo>
                        <a:pt x="19790" y="3240"/>
                      </a:moveTo>
                      <a:cubicBezTo>
                        <a:pt x="10981" y="3240"/>
                        <a:pt x="9171" y="3240"/>
                        <a:pt x="9050" y="3086"/>
                      </a:cubicBezTo>
                      <a:cubicBezTo>
                        <a:pt x="9050" y="2931"/>
                        <a:pt x="8930" y="2777"/>
                        <a:pt x="8930" y="2469"/>
                      </a:cubicBezTo>
                      <a:cubicBezTo>
                        <a:pt x="8930" y="2160"/>
                        <a:pt x="8809" y="1851"/>
                        <a:pt x="8688" y="1389"/>
                      </a:cubicBezTo>
                      <a:cubicBezTo>
                        <a:pt x="8568" y="1080"/>
                        <a:pt x="8326" y="771"/>
                        <a:pt x="8085" y="463"/>
                      </a:cubicBezTo>
                      <a:cubicBezTo>
                        <a:pt x="7723" y="154"/>
                        <a:pt x="7361" y="0"/>
                        <a:pt x="7361" y="0"/>
                      </a:cubicBezTo>
                      <a:cubicBezTo>
                        <a:pt x="7361" y="0"/>
                        <a:pt x="2293" y="0"/>
                        <a:pt x="2051" y="154"/>
                      </a:cubicBezTo>
                      <a:cubicBezTo>
                        <a:pt x="1689" y="309"/>
                        <a:pt x="1448" y="463"/>
                        <a:pt x="1327" y="771"/>
                      </a:cubicBezTo>
                      <a:cubicBezTo>
                        <a:pt x="1207" y="1080"/>
                        <a:pt x="1086" y="1389"/>
                        <a:pt x="965" y="1697"/>
                      </a:cubicBezTo>
                      <a:cubicBezTo>
                        <a:pt x="845" y="2160"/>
                        <a:pt x="724" y="2314"/>
                        <a:pt x="724" y="2469"/>
                      </a:cubicBezTo>
                      <a:cubicBezTo>
                        <a:pt x="603" y="2623"/>
                        <a:pt x="603" y="2777"/>
                        <a:pt x="483" y="2931"/>
                      </a:cubicBezTo>
                      <a:cubicBezTo>
                        <a:pt x="483" y="3086"/>
                        <a:pt x="362" y="3240"/>
                        <a:pt x="241" y="3240"/>
                      </a:cubicBezTo>
                      <a:lnTo>
                        <a:pt x="0" y="3394"/>
                      </a:lnTo>
                      <a:lnTo>
                        <a:pt x="0" y="3703"/>
                      </a:lnTo>
                      <a:lnTo>
                        <a:pt x="0" y="10800"/>
                      </a:lnTo>
                      <a:lnTo>
                        <a:pt x="0" y="21600"/>
                      </a:lnTo>
                      <a:lnTo>
                        <a:pt x="10981" y="21600"/>
                      </a:lnTo>
                      <a:lnTo>
                        <a:pt x="21600" y="21600"/>
                      </a:lnTo>
                      <a:lnTo>
                        <a:pt x="21600" y="10800"/>
                      </a:lnTo>
                      <a:lnTo>
                        <a:pt x="21600" y="5246"/>
                      </a:lnTo>
                      <a:lnTo>
                        <a:pt x="21600" y="4783"/>
                      </a:lnTo>
                      <a:cubicBezTo>
                        <a:pt x="21479" y="4320"/>
                        <a:pt x="21359" y="4011"/>
                        <a:pt x="21117" y="3703"/>
                      </a:cubicBezTo>
                      <a:cubicBezTo>
                        <a:pt x="20876" y="3549"/>
                        <a:pt x="20514" y="3394"/>
                        <a:pt x="20152" y="3240"/>
                      </a:cubicBezTo>
                      <a:close/>
                    </a:path>
                  </a:pathLst>
                </a:custGeom>
                <a:solidFill>
                  <a:srgbClr val="FFFFCC">
                    <a:alpha val="80000"/>
                  </a:srgbClr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2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71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2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73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2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76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2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78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83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71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74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76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787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810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834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55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3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31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0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208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1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85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2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61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3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138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4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58" y="343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5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34" y="3459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6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511" y="348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7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88" y="3506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8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64" y="3530"/>
                  <a:ext cx="223" cy="163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9749" name="Document"/>
                <p:cNvSpPr>
                  <a:spLocks noEditPoints="1" noChangeArrowheads="1"/>
                </p:cNvSpPr>
                <p:nvPr/>
              </p:nvSpPr>
              <p:spPr bwMode="auto">
                <a:xfrm>
                  <a:off x="441" y="3553"/>
                  <a:ext cx="223" cy="164"/>
                </a:xfrm>
                <a:custGeom>
                  <a:avLst/>
                  <a:gdLst>
                    <a:gd name="T0" fmla="*/ 10757 w 21600"/>
                    <a:gd name="T1" fmla="*/ 21632 h 21600"/>
                    <a:gd name="T2" fmla="*/ 85 w 21600"/>
                    <a:gd name="T3" fmla="*/ 10849 h 21600"/>
                    <a:gd name="T4" fmla="*/ 10757 w 21600"/>
                    <a:gd name="T5" fmla="*/ 81 h 21600"/>
                    <a:gd name="T6" fmla="*/ 21706 w 21600"/>
                    <a:gd name="T7" fmla="*/ 10652 h 21600"/>
                    <a:gd name="T8" fmla="*/ 10757 w 21600"/>
                    <a:gd name="T9" fmla="*/ 21632 h 21600"/>
                    <a:gd name="T10" fmla="*/ 0 w 21600"/>
                    <a:gd name="T11" fmla="*/ 0 h 21600"/>
                    <a:gd name="T12" fmla="*/ 21600 w 21600"/>
                    <a:gd name="T13" fmla="*/ 0 h 21600"/>
                    <a:gd name="T14" fmla="*/ 21600 w 21600"/>
                    <a:gd name="T15" fmla="*/ 21600 h 21600"/>
                    <a:gd name="T16" fmla="*/ 977 w 21600"/>
                    <a:gd name="T17" fmla="*/ 818 h 21600"/>
                    <a:gd name="T18" fmla="*/ 20622 w 21600"/>
                    <a:gd name="T19" fmla="*/ 1642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10757" y="21632"/>
                      </a:moveTo>
                      <a:lnTo>
                        <a:pt x="5187" y="21632"/>
                      </a:lnTo>
                      <a:lnTo>
                        <a:pt x="85" y="17509"/>
                      </a:lnTo>
                      <a:lnTo>
                        <a:pt x="85" y="10849"/>
                      </a:lnTo>
                      <a:lnTo>
                        <a:pt x="85" y="81"/>
                      </a:lnTo>
                      <a:lnTo>
                        <a:pt x="10757" y="81"/>
                      </a:lnTo>
                      <a:lnTo>
                        <a:pt x="21706" y="81"/>
                      </a:lnTo>
                      <a:lnTo>
                        <a:pt x="21706" y="10652"/>
                      </a:lnTo>
                      <a:lnTo>
                        <a:pt x="21706" y="21632"/>
                      </a:lnTo>
                      <a:lnTo>
                        <a:pt x="10757" y="21632"/>
                      </a:lnTo>
                      <a:close/>
                    </a:path>
                    <a:path w="21600" h="21600">
                      <a:moveTo>
                        <a:pt x="85" y="17509"/>
                      </a:moveTo>
                      <a:lnTo>
                        <a:pt x="5187" y="17509"/>
                      </a:lnTo>
                      <a:lnTo>
                        <a:pt x="5187" y="21632"/>
                      </a:lnTo>
                      <a:lnTo>
                        <a:pt x="85" y="17509"/>
                      </a:lnTo>
                      <a:close/>
                    </a:path>
                  </a:pathLst>
                </a:custGeom>
                <a:solidFill>
                  <a:srgbClr val="D8EBB3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779750" name="AutoShape 2534"/>
          <p:cNvSpPr>
            <a:spLocks noChangeArrowheads="1"/>
          </p:cNvSpPr>
          <p:nvPr/>
        </p:nvSpPr>
        <p:spPr bwMode="auto">
          <a:xfrm>
            <a:off x="179388" y="2205038"/>
            <a:ext cx="8785225" cy="4248150"/>
          </a:xfrm>
          <a:prstGeom prst="cube">
            <a:avLst>
              <a:gd name="adj" fmla="val 25000"/>
            </a:avLst>
          </a:prstGeom>
          <a:solidFill>
            <a:srgbClr val="808080">
              <a:alpha val="13000"/>
            </a:srgbClr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lIns="90000" tIns="46800" rIns="90000" bIns="46800" anchor="ctr">
            <a:spAutoFit/>
          </a:bodyPr>
          <a:lstStyle/>
          <a:p>
            <a:endParaRPr lang="de-DE"/>
          </a:p>
        </p:txBody>
      </p:sp>
      <p:sp>
        <p:nvSpPr>
          <p:cNvPr id="779754" name="Rectangle 253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 err="1" smtClean="0"/>
              <a:t>Horizontaler</a:t>
            </a:r>
            <a:r>
              <a:rPr lang="en-US" sz="3600" dirty="0" smtClean="0"/>
              <a:t> </a:t>
            </a:r>
            <a:r>
              <a:rPr lang="en-US" sz="3600" dirty="0" err="1" smtClean="0"/>
              <a:t>Zugang</a:t>
            </a:r>
            <a:r>
              <a:rPr lang="en-US" sz="3600" dirty="0" smtClean="0"/>
              <a:t> (Retrieval)</a:t>
            </a:r>
            <a:endParaRPr lang="en-US" sz="360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14" name="AutoShape 2"/>
          <p:cNvSpPr>
            <a:spLocks noChangeArrowheads="1"/>
          </p:cNvSpPr>
          <p:nvPr/>
        </p:nvSpPr>
        <p:spPr bwMode="auto">
          <a:xfrm>
            <a:off x="1258888" y="1125538"/>
            <a:ext cx="8785225" cy="4248150"/>
          </a:xfrm>
          <a:prstGeom prst="cube">
            <a:avLst>
              <a:gd name="adj" fmla="val 25000"/>
            </a:avLst>
          </a:prstGeom>
          <a:solidFill>
            <a:srgbClr val="808080">
              <a:alpha val="13000"/>
            </a:srgbClr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lIns="90000" tIns="46800" rIns="90000" bIns="46800" anchor="ctr">
            <a:spAutoFit/>
          </a:bodyPr>
          <a:lstStyle/>
          <a:p>
            <a:endParaRPr lang="de-DE"/>
          </a:p>
        </p:txBody>
      </p:sp>
      <p:sp>
        <p:nvSpPr>
          <p:cNvPr id="781315" name="File"/>
          <p:cNvSpPr>
            <a:spLocks noEditPoints="1" noChangeArrowheads="1"/>
          </p:cNvSpPr>
          <p:nvPr/>
        </p:nvSpPr>
        <p:spPr bwMode="auto">
          <a:xfrm>
            <a:off x="1619250" y="2781300"/>
            <a:ext cx="3313113" cy="2376488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692275" y="3141663"/>
            <a:ext cx="2879725" cy="1871662"/>
            <a:chOff x="204" y="2750"/>
            <a:chExt cx="1814" cy="1179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475" y="2750"/>
              <a:ext cx="726" cy="771"/>
              <a:chOff x="113" y="3249"/>
              <a:chExt cx="726" cy="771"/>
            </a:xfrm>
          </p:grpSpPr>
          <p:sp>
            <p:nvSpPr>
              <p:cNvPr id="781318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19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0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1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2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3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4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5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6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7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8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29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0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1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2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3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4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5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6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7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8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39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40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41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42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292" y="2750"/>
              <a:ext cx="726" cy="771"/>
              <a:chOff x="113" y="3249"/>
              <a:chExt cx="726" cy="771"/>
            </a:xfrm>
          </p:grpSpPr>
          <p:sp>
            <p:nvSpPr>
              <p:cNvPr id="781344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45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46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47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48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49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0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1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2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3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4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5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6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7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8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59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60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61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62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63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64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65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66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67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68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5" name="Group 57"/>
            <p:cNvGrpSpPr>
              <a:grpSpLocks/>
            </p:cNvGrpSpPr>
            <p:nvPr/>
          </p:nvGrpSpPr>
          <p:grpSpPr bwMode="auto">
            <a:xfrm>
              <a:off x="385" y="2886"/>
              <a:ext cx="726" cy="771"/>
              <a:chOff x="113" y="3249"/>
              <a:chExt cx="726" cy="771"/>
            </a:xfrm>
          </p:grpSpPr>
          <p:sp>
            <p:nvSpPr>
              <p:cNvPr id="781370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71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72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73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74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75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76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77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78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79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0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1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2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3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4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5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6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7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8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89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90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91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92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93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94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6" name="Group 83"/>
            <p:cNvGrpSpPr>
              <a:grpSpLocks/>
            </p:cNvGrpSpPr>
            <p:nvPr/>
          </p:nvGrpSpPr>
          <p:grpSpPr bwMode="auto">
            <a:xfrm>
              <a:off x="1202" y="2886"/>
              <a:ext cx="726" cy="771"/>
              <a:chOff x="113" y="3249"/>
              <a:chExt cx="726" cy="771"/>
            </a:xfrm>
          </p:grpSpPr>
          <p:sp>
            <p:nvSpPr>
              <p:cNvPr id="781396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97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98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399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0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1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2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3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4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5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6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7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8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09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0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1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2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3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4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5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6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7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8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19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20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" name="Group 109"/>
            <p:cNvGrpSpPr>
              <a:grpSpLocks/>
            </p:cNvGrpSpPr>
            <p:nvPr/>
          </p:nvGrpSpPr>
          <p:grpSpPr bwMode="auto">
            <a:xfrm>
              <a:off x="295" y="3022"/>
              <a:ext cx="726" cy="771"/>
              <a:chOff x="113" y="3249"/>
              <a:chExt cx="726" cy="771"/>
            </a:xfrm>
          </p:grpSpPr>
          <p:sp>
            <p:nvSpPr>
              <p:cNvPr id="781422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23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24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25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26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27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28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29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0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1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2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3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4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5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6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7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8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39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40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41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42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43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44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45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46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" name="Group 135"/>
            <p:cNvGrpSpPr>
              <a:grpSpLocks/>
            </p:cNvGrpSpPr>
            <p:nvPr/>
          </p:nvGrpSpPr>
          <p:grpSpPr bwMode="auto">
            <a:xfrm>
              <a:off x="1112" y="3022"/>
              <a:ext cx="726" cy="771"/>
              <a:chOff x="113" y="3249"/>
              <a:chExt cx="726" cy="771"/>
            </a:xfrm>
          </p:grpSpPr>
          <p:sp>
            <p:nvSpPr>
              <p:cNvPr id="781448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49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0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1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2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3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4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5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6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7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8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59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0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1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2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3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4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5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6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7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8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69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70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71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72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" name="Group 161"/>
            <p:cNvGrpSpPr>
              <a:grpSpLocks/>
            </p:cNvGrpSpPr>
            <p:nvPr/>
          </p:nvGrpSpPr>
          <p:grpSpPr bwMode="auto">
            <a:xfrm>
              <a:off x="204" y="3158"/>
              <a:ext cx="726" cy="771"/>
              <a:chOff x="113" y="3249"/>
              <a:chExt cx="726" cy="771"/>
            </a:xfrm>
          </p:grpSpPr>
          <p:sp>
            <p:nvSpPr>
              <p:cNvPr id="781474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75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76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77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78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79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0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1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2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3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4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5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6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7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8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89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90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91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92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93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94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95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96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97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498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0" name="Group 187"/>
            <p:cNvGrpSpPr>
              <a:grpSpLocks/>
            </p:cNvGrpSpPr>
            <p:nvPr/>
          </p:nvGrpSpPr>
          <p:grpSpPr bwMode="auto">
            <a:xfrm>
              <a:off x="1021" y="3158"/>
              <a:ext cx="726" cy="771"/>
              <a:chOff x="113" y="3249"/>
              <a:chExt cx="726" cy="771"/>
            </a:xfrm>
          </p:grpSpPr>
          <p:sp>
            <p:nvSpPr>
              <p:cNvPr id="781500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01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02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03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04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05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06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07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08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09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0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1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2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3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4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5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6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7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8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19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20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21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22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23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24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81525" name="File"/>
          <p:cNvSpPr>
            <a:spLocks noEditPoints="1" noChangeArrowheads="1"/>
          </p:cNvSpPr>
          <p:nvPr/>
        </p:nvSpPr>
        <p:spPr bwMode="auto">
          <a:xfrm>
            <a:off x="1403350" y="2997200"/>
            <a:ext cx="3313113" cy="2376488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11" name="Group 214"/>
          <p:cNvGrpSpPr>
            <a:grpSpLocks/>
          </p:cNvGrpSpPr>
          <p:nvPr/>
        </p:nvGrpSpPr>
        <p:grpSpPr bwMode="auto">
          <a:xfrm>
            <a:off x="1476375" y="3357563"/>
            <a:ext cx="2879725" cy="1871662"/>
            <a:chOff x="204" y="2750"/>
            <a:chExt cx="1814" cy="1179"/>
          </a:xfrm>
        </p:grpSpPr>
        <p:grpSp>
          <p:nvGrpSpPr>
            <p:cNvPr id="12" name="Group 215"/>
            <p:cNvGrpSpPr>
              <a:grpSpLocks/>
            </p:cNvGrpSpPr>
            <p:nvPr/>
          </p:nvGrpSpPr>
          <p:grpSpPr bwMode="auto">
            <a:xfrm>
              <a:off x="475" y="2750"/>
              <a:ext cx="726" cy="771"/>
              <a:chOff x="113" y="3249"/>
              <a:chExt cx="726" cy="771"/>
            </a:xfrm>
          </p:grpSpPr>
          <p:sp>
            <p:nvSpPr>
              <p:cNvPr id="781528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29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0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1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2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3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4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5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6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7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8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39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0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1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2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3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4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5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6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7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8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49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50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51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52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3" name="Group 241"/>
            <p:cNvGrpSpPr>
              <a:grpSpLocks/>
            </p:cNvGrpSpPr>
            <p:nvPr/>
          </p:nvGrpSpPr>
          <p:grpSpPr bwMode="auto">
            <a:xfrm>
              <a:off x="1292" y="2750"/>
              <a:ext cx="726" cy="771"/>
              <a:chOff x="113" y="3249"/>
              <a:chExt cx="726" cy="771"/>
            </a:xfrm>
          </p:grpSpPr>
          <p:sp>
            <p:nvSpPr>
              <p:cNvPr id="781554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55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56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57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58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59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0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1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2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3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4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5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6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7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8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69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70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71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72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73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74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75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76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77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78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4" name="Group 267"/>
            <p:cNvGrpSpPr>
              <a:grpSpLocks/>
            </p:cNvGrpSpPr>
            <p:nvPr/>
          </p:nvGrpSpPr>
          <p:grpSpPr bwMode="auto">
            <a:xfrm>
              <a:off x="385" y="2886"/>
              <a:ext cx="726" cy="771"/>
              <a:chOff x="113" y="3249"/>
              <a:chExt cx="726" cy="771"/>
            </a:xfrm>
          </p:grpSpPr>
          <p:sp>
            <p:nvSpPr>
              <p:cNvPr id="781580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81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82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83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84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85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86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87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88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89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0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1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2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3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4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5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6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7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8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599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00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01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02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03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04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5" name="Group 293"/>
            <p:cNvGrpSpPr>
              <a:grpSpLocks/>
            </p:cNvGrpSpPr>
            <p:nvPr/>
          </p:nvGrpSpPr>
          <p:grpSpPr bwMode="auto">
            <a:xfrm>
              <a:off x="1202" y="2886"/>
              <a:ext cx="726" cy="771"/>
              <a:chOff x="113" y="3249"/>
              <a:chExt cx="726" cy="771"/>
            </a:xfrm>
          </p:grpSpPr>
          <p:sp>
            <p:nvSpPr>
              <p:cNvPr id="781606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07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08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09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0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1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2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3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4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5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6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7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8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19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0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1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2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3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4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5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6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7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8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29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30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6" name="Group 319"/>
            <p:cNvGrpSpPr>
              <a:grpSpLocks/>
            </p:cNvGrpSpPr>
            <p:nvPr/>
          </p:nvGrpSpPr>
          <p:grpSpPr bwMode="auto">
            <a:xfrm>
              <a:off x="295" y="3022"/>
              <a:ext cx="726" cy="771"/>
              <a:chOff x="113" y="3249"/>
              <a:chExt cx="726" cy="771"/>
            </a:xfrm>
          </p:grpSpPr>
          <p:sp>
            <p:nvSpPr>
              <p:cNvPr id="781632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33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34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35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36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37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38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39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0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1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2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3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4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5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6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7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8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49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50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51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52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53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54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55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56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7" name="Group 345"/>
            <p:cNvGrpSpPr>
              <a:grpSpLocks/>
            </p:cNvGrpSpPr>
            <p:nvPr/>
          </p:nvGrpSpPr>
          <p:grpSpPr bwMode="auto">
            <a:xfrm>
              <a:off x="1112" y="3022"/>
              <a:ext cx="726" cy="771"/>
              <a:chOff x="113" y="3249"/>
              <a:chExt cx="726" cy="771"/>
            </a:xfrm>
          </p:grpSpPr>
          <p:sp>
            <p:nvSpPr>
              <p:cNvPr id="781658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59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0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1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2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3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4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5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6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7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8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69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0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1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2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3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4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5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6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7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8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79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80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81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82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8" name="Group 371"/>
            <p:cNvGrpSpPr>
              <a:grpSpLocks/>
            </p:cNvGrpSpPr>
            <p:nvPr/>
          </p:nvGrpSpPr>
          <p:grpSpPr bwMode="auto">
            <a:xfrm>
              <a:off x="204" y="3158"/>
              <a:ext cx="726" cy="771"/>
              <a:chOff x="113" y="3249"/>
              <a:chExt cx="726" cy="771"/>
            </a:xfrm>
          </p:grpSpPr>
          <p:sp>
            <p:nvSpPr>
              <p:cNvPr id="781684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85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86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87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88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89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0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1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2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3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4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5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6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7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8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699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00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01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02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03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04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05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06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07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08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9" name="Group 397"/>
            <p:cNvGrpSpPr>
              <a:grpSpLocks/>
            </p:cNvGrpSpPr>
            <p:nvPr/>
          </p:nvGrpSpPr>
          <p:grpSpPr bwMode="auto">
            <a:xfrm>
              <a:off x="1021" y="3158"/>
              <a:ext cx="726" cy="771"/>
              <a:chOff x="113" y="3249"/>
              <a:chExt cx="726" cy="771"/>
            </a:xfrm>
          </p:grpSpPr>
          <p:sp>
            <p:nvSpPr>
              <p:cNvPr id="781710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11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12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13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14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15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16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17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18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19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0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1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2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3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4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5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6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7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8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29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30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31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32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33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734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81735" name="File"/>
          <p:cNvSpPr>
            <a:spLocks noEditPoints="1" noChangeArrowheads="1"/>
          </p:cNvSpPr>
          <p:nvPr/>
        </p:nvSpPr>
        <p:spPr bwMode="auto">
          <a:xfrm>
            <a:off x="1116013" y="3213100"/>
            <a:ext cx="3313112" cy="2376488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20" name="Group 424"/>
          <p:cNvGrpSpPr>
            <a:grpSpLocks/>
          </p:cNvGrpSpPr>
          <p:nvPr/>
        </p:nvGrpSpPr>
        <p:grpSpPr bwMode="auto">
          <a:xfrm>
            <a:off x="1619250" y="3573463"/>
            <a:ext cx="1152525" cy="1223962"/>
            <a:chOff x="113" y="3249"/>
            <a:chExt cx="726" cy="771"/>
          </a:xfrm>
        </p:grpSpPr>
        <p:sp>
          <p:nvSpPr>
            <p:cNvPr id="781737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38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39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0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1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2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3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4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5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6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7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8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49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0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1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2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3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4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5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6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7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8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59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60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61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1" name="Group 450"/>
          <p:cNvGrpSpPr>
            <a:grpSpLocks/>
          </p:cNvGrpSpPr>
          <p:nvPr/>
        </p:nvGrpSpPr>
        <p:grpSpPr bwMode="auto">
          <a:xfrm>
            <a:off x="2916238" y="3573463"/>
            <a:ext cx="1152525" cy="1223962"/>
            <a:chOff x="113" y="3249"/>
            <a:chExt cx="726" cy="771"/>
          </a:xfrm>
        </p:grpSpPr>
        <p:sp>
          <p:nvSpPr>
            <p:cNvPr id="781763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64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65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66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67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68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69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0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1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2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3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4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5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6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7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8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79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80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81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82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83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84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85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86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87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2" name="Group 476"/>
          <p:cNvGrpSpPr>
            <a:grpSpLocks/>
          </p:cNvGrpSpPr>
          <p:nvPr/>
        </p:nvGrpSpPr>
        <p:grpSpPr bwMode="auto">
          <a:xfrm>
            <a:off x="1476375" y="3789363"/>
            <a:ext cx="1152525" cy="1223962"/>
            <a:chOff x="113" y="3249"/>
            <a:chExt cx="726" cy="771"/>
          </a:xfrm>
        </p:grpSpPr>
        <p:sp>
          <p:nvSpPr>
            <p:cNvPr id="781789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0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1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2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3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4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5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6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7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8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799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0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1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2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3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4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5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6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7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8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09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10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11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12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13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3" name="Group 502"/>
          <p:cNvGrpSpPr>
            <a:grpSpLocks/>
          </p:cNvGrpSpPr>
          <p:nvPr/>
        </p:nvGrpSpPr>
        <p:grpSpPr bwMode="auto">
          <a:xfrm>
            <a:off x="2773363" y="3789363"/>
            <a:ext cx="1152525" cy="1223962"/>
            <a:chOff x="113" y="3249"/>
            <a:chExt cx="726" cy="771"/>
          </a:xfrm>
        </p:grpSpPr>
        <p:sp>
          <p:nvSpPr>
            <p:cNvPr id="781815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16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17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18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19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0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1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2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3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4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5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6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7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8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29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0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1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2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3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4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5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6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7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8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39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4" name="Group 528"/>
          <p:cNvGrpSpPr>
            <a:grpSpLocks/>
          </p:cNvGrpSpPr>
          <p:nvPr/>
        </p:nvGrpSpPr>
        <p:grpSpPr bwMode="auto">
          <a:xfrm>
            <a:off x="1333500" y="4005263"/>
            <a:ext cx="1152525" cy="1223962"/>
            <a:chOff x="113" y="3249"/>
            <a:chExt cx="726" cy="771"/>
          </a:xfrm>
        </p:grpSpPr>
        <p:sp>
          <p:nvSpPr>
            <p:cNvPr id="781841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42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43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44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45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46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47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48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49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0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1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2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3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4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5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6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7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8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59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60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61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62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63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64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65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5" name="Group 554"/>
          <p:cNvGrpSpPr>
            <a:grpSpLocks/>
          </p:cNvGrpSpPr>
          <p:nvPr/>
        </p:nvGrpSpPr>
        <p:grpSpPr bwMode="auto">
          <a:xfrm>
            <a:off x="2630488" y="4005263"/>
            <a:ext cx="1152525" cy="1223962"/>
            <a:chOff x="113" y="3249"/>
            <a:chExt cx="726" cy="771"/>
          </a:xfrm>
        </p:grpSpPr>
        <p:sp>
          <p:nvSpPr>
            <p:cNvPr id="781867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68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69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0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1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2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3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4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5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6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7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8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79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0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1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2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3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4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5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6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7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8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89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90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91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6" name="Group 580"/>
          <p:cNvGrpSpPr>
            <a:grpSpLocks/>
          </p:cNvGrpSpPr>
          <p:nvPr/>
        </p:nvGrpSpPr>
        <p:grpSpPr bwMode="auto">
          <a:xfrm>
            <a:off x="1189038" y="4221163"/>
            <a:ext cx="1152525" cy="1223962"/>
            <a:chOff x="113" y="3249"/>
            <a:chExt cx="726" cy="771"/>
          </a:xfrm>
        </p:grpSpPr>
        <p:sp>
          <p:nvSpPr>
            <p:cNvPr id="781893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94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95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96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97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98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899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0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1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2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3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4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5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6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7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8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09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10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11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12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13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14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15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16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17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7" name="Group 606"/>
          <p:cNvGrpSpPr>
            <a:grpSpLocks/>
          </p:cNvGrpSpPr>
          <p:nvPr/>
        </p:nvGrpSpPr>
        <p:grpSpPr bwMode="auto">
          <a:xfrm>
            <a:off x="2486025" y="4221163"/>
            <a:ext cx="1152525" cy="1223962"/>
            <a:chOff x="113" y="3249"/>
            <a:chExt cx="726" cy="771"/>
          </a:xfrm>
        </p:grpSpPr>
        <p:sp>
          <p:nvSpPr>
            <p:cNvPr id="781919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0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1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2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3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4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5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6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7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8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29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0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1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2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3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4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5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6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7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8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39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40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41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42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43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1944" name="File"/>
          <p:cNvSpPr>
            <a:spLocks noEditPoints="1" noChangeArrowheads="1"/>
          </p:cNvSpPr>
          <p:nvPr/>
        </p:nvSpPr>
        <p:spPr bwMode="auto">
          <a:xfrm>
            <a:off x="827088" y="3500438"/>
            <a:ext cx="3313112" cy="2376487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28" name="Group 633"/>
          <p:cNvGrpSpPr>
            <a:grpSpLocks/>
          </p:cNvGrpSpPr>
          <p:nvPr/>
        </p:nvGrpSpPr>
        <p:grpSpPr bwMode="auto">
          <a:xfrm>
            <a:off x="1330325" y="3860800"/>
            <a:ext cx="1152525" cy="1223963"/>
            <a:chOff x="113" y="3249"/>
            <a:chExt cx="726" cy="771"/>
          </a:xfrm>
        </p:grpSpPr>
        <p:sp>
          <p:nvSpPr>
            <p:cNvPr id="781946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47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48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49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0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1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2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3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4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5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6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7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8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59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0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1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2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3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4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5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6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7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8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69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70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9" name="Group 659"/>
          <p:cNvGrpSpPr>
            <a:grpSpLocks/>
          </p:cNvGrpSpPr>
          <p:nvPr/>
        </p:nvGrpSpPr>
        <p:grpSpPr bwMode="auto">
          <a:xfrm>
            <a:off x="2627313" y="3860800"/>
            <a:ext cx="1152525" cy="1223963"/>
            <a:chOff x="113" y="3249"/>
            <a:chExt cx="726" cy="771"/>
          </a:xfrm>
        </p:grpSpPr>
        <p:sp>
          <p:nvSpPr>
            <p:cNvPr id="781972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73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74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75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76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77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78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79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0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1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2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3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4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5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6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7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8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89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90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91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92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93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94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95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96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0" name="Group 685"/>
          <p:cNvGrpSpPr>
            <a:grpSpLocks/>
          </p:cNvGrpSpPr>
          <p:nvPr/>
        </p:nvGrpSpPr>
        <p:grpSpPr bwMode="auto">
          <a:xfrm>
            <a:off x="1187450" y="4076700"/>
            <a:ext cx="1152525" cy="1223963"/>
            <a:chOff x="113" y="3249"/>
            <a:chExt cx="726" cy="771"/>
          </a:xfrm>
        </p:grpSpPr>
        <p:sp>
          <p:nvSpPr>
            <p:cNvPr id="781998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1999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0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1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2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3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4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5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6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7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8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09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0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1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2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3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4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5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6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7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8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19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20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21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22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1" name="Group 711"/>
          <p:cNvGrpSpPr>
            <a:grpSpLocks/>
          </p:cNvGrpSpPr>
          <p:nvPr/>
        </p:nvGrpSpPr>
        <p:grpSpPr bwMode="auto">
          <a:xfrm>
            <a:off x="2484438" y="4076700"/>
            <a:ext cx="1152525" cy="1223963"/>
            <a:chOff x="113" y="3249"/>
            <a:chExt cx="726" cy="771"/>
          </a:xfrm>
        </p:grpSpPr>
        <p:sp>
          <p:nvSpPr>
            <p:cNvPr id="782024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25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26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27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28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29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0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1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2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3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4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5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6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7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8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39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40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41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42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43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44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45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46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47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48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564" name="Group 737"/>
          <p:cNvGrpSpPr>
            <a:grpSpLocks/>
          </p:cNvGrpSpPr>
          <p:nvPr/>
        </p:nvGrpSpPr>
        <p:grpSpPr bwMode="auto">
          <a:xfrm>
            <a:off x="1044575" y="4292600"/>
            <a:ext cx="1152525" cy="1223963"/>
            <a:chOff x="113" y="3249"/>
            <a:chExt cx="726" cy="771"/>
          </a:xfrm>
        </p:grpSpPr>
        <p:sp>
          <p:nvSpPr>
            <p:cNvPr id="782050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51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52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53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54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55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56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57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58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59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0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1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2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3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4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5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6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7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8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69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70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71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72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73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74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590" name="Group 763"/>
          <p:cNvGrpSpPr>
            <a:grpSpLocks/>
          </p:cNvGrpSpPr>
          <p:nvPr/>
        </p:nvGrpSpPr>
        <p:grpSpPr bwMode="auto">
          <a:xfrm>
            <a:off x="2341563" y="4292600"/>
            <a:ext cx="1152525" cy="1223963"/>
            <a:chOff x="113" y="3249"/>
            <a:chExt cx="726" cy="771"/>
          </a:xfrm>
        </p:grpSpPr>
        <p:sp>
          <p:nvSpPr>
            <p:cNvPr id="782076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77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78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79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0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1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2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3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4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5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6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7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8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89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0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1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2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3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4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5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6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7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8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099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00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616" name="Group 789"/>
          <p:cNvGrpSpPr>
            <a:grpSpLocks/>
          </p:cNvGrpSpPr>
          <p:nvPr/>
        </p:nvGrpSpPr>
        <p:grpSpPr bwMode="auto">
          <a:xfrm>
            <a:off x="900113" y="4508500"/>
            <a:ext cx="1152525" cy="1223963"/>
            <a:chOff x="113" y="3249"/>
            <a:chExt cx="726" cy="771"/>
          </a:xfrm>
        </p:grpSpPr>
        <p:sp>
          <p:nvSpPr>
            <p:cNvPr id="782102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03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04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05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06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07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08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09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0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1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2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3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4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5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6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7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8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19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20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21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22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23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24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25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26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642" name="Group 815"/>
          <p:cNvGrpSpPr>
            <a:grpSpLocks/>
          </p:cNvGrpSpPr>
          <p:nvPr/>
        </p:nvGrpSpPr>
        <p:grpSpPr bwMode="auto">
          <a:xfrm>
            <a:off x="2197100" y="4508500"/>
            <a:ext cx="1152525" cy="1223963"/>
            <a:chOff x="113" y="3249"/>
            <a:chExt cx="726" cy="771"/>
          </a:xfrm>
        </p:grpSpPr>
        <p:sp>
          <p:nvSpPr>
            <p:cNvPr id="782128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29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0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1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2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3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4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5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6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7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8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39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0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1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2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3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4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5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6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7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8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49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50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51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52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2153" name="File"/>
          <p:cNvSpPr>
            <a:spLocks noEditPoints="1" noChangeArrowheads="1"/>
          </p:cNvSpPr>
          <p:nvPr/>
        </p:nvSpPr>
        <p:spPr bwMode="auto">
          <a:xfrm>
            <a:off x="539750" y="3716338"/>
            <a:ext cx="3313113" cy="2376487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82668" name="Group 842"/>
          <p:cNvGrpSpPr>
            <a:grpSpLocks/>
          </p:cNvGrpSpPr>
          <p:nvPr/>
        </p:nvGrpSpPr>
        <p:grpSpPr bwMode="auto">
          <a:xfrm>
            <a:off x="1042988" y="4076700"/>
            <a:ext cx="1152525" cy="1223963"/>
            <a:chOff x="113" y="3249"/>
            <a:chExt cx="726" cy="771"/>
          </a:xfrm>
        </p:grpSpPr>
        <p:sp>
          <p:nvSpPr>
            <p:cNvPr id="782155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56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57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58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59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0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1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2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3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4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5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6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7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8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69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0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1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2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3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4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5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6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7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8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79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694" name="Group 868"/>
          <p:cNvGrpSpPr>
            <a:grpSpLocks/>
          </p:cNvGrpSpPr>
          <p:nvPr/>
        </p:nvGrpSpPr>
        <p:grpSpPr bwMode="auto">
          <a:xfrm>
            <a:off x="2339975" y="4076700"/>
            <a:ext cx="1152525" cy="1223963"/>
            <a:chOff x="113" y="3249"/>
            <a:chExt cx="726" cy="771"/>
          </a:xfrm>
        </p:grpSpPr>
        <p:sp>
          <p:nvSpPr>
            <p:cNvPr id="782181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82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83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84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85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86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87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88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89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0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1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2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3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4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5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6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7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8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199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00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01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02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03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04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05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720" name="Group 894"/>
          <p:cNvGrpSpPr>
            <a:grpSpLocks/>
          </p:cNvGrpSpPr>
          <p:nvPr/>
        </p:nvGrpSpPr>
        <p:grpSpPr bwMode="auto">
          <a:xfrm>
            <a:off x="900113" y="4292600"/>
            <a:ext cx="1152525" cy="1223963"/>
            <a:chOff x="113" y="3249"/>
            <a:chExt cx="726" cy="771"/>
          </a:xfrm>
        </p:grpSpPr>
        <p:sp>
          <p:nvSpPr>
            <p:cNvPr id="782207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08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09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0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1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2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3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4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5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6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7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8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19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0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1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2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3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4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5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6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7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8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29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30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31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746" name="Group 920"/>
          <p:cNvGrpSpPr>
            <a:grpSpLocks/>
          </p:cNvGrpSpPr>
          <p:nvPr/>
        </p:nvGrpSpPr>
        <p:grpSpPr bwMode="auto">
          <a:xfrm>
            <a:off x="2197100" y="4292600"/>
            <a:ext cx="1152525" cy="1223963"/>
            <a:chOff x="113" y="3249"/>
            <a:chExt cx="726" cy="771"/>
          </a:xfrm>
        </p:grpSpPr>
        <p:sp>
          <p:nvSpPr>
            <p:cNvPr id="782233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34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35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36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37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38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39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0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1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2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3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4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5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6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7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8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49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50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51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52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53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54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55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56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57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773" name="Group 946"/>
          <p:cNvGrpSpPr>
            <a:grpSpLocks/>
          </p:cNvGrpSpPr>
          <p:nvPr/>
        </p:nvGrpSpPr>
        <p:grpSpPr bwMode="auto">
          <a:xfrm>
            <a:off x="757238" y="4508500"/>
            <a:ext cx="1152525" cy="1223963"/>
            <a:chOff x="113" y="3249"/>
            <a:chExt cx="726" cy="771"/>
          </a:xfrm>
        </p:grpSpPr>
        <p:sp>
          <p:nvSpPr>
            <p:cNvPr id="782259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0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1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2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3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4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5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6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7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8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69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0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1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2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3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4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5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6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7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8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79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80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81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82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83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799" name="Group 972"/>
          <p:cNvGrpSpPr>
            <a:grpSpLocks/>
          </p:cNvGrpSpPr>
          <p:nvPr/>
        </p:nvGrpSpPr>
        <p:grpSpPr bwMode="auto">
          <a:xfrm>
            <a:off x="2054225" y="4508500"/>
            <a:ext cx="1152525" cy="1223963"/>
            <a:chOff x="113" y="3249"/>
            <a:chExt cx="726" cy="771"/>
          </a:xfrm>
        </p:grpSpPr>
        <p:sp>
          <p:nvSpPr>
            <p:cNvPr id="782285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86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87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88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89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0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1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2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3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4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5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6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7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8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299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0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1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2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3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4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5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6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7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8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09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825" name="Group 998"/>
          <p:cNvGrpSpPr>
            <a:grpSpLocks/>
          </p:cNvGrpSpPr>
          <p:nvPr/>
        </p:nvGrpSpPr>
        <p:grpSpPr bwMode="auto">
          <a:xfrm>
            <a:off x="612775" y="4724400"/>
            <a:ext cx="1152525" cy="1223963"/>
            <a:chOff x="113" y="3249"/>
            <a:chExt cx="726" cy="771"/>
          </a:xfrm>
        </p:grpSpPr>
        <p:sp>
          <p:nvSpPr>
            <p:cNvPr id="782311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12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13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14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15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16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17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18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19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0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1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2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3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4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5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6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7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8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29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30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31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32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33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34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35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851" name="Group 1024"/>
          <p:cNvGrpSpPr>
            <a:grpSpLocks/>
          </p:cNvGrpSpPr>
          <p:nvPr/>
        </p:nvGrpSpPr>
        <p:grpSpPr bwMode="auto">
          <a:xfrm>
            <a:off x="1909763" y="4724400"/>
            <a:ext cx="1152525" cy="1223963"/>
            <a:chOff x="113" y="3249"/>
            <a:chExt cx="726" cy="771"/>
          </a:xfrm>
        </p:grpSpPr>
        <p:sp>
          <p:nvSpPr>
            <p:cNvPr id="782337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38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39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0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1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2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3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4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5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6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7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8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49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0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1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2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3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4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5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6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7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8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59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60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361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2362" name="File"/>
          <p:cNvSpPr>
            <a:spLocks noEditPoints="1" noChangeArrowheads="1"/>
          </p:cNvSpPr>
          <p:nvPr/>
        </p:nvSpPr>
        <p:spPr bwMode="auto">
          <a:xfrm>
            <a:off x="250825" y="4005263"/>
            <a:ext cx="3313113" cy="2376487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63" name="File"/>
          <p:cNvSpPr>
            <a:spLocks noEditPoints="1" noChangeArrowheads="1"/>
          </p:cNvSpPr>
          <p:nvPr/>
        </p:nvSpPr>
        <p:spPr bwMode="auto">
          <a:xfrm>
            <a:off x="754063" y="43656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64" name="Document"/>
          <p:cNvSpPr>
            <a:spLocks noEditPoints="1" noChangeArrowheads="1"/>
          </p:cNvSpPr>
          <p:nvPr/>
        </p:nvSpPr>
        <p:spPr bwMode="auto">
          <a:xfrm>
            <a:off x="979488" y="51069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65" name="Document"/>
          <p:cNvSpPr>
            <a:spLocks noEditPoints="1" noChangeArrowheads="1"/>
          </p:cNvSpPr>
          <p:nvPr/>
        </p:nvSpPr>
        <p:spPr bwMode="auto">
          <a:xfrm>
            <a:off x="941388" y="51435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66" name="Document"/>
          <p:cNvSpPr>
            <a:spLocks noEditPoints="1" noChangeArrowheads="1"/>
          </p:cNvSpPr>
          <p:nvPr/>
        </p:nvSpPr>
        <p:spPr bwMode="auto">
          <a:xfrm>
            <a:off x="904875" y="51816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67" name="Document"/>
          <p:cNvSpPr>
            <a:spLocks noEditPoints="1" noChangeArrowheads="1"/>
          </p:cNvSpPr>
          <p:nvPr/>
        </p:nvSpPr>
        <p:spPr bwMode="auto">
          <a:xfrm>
            <a:off x="868363" y="52181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68" name="Document"/>
          <p:cNvSpPr>
            <a:spLocks noEditPoints="1" noChangeArrowheads="1"/>
          </p:cNvSpPr>
          <p:nvPr/>
        </p:nvSpPr>
        <p:spPr bwMode="auto">
          <a:xfrm>
            <a:off x="830263" y="52562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69" name="Document"/>
          <p:cNvSpPr>
            <a:spLocks noEditPoints="1" noChangeArrowheads="1"/>
          </p:cNvSpPr>
          <p:nvPr/>
        </p:nvSpPr>
        <p:spPr bwMode="auto">
          <a:xfrm>
            <a:off x="793750" y="52927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0" name="Document"/>
          <p:cNvSpPr>
            <a:spLocks noEditPoints="1" noChangeArrowheads="1"/>
          </p:cNvSpPr>
          <p:nvPr/>
        </p:nvSpPr>
        <p:spPr bwMode="auto">
          <a:xfrm>
            <a:off x="1460500" y="5108575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1" name="Document"/>
          <p:cNvSpPr>
            <a:spLocks noEditPoints="1" noChangeArrowheads="1"/>
          </p:cNvSpPr>
          <p:nvPr/>
        </p:nvSpPr>
        <p:spPr bwMode="auto">
          <a:xfrm>
            <a:off x="1422400" y="51450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2" name="Document"/>
          <p:cNvSpPr>
            <a:spLocks noEditPoints="1" noChangeArrowheads="1"/>
          </p:cNvSpPr>
          <p:nvPr/>
        </p:nvSpPr>
        <p:spPr bwMode="auto">
          <a:xfrm>
            <a:off x="1385888" y="5183188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3" name="Document"/>
          <p:cNvSpPr>
            <a:spLocks noEditPoints="1" noChangeArrowheads="1"/>
          </p:cNvSpPr>
          <p:nvPr/>
        </p:nvSpPr>
        <p:spPr bwMode="auto">
          <a:xfrm>
            <a:off x="1349375" y="521970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4" name="Document"/>
          <p:cNvSpPr>
            <a:spLocks noEditPoints="1" noChangeArrowheads="1"/>
          </p:cNvSpPr>
          <p:nvPr/>
        </p:nvSpPr>
        <p:spPr bwMode="auto">
          <a:xfrm>
            <a:off x="1311275" y="52562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5" name="Document"/>
          <p:cNvSpPr>
            <a:spLocks noEditPoints="1" noChangeArrowheads="1"/>
          </p:cNvSpPr>
          <p:nvPr/>
        </p:nvSpPr>
        <p:spPr bwMode="auto">
          <a:xfrm>
            <a:off x="1274763" y="52943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6" name="Document"/>
          <p:cNvSpPr>
            <a:spLocks noEditPoints="1" noChangeArrowheads="1"/>
          </p:cNvSpPr>
          <p:nvPr/>
        </p:nvSpPr>
        <p:spPr bwMode="auto">
          <a:xfrm>
            <a:off x="979488" y="46624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7" name="Document"/>
          <p:cNvSpPr>
            <a:spLocks noEditPoints="1" noChangeArrowheads="1"/>
          </p:cNvSpPr>
          <p:nvPr/>
        </p:nvSpPr>
        <p:spPr bwMode="auto">
          <a:xfrm>
            <a:off x="941388" y="46990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8" name="Document"/>
          <p:cNvSpPr>
            <a:spLocks noEditPoints="1" noChangeArrowheads="1"/>
          </p:cNvSpPr>
          <p:nvPr/>
        </p:nvSpPr>
        <p:spPr bwMode="auto">
          <a:xfrm>
            <a:off x="904875" y="47371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79" name="Document"/>
          <p:cNvSpPr>
            <a:spLocks noEditPoints="1" noChangeArrowheads="1"/>
          </p:cNvSpPr>
          <p:nvPr/>
        </p:nvSpPr>
        <p:spPr bwMode="auto">
          <a:xfrm>
            <a:off x="868363" y="47736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0" name="Document"/>
          <p:cNvSpPr>
            <a:spLocks noEditPoints="1" noChangeArrowheads="1"/>
          </p:cNvSpPr>
          <p:nvPr/>
        </p:nvSpPr>
        <p:spPr bwMode="auto">
          <a:xfrm>
            <a:off x="830263" y="48117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1" name="Document"/>
          <p:cNvSpPr>
            <a:spLocks noEditPoints="1" noChangeArrowheads="1"/>
          </p:cNvSpPr>
          <p:nvPr/>
        </p:nvSpPr>
        <p:spPr bwMode="auto">
          <a:xfrm>
            <a:off x="793750" y="48482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2" name="Document"/>
          <p:cNvSpPr>
            <a:spLocks noEditPoints="1" noChangeArrowheads="1"/>
          </p:cNvSpPr>
          <p:nvPr/>
        </p:nvSpPr>
        <p:spPr bwMode="auto">
          <a:xfrm>
            <a:off x="1460500" y="46624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3" name="Document"/>
          <p:cNvSpPr>
            <a:spLocks noEditPoints="1" noChangeArrowheads="1"/>
          </p:cNvSpPr>
          <p:nvPr/>
        </p:nvSpPr>
        <p:spPr bwMode="auto">
          <a:xfrm>
            <a:off x="1422400" y="46990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4" name="Document"/>
          <p:cNvSpPr>
            <a:spLocks noEditPoints="1" noChangeArrowheads="1"/>
          </p:cNvSpPr>
          <p:nvPr/>
        </p:nvSpPr>
        <p:spPr bwMode="auto">
          <a:xfrm>
            <a:off x="1385888" y="47371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5" name="Document"/>
          <p:cNvSpPr>
            <a:spLocks noEditPoints="1" noChangeArrowheads="1"/>
          </p:cNvSpPr>
          <p:nvPr/>
        </p:nvSpPr>
        <p:spPr bwMode="auto">
          <a:xfrm>
            <a:off x="1349375" y="47736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6" name="Document"/>
          <p:cNvSpPr>
            <a:spLocks noEditPoints="1" noChangeArrowheads="1"/>
          </p:cNvSpPr>
          <p:nvPr/>
        </p:nvSpPr>
        <p:spPr bwMode="auto">
          <a:xfrm>
            <a:off x="1311275" y="48117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7" name="Document"/>
          <p:cNvSpPr>
            <a:spLocks noEditPoints="1" noChangeArrowheads="1"/>
          </p:cNvSpPr>
          <p:nvPr/>
        </p:nvSpPr>
        <p:spPr bwMode="auto">
          <a:xfrm>
            <a:off x="1274763" y="48482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8" name="File"/>
          <p:cNvSpPr>
            <a:spLocks noEditPoints="1" noChangeArrowheads="1"/>
          </p:cNvSpPr>
          <p:nvPr/>
        </p:nvSpPr>
        <p:spPr bwMode="auto">
          <a:xfrm>
            <a:off x="2051050" y="43656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89" name="Document"/>
          <p:cNvSpPr>
            <a:spLocks noEditPoints="1" noChangeArrowheads="1"/>
          </p:cNvSpPr>
          <p:nvPr/>
        </p:nvSpPr>
        <p:spPr bwMode="auto">
          <a:xfrm>
            <a:off x="2276475" y="51069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0" name="Document"/>
          <p:cNvSpPr>
            <a:spLocks noEditPoints="1" noChangeArrowheads="1"/>
          </p:cNvSpPr>
          <p:nvPr/>
        </p:nvSpPr>
        <p:spPr bwMode="auto">
          <a:xfrm>
            <a:off x="2238375" y="51435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1" name="Document"/>
          <p:cNvSpPr>
            <a:spLocks noEditPoints="1" noChangeArrowheads="1"/>
          </p:cNvSpPr>
          <p:nvPr/>
        </p:nvSpPr>
        <p:spPr bwMode="auto">
          <a:xfrm>
            <a:off x="2201863" y="51816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2" name="Document"/>
          <p:cNvSpPr>
            <a:spLocks noEditPoints="1" noChangeArrowheads="1"/>
          </p:cNvSpPr>
          <p:nvPr/>
        </p:nvSpPr>
        <p:spPr bwMode="auto">
          <a:xfrm>
            <a:off x="2165350" y="52181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3" name="Document"/>
          <p:cNvSpPr>
            <a:spLocks noEditPoints="1" noChangeArrowheads="1"/>
          </p:cNvSpPr>
          <p:nvPr/>
        </p:nvSpPr>
        <p:spPr bwMode="auto">
          <a:xfrm>
            <a:off x="2127250" y="52562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4" name="Document"/>
          <p:cNvSpPr>
            <a:spLocks noEditPoints="1" noChangeArrowheads="1"/>
          </p:cNvSpPr>
          <p:nvPr/>
        </p:nvSpPr>
        <p:spPr bwMode="auto">
          <a:xfrm>
            <a:off x="2090738" y="52927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5" name="Document"/>
          <p:cNvSpPr>
            <a:spLocks noEditPoints="1" noChangeArrowheads="1"/>
          </p:cNvSpPr>
          <p:nvPr/>
        </p:nvSpPr>
        <p:spPr bwMode="auto">
          <a:xfrm>
            <a:off x="2757488" y="5108575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6" name="Document"/>
          <p:cNvSpPr>
            <a:spLocks noEditPoints="1" noChangeArrowheads="1"/>
          </p:cNvSpPr>
          <p:nvPr/>
        </p:nvSpPr>
        <p:spPr bwMode="auto">
          <a:xfrm>
            <a:off x="2719388" y="51450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7" name="Document"/>
          <p:cNvSpPr>
            <a:spLocks noEditPoints="1" noChangeArrowheads="1"/>
          </p:cNvSpPr>
          <p:nvPr/>
        </p:nvSpPr>
        <p:spPr bwMode="auto">
          <a:xfrm>
            <a:off x="2682875" y="5183188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8" name="Document"/>
          <p:cNvSpPr>
            <a:spLocks noEditPoints="1" noChangeArrowheads="1"/>
          </p:cNvSpPr>
          <p:nvPr/>
        </p:nvSpPr>
        <p:spPr bwMode="auto">
          <a:xfrm>
            <a:off x="2646363" y="521970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399" name="Document"/>
          <p:cNvSpPr>
            <a:spLocks noEditPoints="1" noChangeArrowheads="1"/>
          </p:cNvSpPr>
          <p:nvPr/>
        </p:nvSpPr>
        <p:spPr bwMode="auto">
          <a:xfrm>
            <a:off x="2608263" y="52562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0" name="Document"/>
          <p:cNvSpPr>
            <a:spLocks noEditPoints="1" noChangeArrowheads="1"/>
          </p:cNvSpPr>
          <p:nvPr/>
        </p:nvSpPr>
        <p:spPr bwMode="auto">
          <a:xfrm>
            <a:off x="2571750" y="52943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1" name="Document"/>
          <p:cNvSpPr>
            <a:spLocks noEditPoints="1" noChangeArrowheads="1"/>
          </p:cNvSpPr>
          <p:nvPr/>
        </p:nvSpPr>
        <p:spPr bwMode="auto">
          <a:xfrm>
            <a:off x="2276475" y="46624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2" name="Document"/>
          <p:cNvSpPr>
            <a:spLocks noEditPoints="1" noChangeArrowheads="1"/>
          </p:cNvSpPr>
          <p:nvPr/>
        </p:nvSpPr>
        <p:spPr bwMode="auto">
          <a:xfrm>
            <a:off x="2238375" y="46990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3" name="Document"/>
          <p:cNvSpPr>
            <a:spLocks noEditPoints="1" noChangeArrowheads="1"/>
          </p:cNvSpPr>
          <p:nvPr/>
        </p:nvSpPr>
        <p:spPr bwMode="auto">
          <a:xfrm>
            <a:off x="2201863" y="47371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4" name="Document"/>
          <p:cNvSpPr>
            <a:spLocks noEditPoints="1" noChangeArrowheads="1"/>
          </p:cNvSpPr>
          <p:nvPr/>
        </p:nvSpPr>
        <p:spPr bwMode="auto">
          <a:xfrm>
            <a:off x="2165350" y="47736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5" name="Document"/>
          <p:cNvSpPr>
            <a:spLocks noEditPoints="1" noChangeArrowheads="1"/>
          </p:cNvSpPr>
          <p:nvPr/>
        </p:nvSpPr>
        <p:spPr bwMode="auto">
          <a:xfrm>
            <a:off x="2127250" y="48117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6" name="Document"/>
          <p:cNvSpPr>
            <a:spLocks noEditPoints="1" noChangeArrowheads="1"/>
          </p:cNvSpPr>
          <p:nvPr/>
        </p:nvSpPr>
        <p:spPr bwMode="auto">
          <a:xfrm>
            <a:off x="2090738" y="48482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7" name="Document"/>
          <p:cNvSpPr>
            <a:spLocks noEditPoints="1" noChangeArrowheads="1"/>
          </p:cNvSpPr>
          <p:nvPr/>
        </p:nvSpPr>
        <p:spPr bwMode="auto">
          <a:xfrm>
            <a:off x="2757488" y="46624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8" name="Document"/>
          <p:cNvSpPr>
            <a:spLocks noEditPoints="1" noChangeArrowheads="1"/>
          </p:cNvSpPr>
          <p:nvPr/>
        </p:nvSpPr>
        <p:spPr bwMode="auto">
          <a:xfrm>
            <a:off x="2719388" y="46990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09" name="Document"/>
          <p:cNvSpPr>
            <a:spLocks noEditPoints="1" noChangeArrowheads="1"/>
          </p:cNvSpPr>
          <p:nvPr/>
        </p:nvSpPr>
        <p:spPr bwMode="auto">
          <a:xfrm>
            <a:off x="2682875" y="47371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0" name="Document"/>
          <p:cNvSpPr>
            <a:spLocks noEditPoints="1" noChangeArrowheads="1"/>
          </p:cNvSpPr>
          <p:nvPr/>
        </p:nvSpPr>
        <p:spPr bwMode="auto">
          <a:xfrm>
            <a:off x="2646363" y="47736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1" name="Document"/>
          <p:cNvSpPr>
            <a:spLocks noEditPoints="1" noChangeArrowheads="1"/>
          </p:cNvSpPr>
          <p:nvPr/>
        </p:nvSpPr>
        <p:spPr bwMode="auto">
          <a:xfrm>
            <a:off x="2608263" y="48117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2" name="Document"/>
          <p:cNvSpPr>
            <a:spLocks noEditPoints="1" noChangeArrowheads="1"/>
          </p:cNvSpPr>
          <p:nvPr/>
        </p:nvSpPr>
        <p:spPr bwMode="auto">
          <a:xfrm>
            <a:off x="2571750" y="48482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3" name="File"/>
          <p:cNvSpPr>
            <a:spLocks noEditPoints="1" noChangeArrowheads="1"/>
          </p:cNvSpPr>
          <p:nvPr/>
        </p:nvSpPr>
        <p:spPr bwMode="auto">
          <a:xfrm>
            <a:off x="611188" y="45815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4" name="Document"/>
          <p:cNvSpPr>
            <a:spLocks noEditPoints="1" noChangeArrowheads="1"/>
          </p:cNvSpPr>
          <p:nvPr/>
        </p:nvSpPr>
        <p:spPr bwMode="auto">
          <a:xfrm>
            <a:off x="836613" y="53228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5" name="Document"/>
          <p:cNvSpPr>
            <a:spLocks noEditPoints="1" noChangeArrowheads="1"/>
          </p:cNvSpPr>
          <p:nvPr/>
        </p:nvSpPr>
        <p:spPr bwMode="auto">
          <a:xfrm>
            <a:off x="798513" y="53594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6" name="Document"/>
          <p:cNvSpPr>
            <a:spLocks noEditPoints="1" noChangeArrowheads="1"/>
          </p:cNvSpPr>
          <p:nvPr/>
        </p:nvSpPr>
        <p:spPr bwMode="auto">
          <a:xfrm>
            <a:off x="762000" y="53975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7" name="Document"/>
          <p:cNvSpPr>
            <a:spLocks noEditPoints="1" noChangeArrowheads="1"/>
          </p:cNvSpPr>
          <p:nvPr/>
        </p:nvSpPr>
        <p:spPr bwMode="auto">
          <a:xfrm>
            <a:off x="725488" y="54340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8" name="Document"/>
          <p:cNvSpPr>
            <a:spLocks noEditPoints="1" noChangeArrowheads="1"/>
          </p:cNvSpPr>
          <p:nvPr/>
        </p:nvSpPr>
        <p:spPr bwMode="auto">
          <a:xfrm>
            <a:off x="687388" y="54721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19" name="Document"/>
          <p:cNvSpPr>
            <a:spLocks noEditPoints="1" noChangeArrowheads="1"/>
          </p:cNvSpPr>
          <p:nvPr/>
        </p:nvSpPr>
        <p:spPr bwMode="auto">
          <a:xfrm>
            <a:off x="650875" y="55086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0" name="Document"/>
          <p:cNvSpPr>
            <a:spLocks noEditPoints="1" noChangeArrowheads="1"/>
          </p:cNvSpPr>
          <p:nvPr/>
        </p:nvSpPr>
        <p:spPr bwMode="auto">
          <a:xfrm>
            <a:off x="1317625" y="5324475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1" name="Document"/>
          <p:cNvSpPr>
            <a:spLocks noEditPoints="1" noChangeArrowheads="1"/>
          </p:cNvSpPr>
          <p:nvPr/>
        </p:nvSpPr>
        <p:spPr bwMode="auto">
          <a:xfrm>
            <a:off x="1279525" y="53609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2" name="Document"/>
          <p:cNvSpPr>
            <a:spLocks noEditPoints="1" noChangeArrowheads="1"/>
          </p:cNvSpPr>
          <p:nvPr/>
        </p:nvSpPr>
        <p:spPr bwMode="auto">
          <a:xfrm>
            <a:off x="1243013" y="5399088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3" name="Document"/>
          <p:cNvSpPr>
            <a:spLocks noEditPoints="1" noChangeArrowheads="1"/>
          </p:cNvSpPr>
          <p:nvPr/>
        </p:nvSpPr>
        <p:spPr bwMode="auto">
          <a:xfrm>
            <a:off x="1206500" y="543560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4" name="Document"/>
          <p:cNvSpPr>
            <a:spLocks noEditPoints="1" noChangeArrowheads="1"/>
          </p:cNvSpPr>
          <p:nvPr/>
        </p:nvSpPr>
        <p:spPr bwMode="auto">
          <a:xfrm>
            <a:off x="1168400" y="54721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5" name="Document"/>
          <p:cNvSpPr>
            <a:spLocks noEditPoints="1" noChangeArrowheads="1"/>
          </p:cNvSpPr>
          <p:nvPr/>
        </p:nvSpPr>
        <p:spPr bwMode="auto">
          <a:xfrm>
            <a:off x="1131888" y="55102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6" name="Document"/>
          <p:cNvSpPr>
            <a:spLocks noEditPoints="1" noChangeArrowheads="1"/>
          </p:cNvSpPr>
          <p:nvPr/>
        </p:nvSpPr>
        <p:spPr bwMode="auto">
          <a:xfrm>
            <a:off x="836613" y="48783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7" name="Document"/>
          <p:cNvSpPr>
            <a:spLocks noEditPoints="1" noChangeArrowheads="1"/>
          </p:cNvSpPr>
          <p:nvPr/>
        </p:nvSpPr>
        <p:spPr bwMode="auto">
          <a:xfrm>
            <a:off x="798513" y="49149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8" name="Document"/>
          <p:cNvSpPr>
            <a:spLocks noEditPoints="1" noChangeArrowheads="1"/>
          </p:cNvSpPr>
          <p:nvPr/>
        </p:nvSpPr>
        <p:spPr bwMode="auto">
          <a:xfrm>
            <a:off x="762000" y="49530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29" name="Document"/>
          <p:cNvSpPr>
            <a:spLocks noEditPoints="1" noChangeArrowheads="1"/>
          </p:cNvSpPr>
          <p:nvPr/>
        </p:nvSpPr>
        <p:spPr bwMode="auto">
          <a:xfrm>
            <a:off x="725488" y="49895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0" name="Document"/>
          <p:cNvSpPr>
            <a:spLocks noEditPoints="1" noChangeArrowheads="1"/>
          </p:cNvSpPr>
          <p:nvPr/>
        </p:nvSpPr>
        <p:spPr bwMode="auto">
          <a:xfrm>
            <a:off x="687388" y="50276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1" name="Document"/>
          <p:cNvSpPr>
            <a:spLocks noEditPoints="1" noChangeArrowheads="1"/>
          </p:cNvSpPr>
          <p:nvPr/>
        </p:nvSpPr>
        <p:spPr bwMode="auto">
          <a:xfrm>
            <a:off x="650875" y="50641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2" name="Document"/>
          <p:cNvSpPr>
            <a:spLocks noEditPoints="1" noChangeArrowheads="1"/>
          </p:cNvSpPr>
          <p:nvPr/>
        </p:nvSpPr>
        <p:spPr bwMode="auto">
          <a:xfrm>
            <a:off x="1317625" y="48783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3" name="Document"/>
          <p:cNvSpPr>
            <a:spLocks noEditPoints="1" noChangeArrowheads="1"/>
          </p:cNvSpPr>
          <p:nvPr/>
        </p:nvSpPr>
        <p:spPr bwMode="auto">
          <a:xfrm>
            <a:off x="1279525" y="49149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4" name="Document"/>
          <p:cNvSpPr>
            <a:spLocks noEditPoints="1" noChangeArrowheads="1"/>
          </p:cNvSpPr>
          <p:nvPr/>
        </p:nvSpPr>
        <p:spPr bwMode="auto">
          <a:xfrm>
            <a:off x="1243013" y="49530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5" name="Document"/>
          <p:cNvSpPr>
            <a:spLocks noEditPoints="1" noChangeArrowheads="1"/>
          </p:cNvSpPr>
          <p:nvPr/>
        </p:nvSpPr>
        <p:spPr bwMode="auto">
          <a:xfrm>
            <a:off x="1206500" y="49895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6" name="Document"/>
          <p:cNvSpPr>
            <a:spLocks noEditPoints="1" noChangeArrowheads="1"/>
          </p:cNvSpPr>
          <p:nvPr/>
        </p:nvSpPr>
        <p:spPr bwMode="auto">
          <a:xfrm>
            <a:off x="1168400" y="50276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7" name="Document"/>
          <p:cNvSpPr>
            <a:spLocks noEditPoints="1" noChangeArrowheads="1"/>
          </p:cNvSpPr>
          <p:nvPr/>
        </p:nvSpPr>
        <p:spPr bwMode="auto">
          <a:xfrm>
            <a:off x="1131888" y="50641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8" name="File"/>
          <p:cNvSpPr>
            <a:spLocks noEditPoints="1" noChangeArrowheads="1"/>
          </p:cNvSpPr>
          <p:nvPr/>
        </p:nvSpPr>
        <p:spPr bwMode="auto">
          <a:xfrm>
            <a:off x="1908175" y="45815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39" name="Document"/>
          <p:cNvSpPr>
            <a:spLocks noEditPoints="1" noChangeArrowheads="1"/>
          </p:cNvSpPr>
          <p:nvPr/>
        </p:nvSpPr>
        <p:spPr bwMode="auto">
          <a:xfrm>
            <a:off x="2133600" y="53228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0" name="Document"/>
          <p:cNvSpPr>
            <a:spLocks noEditPoints="1" noChangeArrowheads="1"/>
          </p:cNvSpPr>
          <p:nvPr/>
        </p:nvSpPr>
        <p:spPr bwMode="auto">
          <a:xfrm>
            <a:off x="2095500" y="53594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1" name="Document"/>
          <p:cNvSpPr>
            <a:spLocks noEditPoints="1" noChangeArrowheads="1"/>
          </p:cNvSpPr>
          <p:nvPr/>
        </p:nvSpPr>
        <p:spPr bwMode="auto">
          <a:xfrm>
            <a:off x="2058988" y="53975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2" name="Document"/>
          <p:cNvSpPr>
            <a:spLocks noEditPoints="1" noChangeArrowheads="1"/>
          </p:cNvSpPr>
          <p:nvPr/>
        </p:nvSpPr>
        <p:spPr bwMode="auto">
          <a:xfrm>
            <a:off x="2022475" y="54340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3" name="Document"/>
          <p:cNvSpPr>
            <a:spLocks noEditPoints="1" noChangeArrowheads="1"/>
          </p:cNvSpPr>
          <p:nvPr/>
        </p:nvSpPr>
        <p:spPr bwMode="auto">
          <a:xfrm>
            <a:off x="1984375" y="54721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4" name="Document"/>
          <p:cNvSpPr>
            <a:spLocks noEditPoints="1" noChangeArrowheads="1"/>
          </p:cNvSpPr>
          <p:nvPr/>
        </p:nvSpPr>
        <p:spPr bwMode="auto">
          <a:xfrm>
            <a:off x="1947863" y="55086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5" name="Document"/>
          <p:cNvSpPr>
            <a:spLocks noEditPoints="1" noChangeArrowheads="1"/>
          </p:cNvSpPr>
          <p:nvPr/>
        </p:nvSpPr>
        <p:spPr bwMode="auto">
          <a:xfrm>
            <a:off x="2614613" y="5324475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6" name="Document"/>
          <p:cNvSpPr>
            <a:spLocks noEditPoints="1" noChangeArrowheads="1"/>
          </p:cNvSpPr>
          <p:nvPr/>
        </p:nvSpPr>
        <p:spPr bwMode="auto">
          <a:xfrm>
            <a:off x="2576513" y="53609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7" name="Document"/>
          <p:cNvSpPr>
            <a:spLocks noEditPoints="1" noChangeArrowheads="1"/>
          </p:cNvSpPr>
          <p:nvPr/>
        </p:nvSpPr>
        <p:spPr bwMode="auto">
          <a:xfrm>
            <a:off x="2540000" y="5399088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8" name="Document"/>
          <p:cNvSpPr>
            <a:spLocks noEditPoints="1" noChangeArrowheads="1"/>
          </p:cNvSpPr>
          <p:nvPr/>
        </p:nvSpPr>
        <p:spPr bwMode="auto">
          <a:xfrm>
            <a:off x="2503488" y="543560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49" name="Document"/>
          <p:cNvSpPr>
            <a:spLocks noEditPoints="1" noChangeArrowheads="1"/>
          </p:cNvSpPr>
          <p:nvPr/>
        </p:nvSpPr>
        <p:spPr bwMode="auto">
          <a:xfrm>
            <a:off x="2465388" y="54721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0" name="Document"/>
          <p:cNvSpPr>
            <a:spLocks noEditPoints="1" noChangeArrowheads="1"/>
          </p:cNvSpPr>
          <p:nvPr/>
        </p:nvSpPr>
        <p:spPr bwMode="auto">
          <a:xfrm>
            <a:off x="2428875" y="55102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1" name="Document"/>
          <p:cNvSpPr>
            <a:spLocks noEditPoints="1" noChangeArrowheads="1"/>
          </p:cNvSpPr>
          <p:nvPr/>
        </p:nvSpPr>
        <p:spPr bwMode="auto">
          <a:xfrm>
            <a:off x="2133600" y="48783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2" name="Document"/>
          <p:cNvSpPr>
            <a:spLocks noEditPoints="1" noChangeArrowheads="1"/>
          </p:cNvSpPr>
          <p:nvPr/>
        </p:nvSpPr>
        <p:spPr bwMode="auto">
          <a:xfrm>
            <a:off x="2095500" y="49149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3" name="Document"/>
          <p:cNvSpPr>
            <a:spLocks noEditPoints="1" noChangeArrowheads="1"/>
          </p:cNvSpPr>
          <p:nvPr/>
        </p:nvSpPr>
        <p:spPr bwMode="auto">
          <a:xfrm>
            <a:off x="2058988" y="49530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4" name="Document"/>
          <p:cNvSpPr>
            <a:spLocks noEditPoints="1" noChangeArrowheads="1"/>
          </p:cNvSpPr>
          <p:nvPr/>
        </p:nvSpPr>
        <p:spPr bwMode="auto">
          <a:xfrm>
            <a:off x="2022475" y="49895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5" name="Document"/>
          <p:cNvSpPr>
            <a:spLocks noEditPoints="1" noChangeArrowheads="1"/>
          </p:cNvSpPr>
          <p:nvPr/>
        </p:nvSpPr>
        <p:spPr bwMode="auto">
          <a:xfrm>
            <a:off x="1984375" y="50276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6" name="Document"/>
          <p:cNvSpPr>
            <a:spLocks noEditPoints="1" noChangeArrowheads="1"/>
          </p:cNvSpPr>
          <p:nvPr/>
        </p:nvSpPr>
        <p:spPr bwMode="auto">
          <a:xfrm>
            <a:off x="1947863" y="50641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7" name="Document"/>
          <p:cNvSpPr>
            <a:spLocks noEditPoints="1" noChangeArrowheads="1"/>
          </p:cNvSpPr>
          <p:nvPr/>
        </p:nvSpPr>
        <p:spPr bwMode="auto">
          <a:xfrm>
            <a:off x="2614613" y="48783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8" name="Document"/>
          <p:cNvSpPr>
            <a:spLocks noEditPoints="1" noChangeArrowheads="1"/>
          </p:cNvSpPr>
          <p:nvPr/>
        </p:nvSpPr>
        <p:spPr bwMode="auto">
          <a:xfrm>
            <a:off x="2576513" y="49149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59" name="Document"/>
          <p:cNvSpPr>
            <a:spLocks noEditPoints="1" noChangeArrowheads="1"/>
          </p:cNvSpPr>
          <p:nvPr/>
        </p:nvSpPr>
        <p:spPr bwMode="auto">
          <a:xfrm>
            <a:off x="2540000" y="49530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0" name="Document"/>
          <p:cNvSpPr>
            <a:spLocks noEditPoints="1" noChangeArrowheads="1"/>
          </p:cNvSpPr>
          <p:nvPr/>
        </p:nvSpPr>
        <p:spPr bwMode="auto">
          <a:xfrm>
            <a:off x="2503488" y="49895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1" name="Document"/>
          <p:cNvSpPr>
            <a:spLocks noEditPoints="1" noChangeArrowheads="1"/>
          </p:cNvSpPr>
          <p:nvPr/>
        </p:nvSpPr>
        <p:spPr bwMode="auto">
          <a:xfrm>
            <a:off x="2465388" y="50276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2" name="Document"/>
          <p:cNvSpPr>
            <a:spLocks noEditPoints="1" noChangeArrowheads="1"/>
          </p:cNvSpPr>
          <p:nvPr/>
        </p:nvSpPr>
        <p:spPr bwMode="auto">
          <a:xfrm>
            <a:off x="2428875" y="50641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3" name="File"/>
          <p:cNvSpPr>
            <a:spLocks noEditPoints="1" noChangeArrowheads="1"/>
          </p:cNvSpPr>
          <p:nvPr/>
        </p:nvSpPr>
        <p:spPr bwMode="auto">
          <a:xfrm>
            <a:off x="468313" y="47974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4" name="Document"/>
          <p:cNvSpPr>
            <a:spLocks noEditPoints="1" noChangeArrowheads="1"/>
          </p:cNvSpPr>
          <p:nvPr/>
        </p:nvSpPr>
        <p:spPr bwMode="auto">
          <a:xfrm>
            <a:off x="693738" y="55387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5" name="Document"/>
          <p:cNvSpPr>
            <a:spLocks noEditPoints="1" noChangeArrowheads="1"/>
          </p:cNvSpPr>
          <p:nvPr/>
        </p:nvSpPr>
        <p:spPr bwMode="auto">
          <a:xfrm>
            <a:off x="655638" y="55753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6" name="Document"/>
          <p:cNvSpPr>
            <a:spLocks noEditPoints="1" noChangeArrowheads="1"/>
          </p:cNvSpPr>
          <p:nvPr/>
        </p:nvSpPr>
        <p:spPr bwMode="auto">
          <a:xfrm>
            <a:off x="619125" y="56134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7" name="Document"/>
          <p:cNvSpPr>
            <a:spLocks noEditPoints="1" noChangeArrowheads="1"/>
          </p:cNvSpPr>
          <p:nvPr/>
        </p:nvSpPr>
        <p:spPr bwMode="auto">
          <a:xfrm>
            <a:off x="582613" y="56499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8" name="Document"/>
          <p:cNvSpPr>
            <a:spLocks noEditPoints="1" noChangeArrowheads="1"/>
          </p:cNvSpPr>
          <p:nvPr/>
        </p:nvSpPr>
        <p:spPr bwMode="auto">
          <a:xfrm>
            <a:off x="544513" y="56880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69" name="Document"/>
          <p:cNvSpPr>
            <a:spLocks noEditPoints="1" noChangeArrowheads="1"/>
          </p:cNvSpPr>
          <p:nvPr/>
        </p:nvSpPr>
        <p:spPr bwMode="auto">
          <a:xfrm>
            <a:off x="508000" y="57245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0" name="Document"/>
          <p:cNvSpPr>
            <a:spLocks noEditPoints="1" noChangeArrowheads="1"/>
          </p:cNvSpPr>
          <p:nvPr/>
        </p:nvSpPr>
        <p:spPr bwMode="auto">
          <a:xfrm>
            <a:off x="1174750" y="5540375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1" name="Document"/>
          <p:cNvSpPr>
            <a:spLocks noEditPoints="1" noChangeArrowheads="1"/>
          </p:cNvSpPr>
          <p:nvPr/>
        </p:nvSpPr>
        <p:spPr bwMode="auto">
          <a:xfrm>
            <a:off x="1136650" y="55768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2" name="Document"/>
          <p:cNvSpPr>
            <a:spLocks noEditPoints="1" noChangeArrowheads="1"/>
          </p:cNvSpPr>
          <p:nvPr/>
        </p:nvSpPr>
        <p:spPr bwMode="auto">
          <a:xfrm>
            <a:off x="1100138" y="5614988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3" name="Document"/>
          <p:cNvSpPr>
            <a:spLocks noEditPoints="1" noChangeArrowheads="1"/>
          </p:cNvSpPr>
          <p:nvPr/>
        </p:nvSpPr>
        <p:spPr bwMode="auto">
          <a:xfrm>
            <a:off x="1063625" y="565150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4" name="Document"/>
          <p:cNvSpPr>
            <a:spLocks noEditPoints="1" noChangeArrowheads="1"/>
          </p:cNvSpPr>
          <p:nvPr/>
        </p:nvSpPr>
        <p:spPr bwMode="auto">
          <a:xfrm>
            <a:off x="1025525" y="56880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5" name="Document"/>
          <p:cNvSpPr>
            <a:spLocks noEditPoints="1" noChangeArrowheads="1"/>
          </p:cNvSpPr>
          <p:nvPr/>
        </p:nvSpPr>
        <p:spPr bwMode="auto">
          <a:xfrm>
            <a:off x="989013" y="57261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6" name="Document"/>
          <p:cNvSpPr>
            <a:spLocks noEditPoints="1" noChangeArrowheads="1"/>
          </p:cNvSpPr>
          <p:nvPr/>
        </p:nvSpPr>
        <p:spPr bwMode="auto">
          <a:xfrm>
            <a:off x="693738" y="50942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7" name="Document"/>
          <p:cNvSpPr>
            <a:spLocks noEditPoints="1" noChangeArrowheads="1"/>
          </p:cNvSpPr>
          <p:nvPr/>
        </p:nvSpPr>
        <p:spPr bwMode="auto">
          <a:xfrm>
            <a:off x="655638" y="51308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8" name="Document"/>
          <p:cNvSpPr>
            <a:spLocks noEditPoints="1" noChangeArrowheads="1"/>
          </p:cNvSpPr>
          <p:nvPr/>
        </p:nvSpPr>
        <p:spPr bwMode="auto">
          <a:xfrm>
            <a:off x="619125" y="51689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79" name="Document"/>
          <p:cNvSpPr>
            <a:spLocks noEditPoints="1" noChangeArrowheads="1"/>
          </p:cNvSpPr>
          <p:nvPr/>
        </p:nvSpPr>
        <p:spPr bwMode="auto">
          <a:xfrm>
            <a:off x="582613" y="52054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0" name="Document"/>
          <p:cNvSpPr>
            <a:spLocks noEditPoints="1" noChangeArrowheads="1"/>
          </p:cNvSpPr>
          <p:nvPr/>
        </p:nvSpPr>
        <p:spPr bwMode="auto">
          <a:xfrm>
            <a:off x="544513" y="52435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1" name="Document"/>
          <p:cNvSpPr>
            <a:spLocks noEditPoints="1" noChangeArrowheads="1"/>
          </p:cNvSpPr>
          <p:nvPr/>
        </p:nvSpPr>
        <p:spPr bwMode="auto">
          <a:xfrm>
            <a:off x="508000" y="52800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2" name="Document"/>
          <p:cNvSpPr>
            <a:spLocks noEditPoints="1" noChangeArrowheads="1"/>
          </p:cNvSpPr>
          <p:nvPr/>
        </p:nvSpPr>
        <p:spPr bwMode="auto">
          <a:xfrm>
            <a:off x="1174750" y="50942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3" name="Document"/>
          <p:cNvSpPr>
            <a:spLocks noEditPoints="1" noChangeArrowheads="1"/>
          </p:cNvSpPr>
          <p:nvPr/>
        </p:nvSpPr>
        <p:spPr bwMode="auto">
          <a:xfrm>
            <a:off x="1136650" y="51308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4" name="Document"/>
          <p:cNvSpPr>
            <a:spLocks noEditPoints="1" noChangeArrowheads="1"/>
          </p:cNvSpPr>
          <p:nvPr/>
        </p:nvSpPr>
        <p:spPr bwMode="auto">
          <a:xfrm>
            <a:off x="1100138" y="51689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5" name="Document"/>
          <p:cNvSpPr>
            <a:spLocks noEditPoints="1" noChangeArrowheads="1"/>
          </p:cNvSpPr>
          <p:nvPr/>
        </p:nvSpPr>
        <p:spPr bwMode="auto">
          <a:xfrm>
            <a:off x="1063625" y="52054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6" name="Document"/>
          <p:cNvSpPr>
            <a:spLocks noEditPoints="1" noChangeArrowheads="1"/>
          </p:cNvSpPr>
          <p:nvPr/>
        </p:nvSpPr>
        <p:spPr bwMode="auto">
          <a:xfrm>
            <a:off x="1025525" y="52435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7" name="Document"/>
          <p:cNvSpPr>
            <a:spLocks noEditPoints="1" noChangeArrowheads="1"/>
          </p:cNvSpPr>
          <p:nvPr/>
        </p:nvSpPr>
        <p:spPr bwMode="auto">
          <a:xfrm>
            <a:off x="989013" y="52800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8" name="File"/>
          <p:cNvSpPr>
            <a:spLocks noEditPoints="1" noChangeArrowheads="1"/>
          </p:cNvSpPr>
          <p:nvPr/>
        </p:nvSpPr>
        <p:spPr bwMode="auto">
          <a:xfrm>
            <a:off x="1765300" y="47974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89" name="Document"/>
          <p:cNvSpPr>
            <a:spLocks noEditPoints="1" noChangeArrowheads="1"/>
          </p:cNvSpPr>
          <p:nvPr/>
        </p:nvSpPr>
        <p:spPr bwMode="auto">
          <a:xfrm>
            <a:off x="1990725" y="55387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0" name="Document"/>
          <p:cNvSpPr>
            <a:spLocks noEditPoints="1" noChangeArrowheads="1"/>
          </p:cNvSpPr>
          <p:nvPr/>
        </p:nvSpPr>
        <p:spPr bwMode="auto">
          <a:xfrm>
            <a:off x="1952625" y="55753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1" name="Document"/>
          <p:cNvSpPr>
            <a:spLocks noEditPoints="1" noChangeArrowheads="1"/>
          </p:cNvSpPr>
          <p:nvPr/>
        </p:nvSpPr>
        <p:spPr bwMode="auto">
          <a:xfrm>
            <a:off x="1916113" y="56134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2" name="Document"/>
          <p:cNvSpPr>
            <a:spLocks noEditPoints="1" noChangeArrowheads="1"/>
          </p:cNvSpPr>
          <p:nvPr/>
        </p:nvSpPr>
        <p:spPr bwMode="auto">
          <a:xfrm>
            <a:off x="1879600" y="56499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3" name="Document"/>
          <p:cNvSpPr>
            <a:spLocks noEditPoints="1" noChangeArrowheads="1"/>
          </p:cNvSpPr>
          <p:nvPr/>
        </p:nvSpPr>
        <p:spPr bwMode="auto">
          <a:xfrm>
            <a:off x="1841500" y="56880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4" name="Document"/>
          <p:cNvSpPr>
            <a:spLocks noEditPoints="1" noChangeArrowheads="1"/>
          </p:cNvSpPr>
          <p:nvPr/>
        </p:nvSpPr>
        <p:spPr bwMode="auto">
          <a:xfrm>
            <a:off x="1804988" y="57245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5" name="Document"/>
          <p:cNvSpPr>
            <a:spLocks noEditPoints="1" noChangeArrowheads="1"/>
          </p:cNvSpPr>
          <p:nvPr/>
        </p:nvSpPr>
        <p:spPr bwMode="auto">
          <a:xfrm>
            <a:off x="2471738" y="5540375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6" name="Document"/>
          <p:cNvSpPr>
            <a:spLocks noEditPoints="1" noChangeArrowheads="1"/>
          </p:cNvSpPr>
          <p:nvPr/>
        </p:nvSpPr>
        <p:spPr bwMode="auto">
          <a:xfrm>
            <a:off x="2433638" y="55768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7" name="Document"/>
          <p:cNvSpPr>
            <a:spLocks noEditPoints="1" noChangeArrowheads="1"/>
          </p:cNvSpPr>
          <p:nvPr/>
        </p:nvSpPr>
        <p:spPr bwMode="auto">
          <a:xfrm>
            <a:off x="2397125" y="5614988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8" name="Document"/>
          <p:cNvSpPr>
            <a:spLocks noEditPoints="1" noChangeArrowheads="1"/>
          </p:cNvSpPr>
          <p:nvPr/>
        </p:nvSpPr>
        <p:spPr bwMode="auto">
          <a:xfrm>
            <a:off x="2360613" y="565150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499" name="Document"/>
          <p:cNvSpPr>
            <a:spLocks noEditPoints="1" noChangeArrowheads="1"/>
          </p:cNvSpPr>
          <p:nvPr/>
        </p:nvSpPr>
        <p:spPr bwMode="auto">
          <a:xfrm>
            <a:off x="2322513" y="56880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0" name="Document"/>
          <p:cNvSpPr>
            <a:spLocks noEditPoints="1" noChangeArrowheads="1"/>
          </p:cNvSpPr>
          <p:nvPr/>
        </p:nvSpPr>
        <p:spPr bwMode="auto">
          <a:xfrm>
            <a:off x="2286000" y="57261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1" name="Document"/>
          <p:cNvSpPr>
            <a:spLocks noEditPoints="1" noChangeArrowheads="1"/>
          </p:cNvSpPr>
          <p:nvPr/>
        </p:nvSpPr>
        <p:spPr bwMode="auto">
          <a:xfrm>
            <a:off x="1990725" y="50942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2" name="Document"/>
          <p:cNvSpPr>
            <a:spLocks noEditPoints="1" noChangeArrowheads="1"/>
          </p:cNvSpPr>
          <p:nvPr/>
        </p:nvSpPr>
        <p:spPr bwMode="auto">
          <a:xfrm>
            <a:off x="1952625" y="51308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3" name="Document"/>
          <p:cNvSpPr>
            <a:spLocks noEditPoints="1" noChangeArrowheads="1"/>
          </p:cNvSpPr>
          <p:nvPr/>
        </p:nvSpPr>
        <p:spPr bwMode="auto">
          <a:xfrm>
            <a:off x="1916113" y="51689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4" name="Document"/>
          <p:cNvSpPr>
            <a:spLocks noEditPoints="1" noChangeArrowheads="1"/>
          </p:cNvSpPr>
          <p:nvPr/>
        </p:nvSpPr>
        <p:spPr bwMode="auto">
          <a:xfrm>
            <a:off x="1879600" y="52054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5" name="Document"/>
          <p:cNvSpPr>
            <a:spLocks noEditPoints="1" noChangeArrowheads="1"/>
          </p:cNvSpPr>
          <p:nvPr/>
        </p:nvSpPr>
        <p:spPr bwMode="auto">
          <a:xfrm>
            <a:off x="1841500" y="52435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6" name="Document"/>
          <p:cNvSpPr>
            <a:spLocks noEditPoints="1" noChangeArrowheads="1"/>
          </p:cNvSpPr>
          <p:nvPr/>
        </p:nvSpPr>
        <p:spPr bwMode="auto">
          <a:xfrm>
            <a:off x="1804988" y="52800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7" name="Document"/>
          <p:cNvSpPr>
            <a:spLocks noEditPoints="1" noChangeArrowheads="1"/>
          </p:cNvSpPr>
          <p:nvPr/>
        </p:nvSpPr>
        <p:spPr bwMode="auto">
          <a:xfrm>
            <a:off x="2471738" y="50942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8" name="Document"/>
          <p:cNvSpPr>
            <a:spLocks noEditPoints="1" noChangeArrowheads="1"/>
          </p:cNvSpPr>
          <p:nvPr/>
        </p:nvSpPr>
        <p:spPr bwMode="auto">
          <a:xfrm>
            <a:off x="2433638" y="51308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09" name="Document"/>
          <p:cNvSpPr>
            <a:spLocks noEditPoints="1" noChangeArrowheads="1"/>
          </p:cNvSpPr>
          <p:nvPr/>
        </p:nvSpPr>
        <p:spPr bwMode="auto">
          <a:xfrm>
            <a:off x="2397125" y="51689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0" name="Document"/>
          <p:cNvSpPr>
            <a:spLocks noEditPoints="1" noChangeArrowheads="1"/>
          </p:cNvSpPr>
          <p:nvPr/>
        </p:nvSpPr>
        <p:spPr bwMode="auto">
          <a:xfrm>
            <a:off x="2360613" y="52054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1" name="Document"/>
          <p:cNvSpPr>
            <a:spLocks noEditPoints="1" noChangeArrowheads="1"/>
          </p:cNvSpPr>
          <p:nvPr/>
        </p:nvSpPr>
        <p:spPr bwMode="auto">
          <a:xfrm>
            <a:off x="2322513" y="52435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2" name="Document"/>
          <p:cNvSpPr>
            <a:spLocks noEditPoints="1" noChangeArrowheads="1"/>
          </p:cNvSpPr>
          <p:nvPr/>
        </p:nvSpPr>
        <p:spPr bwMode="auto">
          <a:xfrm>
            <a:off x="2286000" y="52800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3" name="File"/>
          <p:cNvSpPr>
            <a:spLocks noEditPoints="1" noChangeArrowheads="1"/>
          </p:cNvSpPr>
          <p:nvPr/>
        </p:nvSpPr>
        <p:spPr bwMode="auto">
          <a:xfrm>
            <a:off x="323850" y="50133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4" name="Document"/>
          <p:cNvSpPr>
            <a:spLocks noEditPoints="1" noChangeArrowheads="1"/>
          </p:cNvSpPr>
          <p:nvPr/>
        </p:nvSpPr>
        <p:spPr bwMode="auto">
          <a:xfrm>
            <a:off x="549275" y="57546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5" name="Document"/>
          <p:cNvSpPr>
            <a:spLocks noEditPoints="1" noChangeArrowheads="1"/>
          </p:cNvSpPr>
          <p:nvPr/>
        </p:nvSpPr>
        <p:spPr bwMode="auto">
          <a:xfrm>
            <a:off x="511175" y="57912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6" name="Document"/>
          <p:cNvSpPr>
            <a:spLocks noEditPoints="1" noChangeArrowheads="1"/>
          </p:cNvSpPr>
          <p:nvPr/>
        </p:nvSpPr>
        <p:spPr bwMode="auto">
          <a:xfrm>
            <a:off x="474663" y="58293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7" name="Document"/>
          <p:cNvSpPr>
            <a:spLocks noEditPoints="1" noChangeArrowheads="1"/>
          </p:cNvSpPr>
          <p:nvPr/>
        </p:nvSpPr>
        <p:spPr bwMode="auto">
          <a:xfrm>
            <a:off x="438150" y="58658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8" name="Document"/>
          <p:cNvSpPr>
            <a:spLocks noEditPoints="1" noChangeArrowheads="1"/>
          </p:cNvSpPr>
          <p:nvPr/>
        </p:nvSpPr>
        <p:spPr bwMode="auto">
          <a:xfrm>
            <a:off x="400050" y="59039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19" name="Document"/>
          <p:cNvSpPr>
            <a:spLocks noEditPoints="1" noChangeArrowheads="1"/>
          </p:cNvSpPr>
          <p:nvPr/>
        </p:nvSpPr>
        <p:spPr bwMode="auto">
          <a:xfrm>
            <a:off x="363538" y="59404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0" name="Document"/>
          <p:cNvSpPr>
            <a:spLocks noEditPoints="1" noChangeArrowheads="1"/>
          </p:cNvSpPr>
          <p:nvPr/>
        </p:nvSpPr>
        <p:spPr bwMode="auto">
          <a:xfrm>
            <a:off x="1030288" y="5756275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1" name="Document"/>
          <p:cNvSpPr>
            <a:spLocks noEditPoints="1" noChangeArrowheads="1"/>
          </p:cNvSpPr>
          <p:nvPr/>
        </p:nvSpPr>
        <p:spPr bwMode="auto">
          <a:xfrm>
            <a:off x="992188" y="57927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2" name="Document"/>
          <p:cNvSpPr>
            <a:spLocks noEditPoints="1" noChangeArrowheads="1"/>
          </p:cNvSpPr>
          <p:nvPr/>
        </p:nvSpPr>
        <p:spPr bwMode="auto">
          <a:xfrm>
            <a:off x="955675" y="5830888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3" name="Document"/>
          <p:cNvSpPr>
            <a:spLocks noEditPoints="1" noChangeArrowheads="1"/>
          </p:cNvSpPr>
          <p:nvPr/>
        </p:nvSpPr>
        <p:spPr bwMode="auto">
          <a:xfrm>
            <a:off x="919163" y="586740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4" name="Document"/>
          <p:cNvSpPr>
            <a:spLocks noEditPoints="1" noChangeArrowheads="1"/>
          </p:cNvSpPr>
          <p:nvPr/>
        </p:nvSpPr>
        <p:spPr bwMode="auto">
          <a:xfrm>
            <a:off x="881063" y="59039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5" name="Document"/>
          <p:cNvSpPr>
            <a:spLocks noEditPoints="1" noChangeArrowheads="1"/>
          </p:cNvSpPr>
          <p:nvPr/>
        </p:nvSpPr>
        <p:spPr bwMode="auto">
          <a:xfrm>
            <a:off x="844550" y="59420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6" name="Document"/>
          <p:cNvSpPr>
            <a:spLocks noEditPoints="1" noChangeArrowheads="1"/>
          </p:cNvSpPr>
          <p:nvPr/>
        </p:nvSpPr>
        <p:spPr bwMode="auto">
          <a:xfrm>
            <a:off x="549275" y="53101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7" name="Document"/>
          <p:cNvSpPr>
            <a:spLocks noEditPoints="1" noChangeArrowheads="1"/>
          </p:cNvSpPr>
          <p:nvPr/>
        </p:nvSpPr>
        <p:spPr bwMode="auto">
          <a:xfrm>
            <a:off x="511175" y="53467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8" name="Document"/>
          <p:cNvSpPr>
            <a:spLocks noEditPoints="1" noChangeArrowheads="1"/>
          </p:cNvSpPr>
          <p:nvPr/>
        </p:nvSpPr>
        <p:spPr bwMode="auto">
          <a:xfrm>
            <a:off x="474663" y="53848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29" name="Document"/>
          <p:cNvSpPr>
            <a:spLocks noEditPoints="1" noChangeArrowheads="1"/>
          </p:cNvSpPr>
          <p:nvPr/>
        </p:nvSpPr>
        <p:spPr bwMode="auto">
          <a:xfrm>
            <a:off x="438150" y="54213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0" name="Document"/>
          <p:cNvSpPr>
            <a:spLocks noEditPoints="1" noChangeArrowheads="1"/>
          </p:cNvSpPr>
          <p:nvPr/>
        </p:nvSpPr>
        <p:spPr bwMode="auto">
          <a:xfrm>
            <a:off x="400050" y="54594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1" name="Document"/>
          <p:cNvSpPr>
            <a:spLocks noEditPoints="1" noChangeArrowheads="1"/>
          </p:cNvSpPr>
          <p:nvPr/>
        </p:nvSpPr>
        <p:spPr bwMode="auto">
          <a:xfrm>
            <a:off x="363538" y="54959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2" name="Document"/>
          <p:cNvSpPr>
            <a:spLocks noEditPoints="1" noChangeArrowheads="1"/>
          </p:cNvSpPr>
          <p:nvPr/>
        </p:nvSpPr>
        <p:spPr bwMode="auto">
          <a:xfrm>
            <a:off x="1030288" y="53101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3" name="Document"/>
          <p:cNvSpPr>
            <a:spLocks noEditPoints="1" noChangeArrowheads="1"/>
          </p:cNvSpPr>
          <p:nvPr/>
        </p:nvSpPr>
        <p:spPr bwMode="auto">
          <a:xfrm>
            <a:off x="992188" y="53467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4" name="Document"/>
          <p:cNvSpPr>
            <a:spLocks noEditPoints="1" noChangeArrowheads="1"/>
          </p:cNvSpPr>
          <p:nvPr/>
        </p:nvSpPr>
        <p:spPr bwMode="auto">
          <a:xfrm>
            <a:off x="955675" y="53848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5" name="Document"/>
          <p:cNvSpPr>
            <a:spLocks noEditPoints="1" noChangeArrowheads="1"/>
          </p:cNvSpPr>
          <p:nvPr/>
        </p:nvSpPr>
        <p:spPr bwMode="auto">
          <a:xfrm>
            <a:off x="919163" y="54213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6" name="Document"/>
          <p:cNvSpPr>
            <a:spLocks noEditPoints="1" noChangeArrowheads="1"/>
          </p:cNvSpPr>
          <p:nvPr/>
        </p:nvSpPr>
        <p:spPr bwMode="auto">
          <a:xfrm>
            <a:off x="881063" y="54594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7" name="Document"/>
          <p:cNvSpPr>
            <a:spLocks noEditPoints="1" noChangeArrowheads="1"/>
          </p:cNvSpPr>
          <p:nvPr/>
        </p:nvSpPr>
        <p:spPr bwMode="auto">
          <a:xfrm>
            <a:off x="844550" y="54959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8" name="File"/>
          <p:cNvSpPr>
            <a:spLocks noEditPoints="1" noChangeArrowheads="1"/>
          </p:cNvSpPr>
          <p:nvPr/>
        </p:nvSpPr>
        <p:spPr bwMode="auto">
          <a:xfrm>
            <a:off x="1620838" y="50133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39" name="Document"/>
          <p:cNvSpPr>
            <a:spLocks noEditPoints="1" noChangeArrowheads="1"/>
          </p:cNvSpPr>
          <p:nvPr/>
        </p:nvSpPr>
        <p:spPr bwMode="auto">
          <a:xfrm>
            <a:off x="1846263" y="57546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0" name="Document"/>
          <p:cNvSpPr>
            <a:spLocks noEditPoints="1" noChangeArrowheads="1"/>
          </p:cNvSpPr>
          <p:nvPr/>
        </p:nvSpPr>
        <p:spPr bwMode="auto">
          <a:xfrm>
            <a:off x="1808163" y="57912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1" name="Document"/>
          <p:cNvSpPr>
            <a:spLocks noEditPoints="1" noChangeArrowheads="1"/>
          </p:cNvSpPr>
          <p:nvPr/>
        </p:nvSpPr>
        <p:spPr bwMode="auto">
          <a:xfrm>
            <a:off x="1771650" y="58293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2" name="Document"/>
          <p:cNvSpPr>
            <a:spLocks noEditPoints="1" noChangeArrowheads="1"/>
          </p:cNvSpPr>
          <p:nvPr/>
        </p:nvSpPr>
        <p:spPr bwMode="auto">
          <a:xfrm>
            <a:off x="1735138" y="58658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3" name="Document"/>
          <p:cNvSpPr>
            <a:spLocks noEditPoints="1" noChangeArrowheads="1"/>
          </p:cNvSpPr>
          <p:nvPr/>
        </p:nvSpPr>
        <p:spPr bwMode="auto">
          <a:xfrm>
            <a:off x="1697038" y="59039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4" name="Document"/>
          <p:cNvSpPr>
            <a:spLocks noEditPoints="1" noChangeArrowheads="1"/>
          </p:cNvSpPr>
          <p:nvPr/>
        </p:nvSpPr>
        <p:spPr bwMode="auto">
          <a:xfrm>
            <a:off x="1660525" y="59404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5" name="Document"/>
          <p:cNvSpPr>
            <a:spLocks noEditPoints="1" noChangeArrowheads="1"/>
          </p:cNvSpPr>
          <p:nvPr/>
        </p:nvSpPr>
        <p:spPr bwMode="auto">
          <a:xfrm>
            <a:off x="2327275" y="5756275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6" name="Document"/>
          <p:cNvSpPr>
            <a:spLocks noEditPoints="1" noChangeArrowheads="1"/>
          </p:cNvSpPr>
          <p:nvPr/>
        </p:nvSpPr>
        <p:spPr bwMode="auto">
          <a:xfrm>
            <a:off x="2289175" y="57927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7" name="Document"/>
          <p:cNvSpPr>
            <a:spLocks noEditPoints="1" noChangeArrowheads="1"/>
          </p:cNvSpPr>
          <p:nvPr/>
        </p:nvSpPr>
        <p:spPr bwMode="auto">
          <a:xfrm>
            <a:off x="2252663" y="5830888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8" name="Document"/>
          <p:cNvSpPr>
            <a:spLocks noEditPoints="1" noChangeArrowheads="1"/>
          </p:cNvSpPr>
          <p:nvPr/>
        </p:nvSpPr>
        <p:spPr bwMode="auto">
          <a:xfrm>
            <a:off x="2216150" y="586740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49" name="Document"/>
          <p:cNvSpPr>
            <a:spLocks noEditPoints="1" noChangeArrowheads="1"/>
          </p:cNvSpPr>
          <p:nvPr/>
        </p:nvSpPr>
        <p:spPr bwMode="auto">
          <a:xfrm>
            <a:off x="2178050" y="59039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0" name="Document"/>
          <p:cNvSpPr>
            <a:spLocks noEditPoints="1" noChangeArrowheads="1"/>
          </p:cNvSpPr>
          <p:nvPr/>
        </p:nvSpPr>
        <p:spPr bwMode="auto">
          <a:xfrm>
            <a:off x="2141538" y="59420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1" name="Document"/>
          <p:cNvSpPr>
            <a:spLocks noEditPoints="1" noChangeArrowheads="1"/>
          </p:cNvSpPr>
          <p:nvPr/>
        </p:nvSpPr>
        <p:spPr bwMode="auto">
          <a:xfrm>
            <a:off x="1846263" y="53101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2" name="Document"/>
          <p:cNvSpPr>
            <a:spLocks noEditPoints="1" noChangeArrowheads="1"/>
          </p:cNvSpPr>
          <p:nvPr/>
        </p:nvSpPr>
        <p:spPr bwMode="auto">
          <a:xfrm>
            <a:off x="1808163" y="53467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3" name="Document"/>
          <p:cNvSpPr>
            <a:spLocks noEditPoints="1" noChangeArrowheads="1"/>
          </p:cNvSpPr>
          <p:nvPr/>
        </p:nvSpPr>
        <p:spPr bwMode="auto">
          <a:xfrm>
            <a:off x="1771650" y="53848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4" name="Document"/>
          <p:cNvSpPr>
            <a:spLocks noEditPoints="1" noChangeArrowheads="1"/>
          </p:cNvSpPr>
          <p:nvPr/>
        </p:nvSpPr>
        <p:spPr bwMode="auto">
          <a:xfrm>
            <a:off x="1735138" y="54213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5" name="Document"/>
          <p:cNvSpPr>
            <a:spLocks noEditPoints="1" noChangeArrowheads="1"/>
          </p:cNvSpPr>
          <p:nvPr/>
        </p:nvSpPr>
        <p:spPr bwMode="auto">
          <a:xfrm>
            <a:off x="1697038" y="54594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6" name="Document"/>
          <p:cNvSpPr>
            <a:spLocks noEditPoints="1" noChangeArrowheads="1"/>
          </p:cNvSpPr>
          <p:nvPr/>
        </p:nvSpPr>
        <p:spPr bwMode="auto">
          <a:xfrm>
            <a:off x="1660525" y="54959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7" name="Document"/>
          <p:cNvSpPr>
            <a:spLocks noEditPoints="1" noChangeArrowheads="1"/>
          </p:cNvSpPr>
          <p:nvPr/>
        </p:nvSpPr>
        <p:spPr bwMode="auto">
          <a:xfrm>
            <a:off x="2327275" y="53101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8" name="Document"/>
          <p:cNvSpPr>
            <a:spLocks noEditPoints="1" noChangeArrowheads="1"/>
          </p:cNvSpPr>
          <p:nvPr/>
        </p:nvSpPr>
        <p:spPr bwMode="auto">
          <a:xfrm>
            <a:off x="2289175" y="53467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59" name="Document"/>
          <p:cNvSpPr>
            <a:spLocks noEditPoints="1" noChangeArrowheads="1"/>
          </p:cNvSpPr>
          <p:nvPr/>
        </p:nvSpPr>
        <p:spPr bwMode="auto">
          <a:xfrm>
            <a:off x="2252663" y="53848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60" name="Document"/>
          <p:cNvSpPr>
            <a:spLocks noEditPoints="1" noChangeArrowheads="1"/>
          </p:cNvSpPr>
          <p:nvPr/>
        </p:nvSpPr>
        <p:spPr bwMode="auto">
          <a:xfrm>
            <a:off x="2216150" y="54213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61" name="Document"/>
          <p:cNvSpPr>
            <a:spLocks noEditPoints="1" noChangeArrowheads="1"/>
          </p:cNvSpPr>
          <p:nvPr/>
        </p:nvSpPr>
        <p:spPr bwMode="auto">
          <a:xfrm>
            <a:off x="2178050" y="54594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62" name="Document"/>
          <p:cNvSpPr>
            <a:spLocks noEditPoints="1" noChangeArrowheads="1"/>
          </p:cNvSpPr>
          <p:nvPr/>
        </p:nvSpPr>
        <p:spPr bwMode="auto">
          <a:xfrm>
            <a:off x="2141538" y="54959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563" name="File"/>
          <p:cNvSpPr>
            <a:spLocks noEditPoints="1" noChangeArrowheads="1"/>
          </p:cNvSpPr>
          <p:nvPr/>
        </p:nvSpPr>
        <p:spPr bwMode="auto">
          <a:xfrm>
            <a:off x="5364163" y="2781300"/>
            <a:ext cx="3313112" cy="2376488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82877" name="Group 1252"/>
          <p:cNvGrpSpPr>
            <a:grpSpLocks/>
          </p:cNvGrpSpPr>
          <p:nvPr/>
        </p:nvGrpSpPr>
        <p:grpSpPr bwMode="auto">
          <a:xfrm>
            <a:off x="5867400" y="3141663"/>
            <a:ext cx="1152525" cy="1223962"/>
            <a:chOff x="113" y="3249"/>
            <a:chExt cx="726" cy="771"/>
          </a:xfrm>
        </p:grpSpPr>
        <p:sp>
          <p:nvSpPr>
            <p:cNvPr id="782565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66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67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68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69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0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1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2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3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4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5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6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7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8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79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0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1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2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3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4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5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6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7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8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89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903" name="Group 1278"/>
          <p:cNvGrpSpPr>
            <a:grpSpLocks/>
          </p:cNvGrpSpPr>
          <p:nvPr/>
        </p:nvGrpSpPr>
        <p:grpSpPr bwMode="auto">
          <a:xfrm>
            <a:off x="7164388" y="3141663"/>
            <a:ext cx="1152525" cy="1223962"/>
            <a:chOff x="113" y="3249"/>
            <a:chExt cx="726" cy="771"/>
          </a:xfrm>
        </p:grpSpPr>
        <p:sp>
          <p:nvSpPr>
            <p:cNvPr id="782591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92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93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94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95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96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97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98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599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0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1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2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3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4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5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6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7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8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09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10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11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12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13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14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15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929" name="Group 1304"/>
          <p:cNvGrpSpPr>
            <a:grpSpLocks/>
          </p:cNvGrpSpPr>
          <p:nvPr/>
        </p:nvGrpSpPr>
        <p:grpSpPr bwMode="auto">
          <a:xfrm>
            <a:off x="5724525" y="3357563"/>
            <a:ext cx="1152525" cy="1223962"/>
            <a:chOff x="113" y="3249"/>
            <a:chExt cx="726" cy="771"/>
          </a:xfrm>
        </p:grpSpPr>
        <p:sp>
          <p:nvSpPr>
            <p:cNvPr id="782617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18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19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0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1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2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3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4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5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6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7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8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29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0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1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2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3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4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5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6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7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8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39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40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41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2955" name="Group 1330"/>
          <p:cNvGrpSpPr>
            <a:grpSpLocks/>
          </p:cNvGrpSpPr>
          <p:nvPr/>
        </p:nvGrpSpPr>
        <p:grpSpPr bwMode="auto">
          <a:xfrm>
            <a:off x="7021513" y="3357563"/>
            <a:ext cx="1152525" cy="1223962"/>
            <a:chOff x="113" y="3249"/>
            <a:chExt cx="726" cy="771"/>
          </a:xfrm>
        </p:grpSpPr>
        <p:sp>
          <p:nvSpPr>
            <p:cNvPr id="782643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44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45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46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47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48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49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0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1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2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3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4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5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6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7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8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59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60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61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62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63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64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65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66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67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082" name="Group 1356"/>
          <p:cNvGrpSpPr>
            <a:grpSpLocks/>
          </p:cNvGrpSpPr>
          <p:nvPr/>
        </p:nvGrpSpPr>
        <p:grpSpPr bwMode="auto">
          <a:xfrm>
            <a:off x="5581650" y="3573463"/>
            <a:ext cx="1152525" cy="1223962"/>
            <a:chOff x="113" y="3249"/>
            <a:chExt cx="726" cy="771"/>
          </a:xfrm>
        </p:grpSpPr>
        <p:sp>
          <p:nvSpPr>
            <p:cNvPr id="782669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0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1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2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3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4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5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6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7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8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79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0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1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2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3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4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5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6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7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8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89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90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91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92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93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133" name="Group 1382"/>
          <p:cNvGrpSpPr>
            <a:grpSpLocks/>
          </p:cNvGrpSpPr>
          <p:nvPr/>
        </p:nvGrpSpPr>
        <p:grpSpPr bwMode="auto">
          <a:xfrm>
            <a:off x="6878638" y="3573463"/>
            <a:ext cx="1152525" cy="1223962"/>
            <a:chOff x="113" y="3249"/>
            <a:chExt cx="726" cy="771"/>
          </a:xfrm>
        </p:grpSpPr>
        <p:sp>
          <p:nvSpPr>
            <p:cNvPr id="782695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96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97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98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699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0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1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2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3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4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5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6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7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8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09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0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1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2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3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4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5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6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7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8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19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185" name="Group 1408"/>
          <p:cNvGrpSpPr>
            <a:grpSpLocks/>
          </p:cNvGrpSpPr>
          <p:nvPr/>
        </p:nvGrpSpPr>
        <p:grpSpPr bwMode="auto">
          <a:xfrm>
            <a:off x="5437188" y="3789363"/>
            <a:ext cx="1152525" cy="1223962"/>
            <a:chOff x="113" y="3249"/>
            <a:chExt cx="726" cy="771"/>
          </a:xfrm>
        </p:grpSpPr>
        <p:sp>
          <p:nvSpPr>
            <p:cNvPr id="782721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22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23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24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25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26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27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28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29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0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1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2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3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4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5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6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7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8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39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40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41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42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43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44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45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186" name="Group 1434"/>
          <p:cNvGrpSpPr>
            <a:grpSpLocks/>
          </p:cNvGrpSpPr>
          <p:nvPr/>
        </p:nvGrpSpPr>
        <p:grpSpPr bwMode="auto">
          <a:xfrm>
            <a:off x="6734175" y="3789363"/>
            <a:ext cx="1152525" cy="1223962"/>
            <a:chOff x="113" y="3249"/>
            <a:chExt cx="726" cy="771"/>
          </a:xfrm>
        </p:grpSpPr>
        <p:sp>
          <p:nvSpPr>
            <p:cNvPr id="782747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48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49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0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1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2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3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4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5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6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7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8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59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0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1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2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3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4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5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6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7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8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69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70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71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2772" name="File"/>
          <p:cNvSpPr>
            <a:spLocks noEditPoints="1" noChangeArrowheads="1"/>
          </p:cNvSpPr>
          <p:nvPr/>
        </p:nvSpPr>
        <p:spPr bwMode="auto">
          <a:xfrm>
            <a:off x="5148263" y="2997200"/>
            <a:ext cx="3313112" cy="2376488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83212" name="Group 1461"/>
          <p:cNvGrpSpPr>
            <a:grpSpLocks/>
          </p:cNvGrpSpPr>
          <p:nvPr/>
        </p:nvGrpSpPr>
        <p:grpSpPr bwMode="auto">
          <a:xfrm>
            <a:off x="5651500" y="3357563"/>
            <a:ext cx="1152525" cy="1223962"/>
            <a:chOff x="113" y="3249"/>
            <a:chExt cx="726" cy="771"/>
          </a:xfrm>
        </p:grpSpPr>
        <p:sp>
          <p:nvSpPr>
            <p:cNvPr id="782774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75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76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77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78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79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0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1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2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3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4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5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6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7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8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89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90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91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92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93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94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95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96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97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798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238" name="Group 1487"/>
          <p:cNvGrpSpPr>
            <a:grpSpLocks/>
          </p:cNvGrpSpPr>
          <p:nvPr/>
        </p:nvGrpSpPr>
        <p:grpSpPr bwMode="auto">
          <a:xfrm>
            <a:off x="6948488" y="3357563"/>
            <a:ext cx="1152525" cy="1223962"/>
            <a:chOff x="113" y="3249"/>
            <a:chExt cx="726" cy="771"/>
          </a:xfrm>
        </p:grpSpPr>
        <p:sp>
          <p:nvSpPr>
            <p:cNvPr id="782800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01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02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03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04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05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06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07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08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09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0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1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2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3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4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5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6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7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8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19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20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21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22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23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24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264" name="Group 1513"/>
          <p:cNvGrpSpPr>
            <a:grpSpLocks/>
          </p:cNvGrpSpPr>
          <p:nvPr/>
        </p:nvGrpSpPr>
        <p:grpSpPr bwMode="auto">
          <a:xfrm>
            <a:off x="5508625" y="3573463"/>
            <a:ext cx="1152525" cy="1223962"/>
            <a:chOff x="113" y="3249"/>
            <a:chExt cx="726" cy="771"/>
          </a:xfrm>
        </p:grpSpPr>
        <p:sp>
          <p:nvSpPr>
            <p:cNvPr id="782826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27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28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29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0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1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2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3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4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5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6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7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8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39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0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1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2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3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4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5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6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7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8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49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50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290" name="Group 1539"/>
          <p:cNvGrpSpPr>
            <a:grpSpLocks/>
          </p:cNvGrpSpPr>
          <p:nvPr/>
        </p:nvGrpSpPr>
        <p:grpSpPr bwMode="auto">
          <a:xfrm>
            <a:off x="6805613" y="3573463"/>
            <a:ext cx="1152525" cy="1223962"/>
            <a:chOff x="113" y="3249"/>
            <a:chExt cx="726" cy="771"/>
          </a:xfrm>
        </p:grpSpPr>
        <p:sp>
          <p:nvSpPr>
            <p:cNvPr id="782852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53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54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55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56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57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58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59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0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1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2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3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4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5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6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7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8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69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70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71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72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73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74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75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76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316" name="Group 1565"/>
          <p:cNvGrpSpPr>
            <a:grpSpLocks/>
          </p:cNvGrpSpPr>
          <p:nvPr/>
        </p:nvGrpSpPr>
        <p:grpSpPr bwMode="auto">
          <a:xfrm>
            <a:off x="5365750" y="3789363"/>
            <a:ext cx="1152525" cy="1223962"/>
            <a:chOff x="113" y="3249"/>
            <a:chExt cx="726" cy="771"/>
          </a:xfrm>
        </p:grpSpPr>
        <p:sp>
          <p:nvSpPr>
            <p:cNvPr id="782878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79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0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1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2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3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4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5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6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7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8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89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0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1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2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3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4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5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6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7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8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899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00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01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02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342" name="Group 1591"/>
          <p:cNvGrpSpPr>
            <a:grpSpLocks/>
          </p:cNvGrpSpPr>
          <p:nvPr/>
        </p:nvGrpSpPr>
        <p:grpSpPr bwMode="auto">
          <a:xfrm>
            <a:off x="6662738" y="3789363"/>
            <a:ext cx="1152525" cy="1223962"/>
            <a:chOff x="113" y="3249"/>
            <a:chExt cx="726" cy="771"/>
          </a:xfrm>
        </p:grpSpPr>
        <p:sp>
          <p:nvSpPr>
            <p:cNvPr id="782904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05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06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07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08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09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0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1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2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3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4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5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6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7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8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19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20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21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22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23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24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25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26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27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28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368" name="Group 1617"/>
          <p:cNvGrpSpPr>
            <a:grpSpLocks/>
          </p:cNvGrpSpPr>
          <p:nvPr/>
        </p:nvGrpSpPr>
        <p:grpSpPr bwMode="auto">
          <a:xfrm>
            <a:off x="5221288" y="4005263"/>
            <a:ext cx="1152525" cy="1223962"/>
            <a:chOff x="113" y="3249"/>
            <a:chExt cx="726" cy="771"/>
          </a:xfrm>
        </p:grpSpPr>
        <p:sp>
          <p:nvSpPr>
            <p:cNvPr id="782930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31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32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33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34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35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36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37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38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39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0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1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2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3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4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5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6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7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8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49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50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51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52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53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54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395" name="Group 1643"/>
          <p:cNvGrpSpPr>
            <a:grpSpLocks/>
          </p:cNvGrpSpPr>
          <p:nvPr/>
        </p:nvGrpSpPr>
        <p:grpSpPr bwMode="auto">
          <a:xfrm>
            <a:off x="6518275" y="4005263"/>
            <a:ext cx="1152525" cy="1223962"/>
            <a:chOff x="113" y="3249"/>
            <a:chExt cx="726" cy="771"/>
          </a:xfrm>
        </p:grpSpPr>
        <p:sp>
          <p:nvSpPr>
            <p:cNvPr id="782956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57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58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59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0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1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2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3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4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5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6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7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8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69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0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1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2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3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4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5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6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7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8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79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2980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2981" name="File"/>
          <p:cNvSpPr>
            <a:spLocks noEditPoints="1" noChangeArrowheads="1"/>
          </p:cNvSpPr>
          <p:nvPr/>
        </p:nvSpPr>
        <p:spPr bwMode="auto">
          <a:xfrm>
            <a:off x="4860925" y="3213100"/>
            <a:ext cx="3313113" cy="2376488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82" name="File"/>
          <p:cNvSpPr>
            <a:spLocks noEditPoints="1" noChangeArrowheads="1"/>
          </p:cNvSpPr>
          <p:nvPr/>
        </p:nvSpPr>
        <p:spPr bwMode="auto">
          <a:xfrm>
            <a:off x="5364163" y="3573463"/>
            <a:ext cx="1152525" cy="1223962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83" name="Document"/>
          <p:cNvSpPr>
            <a:spLocks noEditPoints="1" noChangeArrowheads="1"/>
          </p:cNvSpPr>
          <p:nvPr/>
        </p:nvSpPr>
        <p:spPr bwMode="auto">
          <a:xfrm>
            <a:off x="5589588" y="43148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84" name="Document"/>
          <p:cNvSpPr>
            <a:spLocks noEditPoints="1" noChangeArrowheads="1"/>
          </p:cNvSpPr>
          <p:nvPr/>
        </p:nvSpPr>
        <p:spPr bwMode="auto">
          <a:xfrm>
            <a:off x="5551488" y="43513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85" name="Document"/>
          <p:cNvSpPr>
            <a:spLocks noEditPoints="1" noChangeArrowheads="1"/>
          </p:cNvSpPr>
          <p:nvPr/>
        </p:nvSpPr>
        <p:spPr bwMode="auto">
          <a:xfrm>
            <a:off x="5514975" y="43894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86" name="Document"/>
          <p:cNvSpPr>
            <a:spLocks noEditPoints="1" noChangeArrowheads="1"/>
          </p:cNvSpPr>
          <p:nvPr/>
        </p:nvSpPr>
        <p:spPr bwMode="auto">
          <a:xfrm>
            <a:off x="5478463" y="44259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87" name="Document"/>
          <p:cNvSpPr>
            <a:spLocks noEditPoints="1" noChangeArrowheads="1"/>
          </p:cNvSpPr>
          <p:nvPr/>
        </p:nvSpPr>
        <p:spPr bwMode="auto">
          <a:xfrm>
            <a:off x="5440363" y="44640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88" name="Document"/>
          <p:cNvSpPr>
            <a:spLocks noEditPoints="1" noChangeArrowheads="1"/>
          </p:cNvSpPr>
          <p:nvPr/>
        </p:nvSpPr>
        <p:spPr bwMode="auto">
          <a:xfrm>
            <a:off x="5403850" y="450056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89" name="Document"/>
          <p:cNvSpPr>
            <a:spLocks noEditPoints="1" noChangeArrowheads="1"/>
          </p:cNvSpPr>
          <p:nvPr/>
        </p:nvSpPr>
        <p:spPr bwMode="auto">
          <a:xfrm>
            <a:off x="6070600" y="43164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0" name="Document"/>
          <p:cNvSpPr>
            <a:spLocks noEditPoints="1" noChangeArrowheads="1"/>
          </p:cNvSpPr>
          <p:nvPr/>
        </p:nvSpPr>
        <p:spPr bwMode="auto">
          <a:xfrm>
            <a:off x="6032500" y="43529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1" name="Document"/>
          <p:cNvSpPr>
            <a:spLocks noEditPoints="1" noChangeArrowheads="1"/>
          </p:cNvSpPr>
          <p:nvPr/>
        </p:nvSpPr>
        <p:spPr bwMode="auto">
          <a:xfrm>
            <a:off x="5995988" y="4391025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2" name="Document"/>
          <p:cNvSpPr>
            <a:spLocks noEditPoints="1" noChangeArrowheads="1"/>
          </p:cNvSpPr>
          <p:nvPr/>
        </p:nvSpPr>
        <p:spPr bwMode="auto">
          <a:xfrm>
            <a:off x="5959475" y="4427538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3" name="Document"/>
          <p:cNvSpPr>
            <a:spLocks noEditPoints="1" noChangeArrowheads="1"/>
          </p:cNvSpPr>
          <p:nvPr/>
        </p:nvSpPr>
        <p:spPr bwMode="auto">
          <a:xfrm>
            <a:off x="5921375" y="44640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4" name="Document"/>
          <p:cNvSpPr>
            <a:spLocks noEditPoints="1" noChangeArrowheads="1"/>
          </p:cNvSpPr>
          <p:nvPr/>
        </p:nvSpPr>
        <p:spPr bwMode="auto">
          <a:xfrm>
            <a:off x="5884863" y="450215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5" name="Document"/>
          <p:cNvSpPr>
            <a:spLocks noEditPoints="1" noChangeArrowheads="1"/>
          </p:cNvSpPr>
          <p:nvPr/>
        </p:nvSpPr>
        <p:spPr bwMode="auto">
          <a:xfrm>
            <a:off x="5589588" y="38703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6" name="Document"/>
          <p:cNvSpPr>
            <a:spLocks noEditPoints="1" noChangeArrowheads="1"/>
          </p:cNvSpPr>
          <p:nvPr/>
        </p:nvSpPr>
        <p:spPr bwMode="auto">
          <a:xfrm>
            <a:off x="5551488" y="39068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7" name="Document"/>
          <p:cNvSpPr>
            <a:spLocks noEditPoints="1" noChangeArrowheads="1"/>
          </p:cNvSpPr>
          <p:nvPr/>
        </p:nvSpPr>
        <p:spPr bwMode="auto">
          <a:xfrm>
            <a:off x="5514975" y="39449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8" name="Document"/>
          <p:cNvSpPr>
            <a:spLocks noEditPoints="1" noChangeArrowheads="1"/>
          </p:cNvSpPr>
          <p:nvPr/>
        </p:nvSpPr>
        <p:spPr bwMode="auto">
          <a:xfrm>
            <a:off x="5478463" y="39814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2999" name="Document"/>
          <p:cNvSpPr>
            <a:spLocks noEditPoints="1" noChangeArrowheads="1"/>
          </p:cNvSpPr>
          <p:nvPr/>
        </p:nvSpPr>
        <p:spPr bwMode="auto">
          <a:xfrm>
            <a:off x="5440363" y="401955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0" name="Document"/>
          <p:cNvSpPr>
            <a:spLocks noEditPoints="1" noChangeArrowheads="1"/>
          </p:cNvSpPr>
          <p:nvPr/>
        </p:nvSpPr>
        <p:spPr bwMode="auto">
          <a:xfrm>
            <a:off x="5403850" y="405606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1" name="Document"/>
          <p:cNvSpPr>
            <a:spLocks noEditPoints="1" noChangeArrowheads="1"/>
          </p:cNvSpPr>
          <p:nvPr/>
        </p:nvSpPr>
        <p:spPr bwMode="auto">
          <a:xfrm>
            <a:off x="6070600" y="38703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2" name="Document"/>
          <p:cNvSpPr>
            <a:spLocks noEditPoints="1" noChangeArrowheads="1"/>
          </p:cNvSpPr>
          <p:nvPr/>
        </p:nvSpPr>
        <p:spPr bwMode="auto">
          <a:xfrm>
            <a:off x="6032500" y="39068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3" name="Document"/>
          <p:cNvSpPr>
            <a:spLocks noEditPoints="1" noChangeArrowheads="1"/>
          </p:cNvSpPr>
          <p:nvPr/>
        </p:nvSpPr>
        <p:spPr bwMode="auto">
          <a:xfrm>
            <a:off x="5995988" y="39449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4" name="Document"/>
          <p:cNvSpPr>
            <a:spLocks noEditPoints="1" noChangeArrowheads="1"/>
          </p:cNvSpPr>
          <p:nvPr/>
        </p:nvSpPr>
        <p:spPr bwMode="auto">
          <a:xfrm>
            <a:off x="5959475" y="39814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5" name="Document"/>
          <p:cNvSpPr>
            <a:spLocks noEditPoints="1" noChangeArrowheads="1"/>
          </p:cNvSpPr>
          <p:nvPr/>
        </p:nvSpPr>
        <p:spPr bwMode="auto">
          <a:xfrm>
            <a:off x="5921375" y="401955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6" name="Document"/>
          <p:cNvSpPr>
            <a:spLocks noEditPoints="1" noChangeArrowheads="1"/>
          </p:cNvSpPr>
          <p:nvPr/>
        </p:nvSpPr>
        <p:spPr bwMode="auto">
          <a:xfrm>
            <a:off x="5884863" y="40560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7" name="File"/>
          <p:cNvSpPr>
            <a:spLocks noEditPoints="1" noChangeArrowheads="1"/>
          </p:cNvSpPr>
          <p:nvPr/>
        </p:nvSpPr>
        <p:spPr bwMode="auto">
          <a:xfrm>
            <a:off x="6661150" y="3573463"/>
            <a:ext cx="1152525" cy="1223962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8" name="Document"/>
          <p:cNvSpPr>
            <a:spLocks noEditPoints="1" noChangeArrowheads="1"/>
          </p:cNvSpPr>
          <p:nvPr/>
        </p:nvSpPr>
        <p:spPr bwMode="auto">
          <a:xfrm>
            <a:off x="6886575" y="43148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09" name="Document"/>
          <p:cNvSpPr>
            <a:spLocks noEditPoints="1" noChangeArrowheads="1"/>
          </p:cNvSpPr>
          <p:nvPr/>
        </p:nvSpPr>
        <p:spPr bwMode="auto">
          <a:xfrm>
            <a:off x="6848475" y="43513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0" name="Document"/>
          <p:cNvSpPr>
            <a:spLocks noEditPoints="1" noChangeArrowheads="1"/>
          </p:cNvSpPr>
          <p:nvPr/>
        </p:nvSpPr>
        <p:spPr bwMode="auto">
          <a:xfrm>
            <a:off x="6811963" y="43894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1" name="Document"/>
          <p:cNvSpPr>
            <a:spLocks noEditPoints="1" noChangeArrowheads="1"/>
          </p:cNvSpPr>
          <p:nvPr/>
        </p:nvSpPr>
        <p:spPr bwMode="auto">
          <a:xfrm>
            <a:off x="6775450" y="44259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2" name="Document"/>
          <p:cNvSpPr>
            <a:spLocks noEditPoints="1" noChangeArrowheads="1"/>
          </p:cNvSpPr>
          <p:nvPr/>
        </p:nvSpPr>
        <p:spPr bwMode="auto">
          <a:xfrm>
            <a:off x="6737350" y="44640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3" name="Document"/>
          <p:cNvSpPr>
            <a:spLocks noEditPoints="1" noChangeArrowheads="1"/>
          </p:cNvSpPr>
          <p:nvPr/>
        </p:nvSpPr>
        <p:spPr bwMode="auto">
          <a:xfrm>
            <a:off x="6700838" y="45005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4" name="Document"/>
          <p:cNvSpPr>
            <a:spLocks noEditPoints="1" noChangeArrowheads="1"/>
          </p:cNvSpPr>
          <p:nvPr/>
        </p:nvSpPr>
        <p:spPr bwMode="auto">
          <a:xfrm>
            <a:off x="7367588" y="43164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5" name="Document"/>
          <p:cNvSpPr>
            <a:spLocks noEditPoints="1" noChangeArrowheads="1"/>
          </p:cNvSpPr>
          <p:nvPr/>
        </p:nvSpPr>
        <p:spPr bwMode="auto">
          <a:xfrm>
            <a:off x="7329488" y="43529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6" name="Document"/>
          <p:cNvSpPr>
            <a:spLocks noEditPoints="1" noChangeArrowheads="1"/>
          </p:cNvSpPr>
          <p:nvPr/>
        </p:nvSpPr>
        <p:spPr bwMode="auto">
          <a:xfrm>
            <a:off x="7292975" y="4391025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7" name="Document"/>
          <p:cNvSpPr>
            <a:spLocks noEditPoints="1" noChangeArrowheads="1"/>
          </p:cNvSpPr>
          <p:nvPr/>
        </p:nvSpPr>
        <p:spPr bwMode="auto">
          <a:xfrm>
            <a:off x="7256463" y="4427538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8" name="Document"/>
          <p:cNvSpPr>
            <a:spLocks noEditPoints="1" noChangeArrowheads="1"/>
          </p:cNvSpPr>
          <p:nvPr/>
        </p:nvSpPr>
        <p:spPr bwMode="auto">
          <a:xfrm>
            <a:off x="7218363" y="44640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19" name="Document"/>
          <p:cNvSpPr>
            <a:spLocks noEditPoints="1" noChangeArrowheads="1"/>
          </p:cNvSpPr>
          <p:nvPr/>
        </p:nvSpPr>
        <p:spPr bwMode="auto">
          <a:xfrm>
            <a:off x="7181850" y="450215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0" name="Document"/>
          <p:cNvSpPr>
            <a:spLocks noEditPoints="1" noChangeArrowheads="1"/>
          </p:cNvSpPr>
          <p:nvPr/>
        </p:nvSpPr>
        <p:spPr bwMode="auto">
          <a:xfrm>
            <a:off x="6886575" y="38703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1" name="Document"/>
          <p:cNvSpPr>
            <a:spLocks noEditPoints="1" noChangeArrowheads="1"/>
          </p:cNvSpPr>
          <p:nvPr/>
        </p:nvSpPr>
        <p:spPr bwMode="auto">
          <a:xfrm>
            <a:off x="6848475" y="39068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2" name="Document"/>
          <p:cNvSpPr>
            <a:spLocks noEditPoints="1" noChangeArrowheads="1"/>
          </p:cNvSpPr>
          <p:nvPr/>
        </p:nvSpPr>
        <p:spPr bwMode="auto">
          <a:xfrm>
            <a:off x="6811963" y="39449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3" name="Document"/>
          <p:cNvSpPr>
            <a:spLocks noEditPoints="1" noChangeArrowheads="1"/>
          </p:cNvSpPr>
          <p:nvPr/>
        </p:nvSpPr>
        <p:spPr bwMode="auto">
          <a:xfrm>
            <a:off x="6775450" y="39814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4" name="Document"/>
          <p:cNvSpPr>
            <a:spLocks noEditPoints="1" noChangeArrowheads="1"/>
          </p:cNvSpPr>
          <p:nvPr/>
        </p:nvSpPr>
        <p:spPr bwMode="auto">
          <a:xfrm>
            <a:off x="6737350" y="401955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5" name="Document"/>
          <p:cNvSpPr>
            <a:spLocks noEditPoints="1" noChangeArrowheads="1"/>
          </p:cNvSpPr>
          <p:nvPr/>
        </p:nvSpPr>
        <p:spPr bwMode="auto">
          <a:xfrm>
            <a:off x="6700838" y="40560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6" name="Document"/>
          <p:cNvSpPr>
            <a:spLocks noEditPoints="1" noChangeArrowheads="1"/>
          </p:cNvSpPr>
          <p:nvPr/>
        </p:nvSpPr>
        <p:spPr bwMode="auto">
          <a:xfrm>
            <a:off x="7367588" y="38703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7" name="Document"/>
          <p:cNvSpPr>
            <a:spLocks noEditPoints="1" noChangeArrowheads="1"/>
          </p:cNvSpPr>
          <p:nvPr/>
        </p:nvSpPr>
        <p:spPr bwMode="auto">
          <a:xfrm>
            <a:off x="7329488" y="39068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8" name="Document"/>
          <p:cNvSpPr>
            <a:spLocks noEditPoints="1" noChangeArrowheads="1"/>
          </p:cNvSpPr>
          <p:nvPr/>
        </p:nvSpPr>
        <p:spPr bwMode="auto">
          <a:xfrm>
            <a:off x="7292975" y="39449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29" name="Document"/>
          <p:cNvSpPr>
            <a:spLocks noEditPoints="1" noChangeArrowheads="1"/>
          </p:cNvSpPr>
          <p:nvPr/>
        </p:nvSpPr>
        <p:spPr bwMode="auto">
          <a:xfrm>
            <a:off x="7256463" y="39814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0" name="Document"/>
          <p:cNvSpPr>
            <a:spLocks noEditPoints="1" noChangeArrowheads="1"/>
          </p:cNvSpPr>
          <p:nvPr/>
        </p:nvSpPr>
        <p:spPr bwMode="auto">
          <a:xfrm>
            <a:off x="7218363" y="401955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1" name="Document"/>
          <p:cNvSpPr>
            <a:spLocks noEditPoints="1" noChangeArrowheads="1"/>
          </p:cNvSpPr>
          <p:nvPr/>
        </p:nvSpPr>
        <p:spPr bwMode="auto">
          <a:xfrm>
            <a:off x="7181850" y="405606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2" name="File"/>
          <p:cNvSpPr>
            <a:spLocks noEditPoints="1" noChangeArrowheads="1"/>
          </p:cNvSpPr>
          <p:nvPr/>
        </p:nvSpPr>
        <p:spPr bwMode="auto">
          <a:xfrm>
            <a:off x="5221288" y="3789363"/>
            <a:ext cx="1152525" cy="1223962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3" name="Document"/>
          <p:cNvSpPr>
            <a:spLocks noEditPoints="1" noChangeArrowheads="1"/>
          </p:cNvSpPr>
          <p:nvPr/>
        </p:nvSpPr>
        <p:spPr bwMode="auto">
          <a:xfrm>
            <a:off x="5446713" y="45307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4" name="Document"/>
          <p:cNvSpPr>
            <a:spLocks noEditPoints="1" noChangeArrowheads="1"/>
          </p:cNvSpPr>
          <p:nvPr/>
        </p:nvSpPr>
        <p:spPr bwMode="auto">
          <a:xfrm>
            <a:off x="5408613" y="45672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5" name="Document"/>
          <p:cNvSpPr>
            <a:spLocks noEditPoints="1" noChangeArrowheads="1"/>
          </p:cNvSpPr>
          <p:nvPr/>
        </p:nvSpPr>
        <p:spPr bwMode="auto">
          <a:xfrm>
            <a:off x="5372100" y="46053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6" name="Document"/>
          <p:cNvSpPr>
            <a:spLocks noEditPoints="1" noChangeArrowheads="1"/>
          </p:cNvSpPr>
          <p:nvPr/>
        </p:nvSpPr>
        <p:spPr bwMode="auto">
          <a:xfrm>
            <a:off x="5335588" y="46418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7" name="Document"/>
          <p:cNvSpPr>
            <a:spLocks noEditPoints="1" noChangeArrowheads="1"/>
          </p:cNvSpPr>
          <p:nvPr/>
        </p:nvSpPr>
        <p:spPr bwMode="auto">
          <a:xfrm>
            <a:off x="5297488" y="46799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8" name="Document"/>
          <p:cNvSpPr>
            <a:spLocks noEditPoints="1" noChangeArrowheads="1"/>
          </p:cNvSpPr>
          <p:nvPr/>
        </p:nvSpPr>
        <p:spPr bwMode="auto">
          <a:xfrm>
            <a:off x="5260975" y="471646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39" name="Document"/>
          <p:cNvSpPr>
            <a:spLocks noEditPoints="1" noChangeArrowheads="1"/>
          </p:cNvSpPr>
          <p:nvPr/>
        </p:nvSpPr>
        <p:spPr bwMode="auto">
          <a:xfrm>
            <a:off x="5927725" y="45323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0" name="Document"/>
          <p:cNvSpPr>
            <a:spLocks noEditPoints="1" noChangeArrowheads="1"/>
          </p:cNvSpPr>
          <p:nvPr/>
        </p:nvSpPr>
        <p:spPr bwMode="auto">
          <a:xfrm>
            <a:off x="5889625" y="45688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1" name="Document"/>
          <p:cNvSpPr>
            <a:spLocks noEditPoints="1" noChangeArrowheads="1"/>
          </p:cNvSpPr>
          <p:nvPr/>
        </p:nvSpPr>
        <p:spPr bwMode="auto">
          <a:xfrm>
            <a:off x="5853113" y="4606925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2" name="Document"/>
          <p:cNvSpPr>
            <a:spLocks noEditPoints="1" noChangeArrowheads="1"/>
          </p:cNvSpPr>
          <p:nvPr/>
        </p:nvSpPr>
        <p:spPr bwMode="auto">
          <a:xfrm>
            <a:off x="5816600" y="4643438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3" name="Document"/>
          <p:cNvSpPr>
            <a:spLocks noEditPoints="1" noChangeArrowheads="1"/>
          </p:cNvSpPr>
          <p:nvPr/>
        </p:nvSpPr>
        <p:spPr bwMode="auto">
          <a:xfrm>
            <a:off x="5778500" y="46799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4" name="Document"/>
          <p:cNvSpPr>
            <a:spLocks noEditPoints="1" noChangeArrowheads="1"/>
          </p:cNvSpPr>
          <p:nvPr/>
        </p:nvSpPr>
        <p:spPr bwMode="auto">
          <a:xfrm>
            <a:off x="5741988" y="471805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5" name="Document"/>
          <p:cNvSpPr>
            <a:spLocks noEditPoints="1" noChangeArrowheads="1"/>
          </p:cNvSpPr>
          <p:nvPr/>
        </p:nvSpPr>
        <p:spPr bwMode="auto">
          <a:xfrm>
            <a:off x="5446713" y="40862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6" name="Document"/>
          <p:cNvSpPr>
            <a:spLocks noEditPoints="1" noChangeArrowheads="1"/>
          </p:cNvSpPr>
          <p:nvPr/>
        </p:nvSpPr>
        <p:spPr bwMode="auto">
          <a:xfrm>
            <a:off x="5408613" y="41227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7" name="Document"/>
          <p:cNvSpPr>
            <a:spLocks noEditPoints="1" noChangeArrowheads="1"/>
          </p:cNvSpPr>
          <p:nvPr/>
        </p:nvSpPr>
        <p:spPr bwMode="auto">
          <a:xfrm>
            <a:off x="5372100" y="41608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8" name="Document"/>
          <p:cNvSpPr>
            <a:spLocks noEditPoints="1" noChangeArrowheads="1"/>
          </p:cNvSpPr>
          <p:nvPr/>
        </p:nvSpPr>
        <p:spPr bwMode="auto">
          <a:xfrm>
            <a:off x="5335588" y="41973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49" name="Document"/>
          <p:cNvSpPr>
            <a:spLocks noEditPoints="1" noChangeArrowheads="1"/>
          </p:cNvSpPr>
          <p:nvPr/>
        </p:nvSpPr>
        <p:spPr bwMode="auto">
          <a:xfrm>
            <a:off x="5297488" y="423545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0" name="Document"/>
          <p:cNvSpPr>
            <a:spLocks noEditPoints="1" noChangeArrowheads="1"/>
          </p:cNvSpPr>
          <p:nvPr/>
        </p:nvSpPr>
        <p:spPr bwMode="auto">
          <a:xfrm>
            <a:off x="5260975" y="427196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1" name="Document"/>
          <p:cNvSpPr>
            <a:spLocks noEditPoints="1" noChangeArrowheads="1"/>
          </p:cNvSpPr>
          <p:nvPr/>
        </p:nvSpPr>
        <p:spPr bwMode="auto">
          <a:xfrm>
            <a:off x="5927725" y="40862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2" name="Document"/>
          <p:cNvSpPr>
            <a:spLocks noEditPoints="1" noChangeArrowheads="1"/>
          </p:cNvSpPr>
          <p:nvPr/>
        </p:nvSpPr>
        <p:spPr bwMode="auto">
          <a:xfrm>
            <a:off x="5889625" y="41227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3" name="Document"/>
          <p:cNvSpPr>
            <a:spLocks noEditPoints="1" noChangeArrowheads="1"/>
          </p:cNvSpPr>
          <p:nvPr/>
        </p:nvSpPr>
        <p:spPr bwMode="auto">
          <a:xfrm>
            <a:off x="5853113" y="41608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4" name="Document"/>
          <p:cNvSpPr>
            <a:spLocks noEditPoints="1" noChangeArrowheads="1"/>
          </p:cNvSpPr>
          <p:nvPr/>
        </p:nvSpPr>
        <p:spPr bwMode="auto">
          <a:xfrm>
            <a:off x="5816600" y="41973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5" name="Document"/>
          <p:cNvSpPr>
            <a:spLocks noEditPoints="1" noChangeArrowheads="1"/>
          </p:cNvSpPr>
          <p:nvPr/>
        </p:nvSpPr>
        <p:spPr bwMode="auto">
          <a:xfrm>
            <a:off x="5778500" y="423545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6" name="Document"/>
          <p:cNvSpPr>
            <a:spLocks noEditPoints="1" noChangeArrowheads="1"/>
          </p:cNvSpPr>
          <p:nvPr/>
        </p:nvSpPr>
        <p:spPr bwMode="auto">
          <a:xfrm>
            <a:off x="5741988" y="42719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7" name="File"/>
          <p:cNvSpPr>
            <a:spLocks noEditPoints="1" noChangeArrowheads="1"/>
          </p:cNvSpPr>
          <p:nvPr/>
        </p:nvSpPr>
        <p:spPr bwMode="auto">
          <a:xfrm>
            <a:off x="6518275" y="3789363"/>
            <a:ext cx="1152525" cy="1223962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8" name="Document"/>
          <p:cNvSpPr>
            <a:spLocks noEditPoints="1" noChangeArrowheads="1"/>
          </p:cNvSpPr>
          <p:nvPr/>
        </p:nvSpPr>
        <p:spPr bwMode="auto">
          <a:xfrm>
            <a:off x="6743700" y="45307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59" name="Document"/>
          <p:cNvSpPr>
            <a:spLocks noEditPoints="1" noChangeArrowheads="1"/>
          </p:cNvSpPr>
          <p:nvPr/>
        </p:nvSpPr>
        <p:spPr bwMode="auto">
          <a:xfrm>
            <a:off x="6705600" y="45672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0" name="Document"/>
          <p:cNvSpPr>
            <a:spLocks noEditPoints="1" noChangeArrowheads="1"/>
          </p:cNvSpPr>
          <p:nvPr/>
        </p:nvSpPr>
        <p:spPr bwMode="auto">
          <a:xfrm>
            <a:off x="6669088" y="46053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1" name="Document"/>
          <p:cNvSpPr>
            <a:spLocks noEditPoints="1" noChangeArrowheads="1"/>
          </p:cNvSpPr>
          <p:nvPr/>
        </p:nvSpPr>
        <p:spPr bwMode="auto">
          <a:xfrm>
            <a:off x="6632575" y="46418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2" name="Document"/>
          <p:cNvSpPr>
            <a:spLocks noEditPoints="1" noChangeArrowheads="1"/>
          </p:cNvSpPr>
          <p:nvPr/>
        </p:nvSpPr>
        <p:spPr bwMode="auto">
          <a:xfrm>
            <a:off x="6594475" y="46799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3" name="Document"/>
          <p:cNvSpPr>
            <a:spLocks noEditPoints="1" noChangeArrowheads="1"/>
          </p:cNvSpPr>
          <p:nvPr/>
        </p:nvSpPr>
        <p:spPr bwMode="auto">
          <a:xfrm>
            <a:off x="6557963" y="47164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4" name="Document"/>
          <p:cNvSpPr>
            <a:spLocks noEditPoints="1" noChangeArrowheads="1"/>
          </p:cNvSpPr>
          <p:nvPr/>
        </p:nvSpPr>
        <p:spPr bwMode="auto">
          <a:xfrm>
            <a:off x="7224713" y="45323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5" name="Document"/>
          <p:cNvSpPr>
            <a:spLocks noEditPoints="1" noChangeArrowheads="1"/>
          </p:cNvSpPr>
          <p:nvPr/>
        </p:nvSpPr>
        <p:spPr bwMode="auto">
          <a:xfrm>
            <a:off x="7186613" y="45688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6" name="Document"/>
          <p:cNvSpPr>
            <a:spLocks noEditPoints="1" noChangeArrowheads="1"/>
          </p:cNvSpPr>
          <p:nvPr/>
        </p:nvSpPr>
        <p:spPr bwMode="auto">
          <a:xfrm>
            <a:off x="7150100" y="4606925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7" name="Document"/>
          <p:cNvSpPr>
            <a:spLocks noEditPoints="1" noChangeArrowheads="1"/>
          </p:cNvSpPr>
          <p:nvPr/>
        </p:nvSpPr>
        <p:spPr bwMode="auto">
          <a:xfrm>
            <a:off x="7113588" y="4643438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8" name="Document"/>
          <p:cNvSpPr>
            <a:spLocks noEditPoints="1" noChangeArrowheads="1"/>
          </p:cNvSpPr>
          <p:nvPr/>
        </p:nvSpPr>
        <p:spPr bwMode="auto">
          <a:xfrm>
            <a:off x="7075488" y="46799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69" name="Document"/>
          <p:cNvSpPr>
            <a:spLocks noEditPoints="1" noChangeArrowheads="1"/>
          </p:cNvSpPr>
          <p:nvPr/>
        </p:nvSpPr>
        <p:spPr bwMode="auto">
          <a:xfrm>
            <a:off x="7038975" y="471805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0" name="Document"/>
          <p:cNvSpPr>
            <a:spLocks noEditPoints="1" noChangeArrowheads="1"/>
          </p:cNvSpPr>
          <p:nvPr/>
        </p:nvSpPr>
        <p:spPr bwMode="auto">
          <a:xfrm>
            <a:off x="6743700" y="40862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1" name="Document"/>
          <p:cNvSpPr>
            <a:spLocks noEditPoints="1" noChangeArrowheads="1"/>
          </p:cNvSpPr>
          <p:nvPr/>
        </p:nvSpPr>
        <p:spPr bwMode="auto">
          <a:xfrm>
            <a:off x="6705600" y="41227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2" name="Document"/>
          <p:cNvSpPr>
            <a:spLocks noEditPoints="1" noChangeArrowheads="1"/>
          </p:cNvSpPr>
          <p:nvPr/>
        </p:nvSpPr>
        <p:spPr bwMode="auto">
          <a:xfrm>
            <a:off x="6669088" y="41608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3" name="Document"/>
          <p:cNvSpPr>
            <a:spLocks noEditPoints="1" noChangeArrowheads="1"/>
          </p:cNvSpPr>
          <p:nvPr/>
        </p:nvSpPr>
        <p:spPr bwMode="auto">
          <a:xfrm>
            <a:off x="6632575" y="41973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4" name="Document"/>
          <p:cNvSpPr>
            <a:spLocks noEditPoints="1" noChangeArrowheads="1"/>
          </p:cNvSpPr>
          <p:nvPr/>
        </p:nvSpPr>
        <p:spPr bwMode="auto">
          <a:xfrm>
            <a:off x="6594475" y="423545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5" name="Document"/>
          <p:cNvSpPr>
            <a:spLocks noEditPoints="1" noChangeArrowheads="1"/>
          </p:cNvSpPr>
          <p:nvPr/>
        </p:nvSpPr>
        <p:spPr bwMode="auto">
          <a:xfrm>
            <a:off x="6557963" y="42719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6" name="Document"/>
          <p:cNvSpPr>
            <a:spLocks noEditPoints="1" noChangeArrowheads="1"/>
          </p:cNvSpPr>
          <p:nvPr/>
        </p:nvSpPr>
        <p:spPr bwMode="auto">
          <a:xfrm>
            <a:off x="7224713" y="40862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7" name="Document"/>
          <p:cNvSpPr>
            <a:spLocks noEditPoints="1" noChangeArrowheads="1"/>
          </p:cNvSpPr>
          <p:nvPr/>
        </p:nvSpPr>
        <p:spPr bwMode="auto">
          <a:xfrm>
            <a:off x="7186613" y="41227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8" name="Document"/>
          <p:cNvSpPr>
            <a:spLocks noEditPoints="1" noChangeArrowheads="1"/>
          </p:cNvSpPr>
          <p:nvPr/>
        </p:nvSpPr>
        <p:spPr bwMode="auto">
          <a:xfrm>
            <a:off x="7150100" y="41608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79" name="Document"/>
          <p:cNvSpPr>
            <a:spLocks noEditPoints="1" noChangeArrowheads="1"/>
          </p:cNvSpPr>
          <p:nvPr/>
        </p:nvSpPr>
        <p:spPr bwMode="auto">
          <a:xfrm>
            <a:off x="7113588" y="41973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80" name="Document"/>
          <p:cNvSpPr>
            <a:spLocks noEditPoints="1" noChangeArrowheads="1"/>
          </p:cNvSpPr>
          <p:nvPr/>
        </p:nvSpPr>
        <p:spPr bwMode="auto">
          <a:xfrm>
            <a:off x="7075488" y="423545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081" name="Document"/>
          <p:cNvSpPr>
            <a:spLocks noEditPoints="1" noChangeArrowheads="1"/>
          </p:cNvSpPr>
          <p:nvPr/>
        </p:nvSpPr>
        <p:spPr bwMode="auto">
          <a:xfrm>
            <a:off x="7038975" y="427196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83396" name="Group 1770"/>
          <p:cNvGrpSpPr>
            <a:grpSpLocks/>
          </p:cNvGrpSpPr>
          <p:nvPr/>
        </p:nvGrpSpPr>
        <p:grpSpPr bwMode="auto">
          <a:xfrm>
            <a:off x="5078413" y="4005263"/>
            <a:ext cx="1152525" cy="1223962"/>
            <a:chOff x="113" y="3249"/>
            <a:chExt cx="726" cy="771"/>
          </a:xfrm>
        </p:grpSpPr>
        <p:sp>
          <p:nvSpPr>
            <p:cNvPr id="783083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84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85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86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87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88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89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0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1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2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3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4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5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6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7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8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099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00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01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02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03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04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05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06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07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3108" name="File"/>
          <p:cNvSpPr>
            <a:spLocks noEditPoints="1" noChangeArrowheads="1"/>
          </p:cNvSpPr>
          <p:nvPr/>
        </p:nvSpPr>
        <p:spPr bwMode="auto">
          <a:xfrm>
            <a:off x="6375400" y="4005263"/>
            <a:ext cx="1152525" cy="1223962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09" name="Document"/>
          <p:cNvSpPr>
            <a:spLocks noEditPoints="1" noChangeArrowheads="1"/>
          </p:cNvSpPr>
          <p:nvPr/>
        </p:nvSpPr>
        <p:spPr bwMode="auto">
          <a:xfrm>
            <a:off x="6600825" y="47466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0" name="Document"/>
          <p:cNvSpPr>
            <a:spLocks noEditPoints="1" noChangeArrowheads="1"/>
          </p:cNvSpPr>
          <p:nvPr/>
        </p:nvSpPr>
        <p:spPr bwMode="auto">
          <a:xfrm>
            <a:off x="6562725" y="47831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1" name="Document"/>
          <p:cNvSpPr>
            <a:spLocks noEditPoints="1" noChangeArrowheads="1"/>
          </p:cNvSpPr>
          <p:nvPr/>
        </p:nvSpPr>
        <p:spPr bwMode="auto">
          <a:xfrm>
            <a:off x="6526213" y="48212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2" name="Document"/>
          <p:cNvSpPr>
            <a:spLocks noEditPoints="1" noChangeArrowheads="1"/>
          </p:cNvSpPr>
          <p:nvPr/>
        </p:nvSpPr>
        <p:spPr bwMode="auto">
          <a:xfrm>
            <a:off x="6489700" y="48577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3" name="Document"/>
          <p:cNvSpPr>
            <a:spLocks noEditPoints="1" noChangeArrowheads="1"/>
          </p:cNvSpPr>
          <p:nvPr/>
        </p:nvSpPr>
        <p:spPr bwMode="auto">
          <a:xfrm>
            <a:off x="6451600" y="48958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4" name="Document"/>
          <p:cNvSpPr>
            <a:spLocks noEditPoints="1" noChangeArrowheads="1"/>
          </p:cNvSpPr>
          <p:nvPr/>
        </p:nvSpPr>
        <p:spPr bwMode="auto">
          <a:xfrm>
            <a:off x="6415088" y="49323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5" name="Document"/>
          <p:cNvSpPr>
            <a:spLocks noEditPoints="1" noChangeArrowheads="1"/>
          </p:cNvSpPr>
          <p:nvPr/>
        </p:nvSpPr>
        <p:spPr bwMode="auto">
          <a:xfrm>
            <a:off x="7081838" y="47482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6" name="Document"/>
          <p:cNvSpPr>
            <a:spLocks noEditPoints="1" noChangeArrowheads="1"/>
          </p:cNvSpPr>
          <p:nvPr/>
        </p:nvSpPr>
        <p:spPr bwMode="auto">
          <a:xfrm>
            <a:off x="7043738" y="47847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7" name="Document"/>
          <p:cNvSpPr>
            <a:spLocks noEditPoints="1" noChangeArrowheads="1"/>
          </p:cNvSpPr>
          <p:nvPr/>
        </p:nvSpPr>
        <p:spPr bwMode="auto">
          <a:xfrm>
            <a:off x="7007225" y="4822825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8" name="Document"/>
          <p:cNvSpPr>
            <a:spLocks noEditPoints="1" noChangeArrowheads="1"/>
          </p:cNvSpPr>
          <p:nvPr/>
        </p:nvSpPr>
        <p:spPr bwMode="auto">
          <a:xfrm>
            <a:off x="6970713" y="4859338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19" name="Document"/>
          <p:cNvSpPr>
            <a:spLocks noEditPoints="1" noChangeArrowheads="1"/>
          </p:cNvSpPr>
          <p:nvPr/>
        </p:nvSpPr>
        <p:spPr bwMode="auto">
          <a:xfrm>
            <a:off x="6932613" y="48958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0" name="Document"/>
          <p:cNvSpPr>
            <a:spLocks noEditPoints="1" noChangeArrowheads="1"/>
          </p:cNvSpPr>
          <p:nvPr/>
        </p:nvSpPr>
        <p:spPr bwMode="auto">
          <a:xfrm>
            <a:off x="6896100" y="493395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1" name="Document"/>
          <p:cNvSpPr>
            <a:spLocks noEditPoints="1" noChangeArrowheads="1"/>
          </p:cNvSpPr>
          <p:nvPr/>
        </p:nvSpPr>
        <p:spPr bwMode="auto">
          <a:xfrm>
            <a:off x="6600825" y="43021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2" name="Document"/>
          <p:cNvSpPr>
            <a:spLocks noEditPoints="1" noChangeArrowheads="1"/>
          </p:cNvSpPr>
          <p:nvPr/>
        </p:nvSpPr>
        <p:spPr bwMode="auto">
          <a:xfrm>
            <a:off x="6562725" y="43386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3" name="Document"/>
          <p:cNvSpPr>
            <a:spLocks noEditPoints="1" noChangeArrowheads="1"/>
          </p:cNvSpPr>
          <p:nvPr/>
        </p:nvSpPr>
        <p:spPr bwMode="auto">
          <a:xfrm>
            <a:off x="6526213" y="43767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4" name="Document"/>
          <p:cNvSpPr>
            <a:spLocks noEditPoints="1" noChangeArrowheads="1"/>
          </p:cNvSpPr>
          <p:nvPr/>
        </p:nvSpPr>
        <p:spPr bwMode="auto">
          <a:xfrm>
            <a:off x="6489700" y="44132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5" name="Document"/>
          <p:cNvSpPr>
            <a:spLocks noEditPoints="1" noChangeArrowheads="1"/>
          </p:cNvSpPr>
          <p:nvPr/>
        </p:nvSpPr>
        <p:spPr bwMode="auto">
          <a:xfrm>
            <a:off x="6451600" y="445135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6" name="Document"/>
          <p:cNvSpPr>
            <a:spLocks noEditPoints="1" noChangeArrowheads="1"/>
          </p:cNvSpPr>
          <p:nvPr/>
        </p:nvSpPr>
        <p:spPr bwMode="auto">
          <a:xfrm>
            <a:off x="6415088" y="44878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7" name="Document"/>
          <p:cNvSpPr>
            <a:spLocks noEditPoints="1" noChangeArrowheads="1"/>
          </p:cNvSpPr>
          <p:nvPr/>
        </p:nvSpPr>
        <p:spPr bwMode="auto">
          <a:xfrm>
            <a:off x="7081838" y="43021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8" name="Document"/>
          <p:cNvSpPr>
            <a:spLocks noEditPoints="1" noChangeArrowheads="1"/>
          </p:cNvSpPr>
          <p:nvPr/>
        </p:nvSpPr>
        <p:spPr bwMode="auto">
          <a:xfrm>
            <a:off x="7043738" y="43386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29" name="Document"/>
          <p:cNvSpPr>
            <a:spLocks noEditPoints="1" noChangeArrowheads="1"/>
          </p:cNvSpPr>
          <p:nvPr/>
        </p:nvSpPr>
        <p:spPr bwMode="auto">
          <a:xfrm>
            <a:off x="7007225" y="43767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30" name="Document"/>
          <p:cNvSpPr>
            <a:spLocks noEditPoints="1" noChangeArrowheads="1"/>
          </p:cNvSpPr>
          <p:nvPr/>
        </p:nvSpPr>
        <p:spPr bwMode="auto">
          <a:xfrm>
            <a:off x="6970713" y="44132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31" name="Document"/>
          <p:cNvSpPr>
            <a:spLocks noEditPoints="1" noChangeArrowheads="1"/>
          </p:cNvSpPr>
          <p:nvPr/>
        </p:nvSpPr>
        <p:spPr bwMode="auto">
          <a:xfrm>
            <a:off x="6932613" y="445135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32" name="Document"/>
          <p:cNvSpPr>
            <a:spLocks noEditPoints="1" noChangeArrowheads="1"/>
          </p:cNvSpPr>
          <p:nvPr/>
        </p:nvSpPr>
        <p:spPr bwMode="auto">
          <a:xfrm>
            <a:off x="6896100" y="448786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83422" name="Group 1821"/>
          <p:cNvGrpSpPr>
            <a:grpSpLocks/>
          </p:cNvGrpSpPr>
          <p:nvPr/>
        </p:nvGrpSpPr>
        <p:grpSpPr bwMode="auto">
          <a:xfrm>
            <a:off x="4933950" y="4221163"/>
            <a:ext cx="1152525" cy="1223962"/>
            <a:chOff x="113" y="3249"/>
            <a:chExt cx="726" cy="771"/>
          </a:xfrm>
        </p:grpSpPr>
        <p:sp>
          <p:nvSpPr>
            <p:cNvPr id="783134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35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36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37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38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39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0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1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2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3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4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5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6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7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8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49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50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51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52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53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54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55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56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57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158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3159" name="File"/>
          <p:cNvSpPr>
            <a:spLocks noEditPoints="1" noChangeArrowheads="1"/>
          </p:cNvSpPr>
          <p:nvPr/>
        </p:nvSpPr>
        <p:spPr bwMode="auto">
          <a:xfrm>
            <a:off x="6230938" y="4221163"/>
            <a:ext cx="1152525" cy="1223962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0" name="Document"/>
          <p:cNvSpPr>
            <a:spLocks noEditPoints="1" noChangeArrowheads="1"/>
          </p:cNvSpPr>
          <p:nvPr/>
        </p:nvSpPr>
        <p:spPr bwMode="auto">
          <a:xfrm>
            <a:off x="6456363" y="49625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1" name="Document"/>
          <p:cNvSpPr>
            <a:spLocks noEditPoints="1" noChangeArrowheads="1"/>
          </p:cNvSpPr>
          <p:nvPr/>
        </p:nvSpPr>
        <p:spPr bwMode="auto">
          <a:xfrm>
            <a:off x="6418263" y="49990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2" name="Document"/>
          <p:cNvSpPr>
            <a:spLocks noEditPoints="1" noChangeArrowheads="1"/>
          </p:cNvSpPr>
          <p:nvPr/>
        </p:nvSpPr>
        <p:spPr bwMode="auto">
          <a:xfrm>
            <a:off x="6381750" y="50371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3" name="Document"/>
          <p:cNvSpPr>
            <a:spLocks noEditPoints="1" noChangeArrowheads="1"/>
          </p:cNvSpPr>
          <p:nvPr/>
        </p:nvSpPr>
        <p:spPr bwMode="auto">
          <a:xfrm>
            <a:off x="6345238" y="50736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4" name="Document"/>
          <p:cNvSpPr>
            <a:spLocks noEditPoints="1" noChangeArrowheads="1"/>
          </p:cNvSpPr>
          <p:nvPr/>
        </p:nvSpPr>
        <p:spPr bwMode="auto">
          <a:xfrm>
            <a:off x="6307138" y="51117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5" name="Document"/>
          <p:cNvSpPr>
            <a:spLocks noEditPoints="1" noChangeArrowheads="1"/>
          </p:cNvSpPr>
          <p:nvPr/>
        </p:nvSpPr>
        <p:spPr bwMode="auto">
          <a:xfrm>
            <a:off x="6270625" y="514826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6" name="Document"/>
          <p:cNvSpPr>
            <a:spLocks noEditPoints="1" noChangeArrowheads="1"/>
          </p:cNvSpPr>
          <p:nvPr/>
        </p:nvSpPr>
        <p:spPr bwMode="auto">
          <a:xfrm>
            <a:off x="6937375" y="49641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7" name="Document"/>
          <p:cNvSpPr>
            <a:spLocks noEditPoints="1" noChangeArrowheads="1"/>
          </p:cNvSpPr>
          <p:nvPr/>
        </p:nvSpPr>
        <p:spPr bwMode="auto">
          <a:xfrm>
            <a:off x="6899275" y="50006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8" name="Document"/>
          <p:cNvSpPr>
            <a:spLocks noEditPoints="1" noChangeArrowheads="1"/>
          </p:cNvSpPr>
          <p:nvPr/>
        </p:nvSpPr>
        <p:spPr bwMode="auto">
          <a:xfrm>
            <a:off x="6862763" y="5038725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69" name="Document"/>
          <p:cNvSpPr>
            <a:spLocks noEditPoints="1" noChangeArrowheads="1"/>
          </p:cNvSpPr>
          <p:nvPr/>
        </p:nvSpPr>
        <p:spPr bwMode="auto">
          <a:xfrm>
            <a:off x="6826250" y="5075238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0" name="Document"/>
          <p:cNvSpPr>
            <a:spLocks noEditPoints="1" noChangeArrowheads="1"/>
          </p:cNvSpPr>
          <p:nvPr/>
        </p:nvSpPr>
        <p:spPr bwMode="auto">
          <a:xfrm>
            <a:off x="6788150" y="51117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1" name="Document"/>
          <p:cNvSpPr>
            <a:spLocks noEditPoints="1" noChangeArrowheads="1"/>
          </p:cNvSpPr>
          <p:nvPr/>
        </p:nvSpPr>
        <p:spPr bwMode="auto">
          <a:xfrm>
            <a:off x="6751638" y="514985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2" name="Document"/>
          <p:cNvSpPr>
            <a:spLocks noEditPoints="1" noChangeArrowheads="1"/>
          </p:cNvSpPr>
          <p:nvPr/>
        </p:nvSpPr>
        <p:spPr bwMode="auto">
          <a:xfrm>
            <a:off x="6456363" y="45180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3" name="Document"/>
          <p:cNvSpPr>
            <a:spLocks noEditPoints="1" noChangeArrowheads="1"/>
          </p:cNvSpPr>
          <p:nvPr/>
        </p:nvSpPr>
        <p:spPr bwMode="auto">
          <a:xfrm>
            <a:off x="6418263" y="45545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4" name="Document"/>
          <p:cNvSpPr>
            <a:spLocks noEditPoints="1" noChangeArrowheads="1"/>
          </p:cNvSpPr>
          <p:nvPr/>
        </p:nvSpPr>
        <p:spPr bwMode="auto">
          <a:xfrm>
            <a:off x="6381750" y="45926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5" name="Document"/>
          <p:cNvSpPr>
            <a:spLocks noEditPoints="1" noChangeArrowheads="1"/>
          </p:cNvSpPr>
          <p:nvPr/>
        </p:nvSpPr>
        <p:spPr bwMode="auto">
          <a:xfrm>
            <a:off x="6345238" y="462915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6" name="Document"/>
          <p:cNvSpPr>
            <a:spLocks noEditPoints="1" noChangeArrowheads="1"/>
          </p:cNvSpPr>
          <p:nvPr/>
        </p:nvSpPr>
        <p:spPr bwMode="auto">
          <a:xfrm>
            <a:off x="6307138" y="466725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7" name="Document"/>
          <p:cNvSpPr>
            <a:spLocks noEditPoints="1" noChangeArrowheads="1"/>
          </p:cNvSpPr>
          <p:nvPr/>
        </p:nvSpPr>
        <p:spPr bwMode="auto">
          <a:xfrm>
            <a:off x="6270625" y="470376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8" name="Document"/>
          <p:cNvSpPr>
            <a:spLocks noEditPoints="1" noChangeArrowheads="1"/>
          </p:cNvSpPr>
          <p:nvPr/>
        </p:nvSpPr>
        <p:spPr bwMode="auto">
          <a:xfrm>
            <a:off x="6937375" y="45180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79" name="Document"/>
          <p:cNvSpPr>
            <a:spLocks noEditPoints="1" noChangeArrowheads="1"/>
          </p:cNvSpPr>
          <p:nvPr/>
        </p:nvSpPr>
        <p:spPr bwMode="auto">
          <a:xfrm>
            <a:off x="6899275" y="455453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80" name="Document"/>
          <p:cNvSpPr>
            <a:spLocks noEditPoints="1" noChangeArrowheads="1"/>
          </p:cNvSpPr>
          <p:nvPr/>
        </p:nvSpPr>
        <p:spPr bwMode="auto">
          <a:xfrm>
            <a:off x="6862763" y="459263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81" name="Document"/>
          <p:cNvSpPr>
            <a:spLocks noEditPoints="1" noChangeArrowheads="1"/>
          </p:cNvSpPr>
          <p:nvPr/>
        </p:nvSpPr>
        <p:spPr bwMode="auto">
          <a:xfrm>
            <a:off x="6826250" y="462915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82" name="Document"/>
          <p:cNvSpPr>
            <a:spLocks noEditPoints="1" noChangeArrowheads="1"/>
          </p:cNvSpPr>
          <p:nvPr/>
        </p:nvSpPr>
        <p:spPr bwMode="auto">
          <a:xfrm>
            <a:off x="6788150" y="466725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83" name="Document"/>
          <p:cNvSpPr>
            <a:spLocks noEditPoints="1" noChangeArrowheads="1"/>
          </p:cNvSpPr>
          <p:nvPr/>
        </p:nvSpPr>
        <p:spPr bwMode="auto">
          <a:xfrm>
            <a:off x="6751638" y="47037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184" name="File"/>
          <p:cNvSpPr>
            <a:spLocks noEditPoints="1" noChangeArrowheads="1"/>
          </p:cNvSpPr>
          <p:nvPr/>
        </p:nvSpPr>
        <p:spPr bwMode="auto">
          <a:xfrm>
            <a:off x="4572000" y="3500438"/>
            <a:ext cx="3313113" cy="2376487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83448" name="Group 1873"/>
          <p:cNvGrpSpPr>
            <a:grpSpLocks/>
          </p:cNvGrpSpPr>
          <p:nvPr/>
        </p:nvGrpSpPr>
        <p:grpSpPr bwMode="auto">
          <a:xfrm>
            <a:off x="4645025" y="3860800"/>
            <a:ext cx="2879725" cy="1871663"/>
            <a:chOff x="204" y="2750"/>
            <a:chExt cx="1814" cy="1179"/>
          </a:xfrm>
        </p:grpSpPr>
        <p:grpSp>
          <p:nvGrpSpPr>
            <p:cNvPr id="783474" name="Group 1874"/>
            <p:cNvGrpSpPr>
              <a:grpSpLocks/>
            </p:cNvGrpSpPr>
            <p:nvPr/>
          </p:nvGrpSpPr>
          <p:grpSpPr bwMode="auto">
            <a:xfrm>
              <a:off x="475" y="2750"/>
              <a:ext cx="726" cy="771"/>
              <a:chOff x="113" y="3249"/>
              <a:chExt cx="726" cy="771"/>
            </a:xfrm>
          </p:grpSpPr>
          <p:sp>
            <p:nvSpPr>
              <p:cNvPr id="783187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8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8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19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0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1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1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1312" name="Group 1900"/>
            <p:cNvGrpSpPr>
              <a:grpSpLocks/>
            </p:cNvGrpSpPr>
            <p:nvPr/>
          </p:nvGrpSpPr>
          <p:grpSpPr bwMode="auto">
            <a:xfrm>
              <a:off x="1292" y="2750"/>
              <a:ext cx="726" cy="771"/>
              <a:chOff x="113" y="3249"/>
              <a:chExt cx="726" cy="771"/>
            </a:xfrm>
          </p:grpSpPr>
          <p:sp>
            <p:nvSpPr>
              <p:cNvPr id="783213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1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1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1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1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1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1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2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3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3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3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3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3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3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3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3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1313" name="Group 1926"/>
            <p:cNvGrpSpPr>
              <a:grpSpLocks/>
            </p:cNvGrpSpPr>
            <p:nvPr/>
          </p:nvGrpSpPr>
          <p:grpSpPr bwMode="auto">
            <a:xfrm>
              <a:off x="385" y="2886"/>
              <a:ext cx="726" cy="771"/>
              <a:chOff x="113" y="3249"/>
              <a:chExt cx="726" cy="771"/>
            </a:xfrm>
          </p:grpSpPr>
          <p:sp>
            <p:nvSpPr>
              <p:cNvPr id="783239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4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5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6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6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6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6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1316" name="Group 1952"/>
            <p:cNvGrpSpPr>
              <a:grpSpLocks/>
            </p:cNvGrpSpPr>
            <p:nvPr/>
          </p:nvGrpSpPr>
          <p:grpSpPr bwMode="auto">
            <a:xfrm>
              <a:off x="1202" y="2886"/>
              <a:ext cx="726" cy="771"/>
              <a:chOff x="113" y="3249"/>
              <a:chExt cx="726" cy="771"/>
            </a:xfrm>
          </p:grpSpPr>
          <p:sp>
            <p:nvSpPr>
              <p:cNvPr id="783265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6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6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6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6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7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8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1317" name="Group 1978"/>
            <p:cNvGrpSpPr>
              <a:grpSpLocks/>
            </p:cNvGrpSpPr>
            <p:nvPr/>
          </p:nvGrpSpPr>
          <p:grpSpPr bwMode="auto">
            <a:xfrm>
              <a:off x="295" y="3022"/>
              <a:ext cx="726" cy="771"/>
              <a:chOff x="113" y="3249"/>
              <a:chExt cx="726" cy="771"/>
            </a:xfrm>
          </p:grpSpPr>
          <p:sp>
            <p:nvSpPr>
              <p:cNvPr id="783291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9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9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9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9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9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9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9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29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0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1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1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1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1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1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1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1343" name="Group 2004"/>
            <p:cNvGrpSpPr>
              <a:grpSpLocks/>
            </p:cNvGrpSpPr>
            <p:nvPr/>
          </p:nvGrpSpPr>
          <p:grpSpPr bwMode="auto">
            <a:xfrm>
              <a:off x="1112" y="3022"/>
              <a:ext cx="726" cy="771"/>
              <a:chOff x="113" y="3249"/>
              <a:chExt cx="726" cy="771"/>
            </a:xfrm>
          </p:grpSpPr>
          <p:sp>
            <p:nvSpPr>
              <p:cNvPr id="783317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1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1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2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3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4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4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3500" name="Group 2030"/>
            <p:cNvGrpSpPr>
              <a:grpSpLocks/>
            </p:cNvGrpSpPr>
            <p:nvPr/>
          </p:nvGrpSpPr>
          <p:grpSpPr bwMode="auto">
            <a:xfrm>
              <a:off x="204" y="3158"/>
              <a:ext cx="726" cy="771"/>
              <a:chOff x="113" y="3249"/>
              <a:chExt cx="726" cy="771"/>
            </a:xfrm>
          </p:grpSpPr>
          <p:sp>
            <p:nvSpPr>
              <p:cNvPr id="783343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4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4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4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4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4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4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5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6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6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6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6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6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6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6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6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1369" name="Group 2056"/>
            <p:cNvGrpSpPr>
              <a:grpSpLocks/>
            </p:cNvGrpSpPr>
            <p:nvPr/>
          </p:nvGrpSpPr>
          <p:grpSpPr bwMode="auto">
            <a:xfrm>
              <a:off x="1021" y="3158"/>
              <a:ext cx="726" cy="771"/>
              <a:chOff x="113" y="3249"/>
              <a:chExt cx="726" cy="771"/>
            </a:xfrm>
          </p:grpSpPr>
          <p:sp>
            <p:nvSpPr>
              <p:cNvPr id="783369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7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8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9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9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9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9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83394" name="File"/>
          <p:cNvSpPr>
            <a:spLocks noEditPoints="1" noChangeArrowheads="1"/>
          </p:cNvSpPr>
          <p:nvPr/>
        </p:nvSpPr>
        <p:spPr bwMode="auto">
          <a:xfrm>
            <a:off x="4284663" y="3716338"/>
            <a:ext cx="3313112" cy="2376487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83526" name="Group 2083"/>
          <p:cNvGrpSpPr>
            <a:grpSpLocks/>
          </p:cNvGrpSpPr>
          <p:nvPr/>
        </p:nvGrpSpPr>
        <p:grpSpPr bwMode="auto">
          <a:xfrm>
            <a:off x="4357688" y="4076700"/>
            <a:ext cx="2879725" cy="1871663"/>
            <a:chOff x="204" y="2750"/>
            <a:chExt cx="1814" cy="1179"/>
          </a:xfrm>
        </p:grpSpPr>
        <p:grpSp>
          <p:nvGrpSpPr>
            <p:cNvPr id="781395" name="Group 2084"/>
            <p:cNvGrpSpPr>
              <a:grpSpLocks/>
            </p:cNvGrpSpPr>
            <p:nvPr/>
          </p:nvGrpSpPr>
          <p:grpSpPr bwMode="auto">
            <a:xfrm>
              <a:off x="475" y="2750"/>
              <a:ext cx="726" cy="771"/>
              <a:chOff x="113" y="3249"/>
              <a:chExt cx="726" cy="771"/>
            </a:xfrm>
          </p:grpSpPr>
          <p:sp>
            <p:nvSpPr>
              <p:cNvPr id="783397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9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39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0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1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2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2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3552" name="Group 2110"/>
            <p:cNvGrpSpPr>
              <a:grpSpLocks/>
            </p:cNvGrpSpPr>
            <p:nvPr/>
          </p:nvGrpSpPr>
          <p:grpSpPr bwMode="auto">
            <a:xfrm>
              <a:off x="1292" y="2750"/>
              <a:ext cx="726" cy="771"/>
              <a:chOff x="113" y="3249"/>
              <a:chExt cx="726" cy="771"/>
            </a:xfrm>
          </p:grpSpPr>
          <p:sp>
            <p:nvSpPr>
              <p:cNvPr id="783423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2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2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2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2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2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2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3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4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4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4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4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4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4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4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4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3578" name="Group 2136"/>
            <p:cNvGrpSpPr>
              <a:grpSpLocks/>
            </p:cNvGrpSpPr>
            <p:nvPr/>
          </p:nvGrpSpPr>
          <p:grpSpPr bwMode="auto">
            <a:xfrm>
              <a:off x="385" y="2886"/>
              <a:ext cx="726" cy="771"/>
              <a:chOff x="113" y="3249"/>
              <a:chExt cx="726" cy="771"/>
            </a:xfrm>
          </p:grpSpPr>
          <p:sp>
            <p:nvSpPr>
              <p:cNvPr id="783449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5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6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7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7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7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7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1421" name="Group 2162"/>
            <p:cNvGrpSpPr>
              <a:grpSpLocks/>
            </p:cNvGrpSpPr>
            <p:nvPr/>
          </p:nvGrpSpPr>
          <p:grpSpPr bwMode="auto">
            <a:xfrm>
              <a:off x="1202" y="2886"/>
              <a:ext cx="726" cy="771"/>
              <a:chOff x="113" y="3249"/>
              <a:chExt cx="726" cy="771"/>
            </a:xfrm>
          </p:grpSpPr>
          <p:sp>
            <p:nvSpPr>
              <p:cNvPr id="783475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7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7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7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7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8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49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3605" name="Group 2188"/>
            <p:cNvGrpSpPr>
              <a:grpSpLocks/>
            </p:cNvGrpSpPr>
            <p:nvPr/>
          </p:nvGrpSpPr>
          <p:grpSpPr bwMode="auto">
            <a:xfrm>
              <a:off x="295" y="3022"/>
              <a:ext cx="726" cy="771"/>
              <a:chOff x="113" y="3249"/>
              <a:chExt cx="726" cy="771"/>
            </a:xfrm>
          </p:grpSpPr>
          <p:sp>
            <p:nvSpPr>
              <p:cNvPr id="783501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0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0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0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0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0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0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0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0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1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2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2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2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2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2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2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1447" name="Group 2214"/>
            <p:cNvGrpSpPr>
              <a:grpSpLocks/>
            </p:cNvGrpSpPr>
            <p:nvPr/>
          </p:nvGrpSpPr>
          <p:grpSpPr bwMode="auto">
            <a:xfrm>
              <a:off x="1112" y="3022"/>
              <a:ext cx="726" cy="771"/>
              <a:chOff x="113" y="3249"/>
              <a:chExt cx="726" cy="771"/>
            </a:xfrm>
          </p:grpSpPr>
          <p:sp>
            <p:nvSpPr>
              <p:cNvPr id="783527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28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29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0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1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2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3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4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5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6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7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8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39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4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5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5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3631" name="Group 2240"/>
            <p:cNvGrpSpPr>
              <a:grpSpLocks/>
            </p:cNvGrpSpPr>
            <p:nvPr/>
          </p:nvGrpSpPr>
          <p:grpSpPr bwMode="auto">
            <a:xfrm>
              <a:off x="204" y="3158"/>
              <a:ext cx="726" cy="771"/>
              <a:chOff x="113" y="3249"/>
              <a:chExt cx="726" cy="771"/>
            </a:xfrm>
          </p:grpSpPr>
          <p:sp>
            <p:nvSpPr>
              <p:cNvPr id="783553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54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55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56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57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58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59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0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1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2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3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4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5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6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7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8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69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70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71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72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73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74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75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76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77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781473" name="Group 2266"/>
            <p:cNvGrpSpPr>
              <a:grpSpLocks/>
            </p:cNvGrpSpPr>
            <p:nvPr/>
          </p:nvGrpSpPr>
          <p:grpSpPr bwMode="auto">
            <a:xfrm>
              <a:off x="1021" y="3158"/>
              <a:ext cx="726" cy="771"/>
              <a:chOff x="113" y="3249"/>
              <a:chExt cx="726" cy="771"/>
            </a:xfrm>
          </p:grpSpPr>
          <p:sp>
            <p:nvSpPr>
              <p:cNvPr id="783579" name="File"/>
              <p:cNvSpPr>
                <a:spLocks noEditPoints="1" noChangeArrowheads="1"/>
              </p:cNvSpPr>
              <p:nvPr/>
            </p:nvSpPr>
            <p:spPr bwMode="auto">
              <a:xfrm>
                <a:off x="113" y="3249"/>
                <a:ext cx="726" cy="771"/>
              </a:xfrm>
              <a:custGeom>
                <a:avLst/>
                <a:gdLst>
                  <a:gd name="T0" fmla="*/ 10981 w 21600"/>
                  <a:gd name="T1" fmla="*/ 3240 h 21600"/>
                  <a:gd name="T2" fmla="*/ 0 w 21600"/>
                  <a:gd name="T3" fmla="*/ 10800 h 21600"/>
                  <a:gd name="T4" fmla="*/ 10800 w 21600"/>
                  <a:gd name="T5" fmla="*/ 21600 h 21600"/>
                  <a:gd name="T6" fmla="*/ 21600 w 21600"/>
                  <a:gd name="T7" fmla="*/ 10800 h 21600"/>
                  <a:gd name="T8" fmla="*/ 0 w 21600"/>
                  <a:gd name="T9" fmla="*/ 21600 h 21600"/>
                  <a:gd name="T10" fmla="*/ 21600 w 21600"/>
                  <a:gd name="T11" fmla="*/ 21600 h 21600"/>
                  <a:gd name="T12" fmla="*/ 1086 w 21600"/>
                  <a:gd name="T13" fmla="*/ 4628 h 21600"/>
                  <a:gd name="T14" fmla="*/ 20635 w 21600"/>
                  <a:gd name="T15" fmla="*/ 2028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21600" h="21600">
                    <a:moveTo>
                      <a:pt x="19790" y="3240"/>
                    </a:moveTo>
                    <a:cubicBezTo>
                      <a:pt x="10981" y="3240"/>
                      <a:pt x="9171" y="3240"/>
                      <a:pt x="9050" y="3086"/>
                    </a:cubicBezTo>
                    <a:cubicBezTo>
                      <a:pt x="9050" y="2931"/>
                      <a:pt x="8930" y="2777"/>
                      <a:pt x="8930" y="2469"/>
                    </a:cubicBezTo>
                    <a:cubicBezTo>
                      <a:pt x="8930" y="2160"/>
                      <a:pt x="8809" y="1851"/>
                      <a:pt x="8688" y="1389"/>
                    </a:cubicBezTo>
                    <a:cubicBezTo>
                      <a:pt x="8568" y="1080"/>
                      <a:pt x="8326" y="771"/>
                      <a:pt x="8085" y="463"/>
                    </a:cubicBezTo>
                    <a:cubicBezTo>
                      <a:pt x="7723" y="154"/>
                      <a:pt x="7361" y="0"/>
                      <a:pt x="7361" y="0"/>
                    </a:cubicBezTo>
                    <a:cubicBezTo>
                      <a:pt x="7361" y="0"/>
                      <a:pt x="2293" y="0"/>
                      <a:pt x="2051" y="154"/>
                    </a:cubicBezTo>
                    <a:cubicBezTo>
                      <a:pt x="1689" y="309"/>
                      <a:pt x="1448" y="463"/>
                      <a:pt x="1327" y="771"/>
                    </a:cubicBezTo>
                    <a:cubicBezTo>
                      <a:pt x="1207" y="1080"/>
                      <a:pt x="1086" y="1389"/>
                      <a:pt x="965" y="1697"/>
                    </a:cubicBezTo>
                    <a:cubicBezTo>
                      <a:pt x="845" y="2160"/>
                      <a:pt x="724" y="2314"/>
                      <a:pt x="724" y="2469"/>
                    </a:cubicBezTo>
                    <a:cubicBezTo>
                      <a:pt x="603" y="2623"/>
                      <a:pt x="603" y="2777"/>
                      <a:pt x="483" y="2931"/>
                    </a:cubicBezTo>
                    <a:cubicBezTo>
                      <a:pt x="483" y="3086"/>
                      <a:pt x="362" y="3240"/>
                      <a:pt x="241" y="3240"/>
                    </a:cubicBezTo>
                    <a:lnTo>
                      <a:pt x="0" y="3394"/>
                    </a:lnTo>
                    <a:lnTo>
                      <a:pt x="0" y="3703"/>
                    </a:lnTo>
                    <a:lnTo>
                      <a:pt x="0" y="10800"/>
                    </a:lnTo>
                    <a:lnTo>
                      <a:pt x="0" y="21600"/>
                    </a:lnTo>
                    <a:lnTo>
                      <a:pt x="10981" y="21600"/>
                    </a:lnTo>
                    <a:lnTo>
                      <a:pt x="21600" y="21600"/>
                    </a:lnTo>
                    <a:lnTo>
                      <a:pt x="21600" y="10800"/>
                    </a:lnTo>
                    <a:lnTo>
                      <a:pt x="21600" y="5246"/>
                    </a:lnTo>
                    <a:lnTo>
                      <a:pt x="21600" y="4783"/>
                    </a:lnTo>
                    <a:cubicBezTo>
                      <a:pt x="21479" y="4320"/>
                      <a:pt x="21359" y="4011"/>
                      <a:pt x="21117" y="3703"/>
                    </a:cubicBezTo>
                    <a:cubicBezTo>
                      <a:pt x="20876" y="3549"/>
                      <a:pt x="20514" y="3394"/>
                      <a:pt x="20152" y="3240"/>
                    </a:cubicBezTo>
                    <a:close/>
                  </a:path>
                </a:pathLst>
              </a:custGeom>
              <a:solidFill>
                <a:srgbClr val="FFFFCC">
                  <a:alpha val="80000"/>
                </a:srgb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0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71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1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73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2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76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3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78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4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5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83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6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71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7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74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8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76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89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787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0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810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1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834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2" name="Document"/>
              <p:cNvSpPr>
                <a:spLocks noEditPoints="1" noChangeArrowheads="1"/>
              </p:cNvSpPr>
              <p:nvPr/>
            </p:nvSpPr>
            <p:spPr bwMode="auto">
              <a:xfrm>
                <a:off x="255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3" name="Document"/>
              <p:cNvSpPr>
                <a:spLocks noEditPoints="1" noChangeArrowheads="1"/>
              </p:cNvSpPr>
              <p:nvPr/>
            </p:nvSpPr>
            <p:spPr bwMode="auto">
              <a:xfrm>
                <a:off x="231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4" name="Document"/>
              <p:cNvSpPr>
                <a:spLocks noEditPoints="1" noChangeArrowheads="1"/>
              </p:cNvSpPr>
              <p:nvPr/>
            </p:nvSpPr>
            <p:spPr bwMode="auto">
              <a:xfrm>
                <a:off x="208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5" name="Document"/>
              <p:cNvSpPr>
                <a:spLocks noEditPoints="1" noChangeArrowheads="1"/>
              </p:cNvSpPr>
              <p:nvPr/>
            </p:nvSpPr>
            <p:spPr bwMode="auto">
              <a:xfrm>
                <a:off x="185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6" name="Document"/>
              <p:cNvSpPr>
                <a:spLocks noEditPoints="1" noChangeArrowheads="1"/>
              </p:cNvSpPr>
              <p:nvPr/>
            </p:nvSpPr>
            <p:spPr bwMode="auto">
              <a:xfrm>
                <a:off x="161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7" name="Document"/>
              <p:cNvSpPr>
                <a:spLocks noEditPoints="1" noChangeArrowheads="1"/>
              </p:cNvSpPr>
              <p:nvPr/>
            </p:nvSpPr>
            <p:spPr bwMode="auto">
              <a:xfrm>
                <a:off x="138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8" name="Document"/>
              <p:cNvSpPr>
                <a:spLocks noEditPoints="1" noChangeArrowheads="1"/>
              </p:cNvSpPr>
              <p:nvPr/>
            </p:nvSpPr>
            <p:spPr bwMode="auto">
              <a:xfrm>
                <a:off x="558" y="343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599" name="Document"/>
              <p:cNvSpPr>
                <a:spLocks noEditPoints="1" noChangeArrowheads="1"/>
              </p:cNvSpPr>
              <p:nvPr/>
            </p:nvSpPr>
            <p:spPr bwMode="auto">
              <a:xfrm>
                <a:off x="534" y="3459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600" name="Document"/>
              <p:cNvSpPr>
                <a:spLocks noEditPoints="1" noChangeArrowheads="1"/>
              </p:cNvSpPr>
              <p:nvPr/>
            </p:nvSpPr>
            <p:spPr bwMode="auto">
              <a:xfrm>
                <a:off x="511" y="348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601" name="Document"/>
              <p:cNvSpPr>
                <a:spLocks noEditPoints="1" noChangeArrowheads="1"/>
              </p:cNvSpPr>
              <p:nvPr/>
            </p:nvSpPr>
            <p:spPr bwMode="auto">
              <a:xfrm>
                <a:off x="488" y="3506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602" name="Document"/>
              <p:cNvSpPr>
                <a:spLocks noEditPoints="1" noChangeArrowheads="1"/>
              </p:cNvSpPr>
              <p:nvPr/>
            </p:nvSpPr>
            <p:spPr bwMode="auto">
              <a:xfrm>
                <a:off x="464" y="3530"/>
                <a:ext cx="223" cy="163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603" name="Document"/>
              <p:cNvSpPr>
                <a:spLocks noEditPoints="1" noChangeArrowheads="1"/>
              </p:cNvSpPr>
              <p:nvPr/>
            </p:nvSpPr>
            <p:spPr bwMode="auto">
              <a:xfrm>
                <a:off x="441" y="3553"/>
                <a:ext cx="223" cy="164"/>
              </a:xfrm>
              <a:custGeom>
                <a:avLst/>
                <a:gdLst>
                  <a:gd name="T0" fmla="*/ 10757 w 21600"/>
                  <a:gd name="T1" fmla="*/ 21632 h 21600"/>
                  <a:gd name="T2" fmla="*/ 85 w 21600"/>
                  <a:gd name="T3" fmla="*/ 10849 h 21600"/>
                  <a:gd name="T4" fmla="*/ 10757 w 21600"/>
                  <a:gd name="T5" fmla="*/ 81 h 21600"/>
                  <a:gd name="T6" fmla="*/ 21706 w 21600"/>
                  <a:gd name="T7" fmla="*/ 10652 h 21600"/>
                  <a:gd name="T8" fmla="*/ 10757 w 21600"/>
                  <a:gd name="T9" fmla="*/ 21632 h 21600"/>
                  <a:gd name="T10" fmla="*/ 0 w 21600"/>
                  <a:gd name="T11" fmla="*/ 0 h 21600"/>
                  <a:gd name="T12" fmla="*/ 21600 w 21600"/>
                  <a:gd name="T13" fmla="*/ 0 h 21600"/>
                  <a:gd name="T14" fmla="*/ 21600 w 21600"/>
                  <a:gd name="T15" fmla="*/ 21600 h 21600"/>
                  <a:gd name="T16" fmla="*/ 977 w 21600"/>
                  <a:gd name="T17" fmla="*/ 818 h 21600"/>
                  <a:gd name="T18" fmla="*/ 20622 w 21600"/>
                  <a:gd name="T19" fmla="*/ 16429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10757" y="21632"/>
                    </a:moveTo>
                    <a:lnTo>
                      <a:pt x="5187" y="21632"/>
                    </a:lnTo>
                    <a:lnTo>
                      <a:pt x="85" y="17509"/>
                    </a:lnTo>
                    <a:lnTo>
                      <a:pt x="85" y="10849"/>
                    </a:lnTo>
                    <a:lnTo>
                      <a:pt x="85" y="81"/>
                    </a:lnTo>
                    <a:lnTo>
                      <a:pt x="10757" y="81"/>
                    </a:lnTo>
                    <a:lnTo>
                      <a:pt x="21706" y="81"/>
                    </a:lnTo>
                    <a:lnTo>
                      <a:pt x="21706" y="10652"/>
                    </a:lnTo>
                    <a:lnTo>
                      <a:pt x="21706" y="21632"/>
                    </a:lnTo>
                    <a:lnTo>
                      <a:pt x="10757" y="21632"/>
                    </a:lnTo>
                    <a:close/>
                  </a:path>
                  <a:path w="21600" h="21600">
                    <a:moveTo>
                      <a:pt x="85" y="17509"/>
                    </a:moveTo>
                    <a:lnTo>
                      <a:pt x="5187" y="17509"/>
                    </a:lnTo>
                    <a:lnTo>
                      <a:pt x="5187" y="21632"/>
                    </a:lnTo>
                    <a:lnTo>
                      <a:pt x="85" y="17509"/>
                    </a:lnTo>
                    <a:close/>
                  </a:path>
                </a:pathLst>
              </a:custGeom>
              <a:solidFill>
                <a:srgbClr val="D8EBB3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83604" name="File"/>
          <p:cNvSpPr>
            <a:spLocks noEditPoints="1" noChangeArrowheads="1"/>
          </p:cNvSpPr>
          <p:nvPr/>
        </p:nvSpPr>
        <p:spPr bwMode="auto">
          <a:xfrm>
            <a:off x="3995738" y="4005263"/>
            <a:ext cx="3313112" cy="2376487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gradFill rotWithShape="1">
            <a:gsLst>
              <a:gs pos="0">
                <a:schemeClr val="folHlink">
                  <a:alpha val="60001"/>
                </a:schemeClr>
              </a:gs>
              <a:gs pos="100000">
                <a:schemeClr val="folHlink">
                  <a:gamma/>
                  <a:shade val="46275"/>
                  <a:invGamma/>
                  <a:alpha val="60001"/>
                </a:schemeClr>
              </a:gs>
            </a:gsLst>
            <a:lin ang="540000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81499" name="Group 2293"/>
          <p:cNvGrpSpPr>
            <a:grpSpLocks/>
          </p:cNvGrpSpPr>
          <p:nvPr/>
        </p:nvGrpSpPr>
        <p:grpSpPr bwMode="auto">
          <a:xfrm>
            <a:off x="4498975" y="4365625"/>
            <a:ext cx="1152525" cy="1223963"/>
            <a:chOff x="113" y="3249"/>
            <a:chExt cx="726" cy="771"/>
          </a:xfrm>
        </p:grpSpPr>
        <p:sp>
          <p:nvSpPr>
            <p:cNvPr id="783606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07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08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09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0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1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2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3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4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5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6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7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8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19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0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1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2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3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4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5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6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7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8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29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30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657" name="Group 2319"/>
          <p:cNvGrpSpPr>
            <a:grpSpLocks/>
          </p:cNvGrpSpPr>
          <p:nvPr/>
        </p:nvGrpSpPr>
        <p:grpSpPr bwMode="auto">
          <a:xfrm>
            <a:off x="5795963" y="4365625"/>
            <a:ext cx="1152525" cy="1223963"/>
            <a:chOff x="113" y="3249"/>
            <a:chExt cx="726" cy="771"/>
          </a:xfrm>
        </p:grpSpPr>
        <p:sp>
          <p:nvSpPr>
            <p:cNvPr id="783632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33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34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35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36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37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38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39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0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1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2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3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4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5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6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7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8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49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50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51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52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53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54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55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56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1526" name="Group 2345"/>
          <p:cNvGrpSpPr>
            <a:grpSpLocks/>
          </p:cNvGrpSpPr>
          <p:nvPr/>
        </p:nvGrpSpPr>
        <p:grpSpPr bwMode="auto">
          <a:xfrm>
            <a:off x="4356100" y="4581525"/>
            <a:ext cx="1152525" cy="1223963"/>
            <a:chOff x="113" y="3249"/>
            <a:chExt cx="726" cy="771"/>
          </a:xfrm>
        </p:grpSpPr>
        <p:sp>
          <p:nvSpPr>
            <p:cNvPr id="783658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59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0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1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2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3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4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5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6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7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8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69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0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1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2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3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4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5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6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7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8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79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80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81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682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3683" name="File"/>
          <p:cNvSpPr>
            <a:spLocks noEditPoints="1" noChangeArrowheads="1"/>
          </p:cNvSpPr>
          <p:nvPr/>
        </p:nvSpPr>
        <p:spPr bwMode="auto">
          <a:xfrm>
            <a:off x="5653088" y="45815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84" name="Document"/>
          <p:cNvSpPr>
            <a:spLocks noEditPoints="1" noChangeArrowheads="1"/>
          </p:cNvSpPr>
          <p:nvPr/>
        </p:nvSpPr>
        <p:spPr bwMode="auto">
          <a:xfrm>
            <a:off x="5878513" y="53228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85" name="Document"/>
          <p:cNvSpPr>
            <a:spLocks noEditPoints="1" noChangeArrowheads="1"/>
          </p:cNvSpPr>
          <p:nvPr/>
        </p:nvSpPr>
        <p:spPr bwMode="auto">
          <a:xfrm>
            <a:off x="5840413" y="53594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86" name="Document"/>
          <p:cNvSpPr>
            <a:spLocks noEditPoints="1" noChangeArrowheads="1"/>
          </p:cNvSpPr>
          <p:nvPr/>
        </p:nvSpPr>
        <p:spPr bwMode="auto">
          <a:xfrm>
            <a:off x="5803900" y="53975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87" name="Document"/>
          <p:cNvSpPr>
            <a:spLocks noEditPoints="1" noChangeArrowheads="1"/>
          </p:cNvSpPr>
          <p:nvPr/>
        </p:nvSpPr>
        <p:spPr bwMode="auto">
          <a:xfrm>
            <a:off x="5767388" y="54340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88" name="Document"/>
          <p:cNvSpPr>
            <a:spLocks noEditPoints="1" noChangeArrowheads="1"/>
          </p:cNvSpPr>
          <p:nvPr/>
        </p:nvSpPr>
        <p:spPr bwMode="auto">
          <a:xfrm>
            <a:off x="5729288" y="54721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89" name="Document"/>
          <p:cNvSpPr>
            <a:spLocks noEditPoints="1" noChangeArrowheads="1"/>
          </p:cNvSpPr>
          <p:nvPr/>
        </p:nvSpPr>
        <p:spPr bwMode="auto">
          <a:xfrm>
            <a:off x="5692775" y="55086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0" name="Document"/>
          <p:cNvSpPr>
            <a:spLocks noEditPoints="1" noChangeArrowheads="1"/>
          </p:cNvSpPr>
          <p:nvPr/>
        </p:nvSpPr>
        <p:spPr bwMode="auto">
          <a:xfrm>
            <a:off x="6359525" y="5324475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1" name="Document"/>
          <p:cNvSpPr>
            <a:spLocks noEditPoints="1" noChangeArrowheads="1"/>
          </p:cNvSpPr>
          <p:nvPr/>
        </p:nvSpPr>
        <p:spPr bwMode="auto">
          <a:xfrm>
            <a:off x="6321425" y="53609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2" name="Document"/>
          <p:cNvSpPr>
            <a:spLocks noEditPoints="1" noChangeArrowheads="1"/>
          </p:cNvSpPr>
          <p:nvPr/>
        </p:nvSpPr>
        <p:spPr bwMode="auto">
          <a:xfrm>
            <a:off x="6284913" y="5399088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3" name="Document"/>
          <p:cNvSpPr>
            <a:spLocks noEditPoints="1" noChangeArrowheads="1"/>
          </p:cNvSpPr>
          <p:nvPr/>
        </p:nvSpPr>
        <p:spPr bwMode="auto">
          <a:xfrm>
            <a:off x="6248400" y="5435600"/>
            <a:ext cx="354013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4" name="Document"/>
          <p:cNvSpPr>
            <a:spLocks noEditPoints="1" noChangeArrowheads="1"/>
          </p:cNvSpPr>
          <p:nvPr/>
        </p:nvSpPr>
        <p:spPr bwMode="auto">
          <a:xfrm>
            <a:off x="6210300" y="54721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5" name="Document"/>
          <p:cNvSpPr>
            <a:spLocks noEditPoints="1" noChangeArrowheads="1"/>
          </p:cNvSpPr>
          <p:nvPr/>
        </p:nvSpPr>
        <p:spPr bwMode="auto">
          <a:xfrm>
            <a:off x="6173788" y="55102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6" name="Document"/>
          <p:cNvSpPr>
            <a:spLocks noEditPoints="1" noChangeArrowheads="1"/>
          </p:cNvSpPr>
          <p:nvPr/>
        </p:nvSpPr>
        <p:spPr bwMode="auto">
          <a:xfrm>
            <a:off x="5878513" y="48783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7" name="Document"/>
          <p:cNvSpPr>
            <a:spLocks noEditPoints="1" noChangeArrowheads="1"/>
          </p:cNvSpPr>
          <p:nvPr/>
        </p:nvSpPr>
        <p:spPr bwMode="auto">
          <a:xfrm>
            <a:off x="5840413" y="49149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8" name="Document"/>
          <p:cNvSpPr>
            <a:spLocks noEditPoints="1" noChangeArrowheads="1"/>
          </p:cNvSpPr>
          <p:nvPr/>
        </p:nvSpPr>
        <p:spPr bwMode="auto">
          <a:xfrm>
            <a:off x="5803900" y="49530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699" name="Document"/>
          <p:cNvSpPr>
            <a:spLocks noEditPoints="1" noChangeArrowheads="1"/>
          </p:cNvSpPr>
          <p:nvPr/>
        </p:nvSpPr>
        <p:spPr bwMode="auto">
          <a:xfrm>
            <a:off x="5767388" y="49895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00" name="Document"/>
          <p:cNvSpPr>
            <a:spLocks noEditPoints="1" noChangeArrowheads="1"/>
          </p:cNvSpPr>
          <p:nvPr/>
        </p:nvSpPr>
        <p:spPr bwMode="auto">
          <a:xfrm>
            <a:off x="5729288" y="50276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01" name="Document"/>
          <p:cNvSpPr>
            <a:spLocks noEditPoints="1" noChangeArrowheads="1"/>
          </p:cNvSpPr>
          <p:nvPr/>
        </p:nvSpPr>
        <p:spPr bwMode="auto">
          <a:xfrm>
            <a:off x="5692775" y="50641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02" name="Document"/>
          <p:cNvSpPr>
            <a:spLocks noEditPoints="1" noChangeArrowheads="1"/>
          </p:cNvSpPr>
          <p:nvPr/>
        </p:nvSpPr>
        <p:spPr bwMode="auto">
          <a:xfrm>
            <a:off x="6359525" y="48783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03" name="Document"/>
          <p:cNvSpPr>
            <a:spLocks noEditPoints="1" noChangeArrowheads="1"/>
          </p:cNvSpPr>
          <p:nvPr/>
        </p:nvSpPr>
        <p:spPr bwMode="auto">
          <a:xfrm>
            <a:off x="6321425" y="49149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04" name="Document"/>
          <p:cNvSpPr>
            <a:spLocks noEditPoints="1" noChangeArrowheads="1"/>
          </p:cNvSpPr>
          <p:nvPr/>
        </p:nvSpPr>
        <p:spPr bwMode="auto">
          <a:xfrm>
            <a:off x="6284913" y="49530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05" name="Document"/>
          <p:cNvSpPr>
            <a:spLocks noEditPoints="1" noChangeArrowheads="1"/>
          </p:cNvSpPr>
          <p:nvPr/>
        </p:nvSpPr>
        <p:spPr bwMode="auto">
          <a:xfrm>
            <a:off x="6248400" y="49895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06" name="Document"/>
          <p:cNvSpPr>
            <a:spLocks noEditPoints="1" noChangeArrowheads="1"/>
          </p:cNvSpPr>
          <p:nvPr/>
        </p:nvSpPr>
        <p:spPr bwMode="auto">
          <a:xfrm>
            <a:off x="6210300" y="50276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07" name="Document"/>
          <p:cNvSpPr>
            <a:spLocks noEditPoints="1" noChangeArrowheads="1"/>
          </p:cNvSpPr>
          <p:nvPr/>
        </p:nvSpPr>
        <p:spPr bwMode="auto">
          <a:xfrm>
            <a:off x="6173788" y="50641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grpSp>
        <p:nvGrpSpPr>
          <p:cNvPr id="781527" name="Group 2396"/>
          <p:cNvGrpSpPr>
            <a:grpSpLocks/>
          </p:cNvGrpSpPr>
          <p:nvPr/>
        </p:nvGrpSpPr>
        <p:grpSpPr bwMode="auto">
          <a:xfrm>
            <a:off x="4213225" y="4797425"/>
            <a:ext cx="1152525" cy="1223963"/>
            <a:chOff x="113" y="3249"/>
            <a:chExt cx="726" cy="771"/>
          </a:xfrm>
        </p:grpSpPr>
        <p:sp>
          <p:nvSpPr>
            <p:cNvPr id="783709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0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1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2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3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4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5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6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7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8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19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0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1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2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3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4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5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6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7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8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29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30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31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32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33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3708" name="Group 2422"/>
          <p:cNvGrpSpPr>
            <a:grpSpLocks/>
          </p:cNvGrpSpPr>
          <p:nvPr/>
        </p:nvGrpSpPr>
        <p:grpSpPr bwMode="auto">
          <a:xfrm>
            <a:off x="5510213" y="4797425"/>
            <a:ext cx="1152525" cy="1223963"/>
            <a:chOff x="113" y="3249"/>
            <a:chExt cx="726" cy="771"/>
          </a:xfrm>
        </p:grpSpPr>
        <p:sp>
          <p:nvSpPr>
            <p:cNvPr id="783735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36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37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38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39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0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1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2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3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4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5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6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7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8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49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0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1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2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3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4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5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6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7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8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59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81553" name="Group 2448"/>
          <p:cNvGrpSpPr>
            <a:grpSpLocks/>
          </p:cNvGrpSpPr>
          <p:nvPr/>
        </p:nvGrpSpPr>
        <p:grpSpPr bwMode="auto">
          <a:xfrm>
            <a:off x="4068763" y="5013325"/>
            <a:ext cx="1152525" cy="1223963"/>
            <a:chOff x="113" y="3249"/>
            <a:chExt cx="726" cy="771"/>
          </a:xfrm>
        </p:grpSpPr>
        <p:sp>
          <p:nvSpPr>
            <p:cNvPr id="783761" name="File"/>
            <p:cNvSpPr>
              <a:spLocks noEditPoints="1" noChangeArrowheads="1"/>
            </p:cNvSpPr>
            <p:nvPr/>
          </p:nvSpPr>
          <p:spPr bwMode="auto">
            <a:xfrm>
              <a:off x="113" y="3249"/>
              <a:ext cx="726" cy="771"/>
            </a:xfrm>
            <a:custGeom>
              <a:avLst/>
              <a:gdLst>
                <a:gd name="T0" fmla="*/ 10981 w 21600"/>
                <a:gd name="T1" fmla="*/ 3240 h 21600"/>
                <a:gd name="T2" fmla="*/ 0 w 21600"/>
                <a:gd name="T3" fmla="*/ 10800 h 21600"/>
                <a:gd name="T4" fmla="*/ 10800 w 21600"/>
                <a:gd name="T5" fmla="*/ 21600 h 21600"/>
                <a:gd name="T6" fmla="*/ 21600 w 21600"/>
                <a:gd name="T7" fmla="*/ 10800 h 21600"/>
                <a:gd name="T8" fmla="*/ 0 w 21600"/>
                <a:gd name="T9" fmla="*/ 21600 h 21600"/>
                <a:gd name="T10" fmla="*/ 21600 w 21600"/>
                <a:gd name="T11" fmla="*/ 21600 h 21600"/>
                <a:gd name="T12" fmla="*/ 1086 w 21600"/>
                <a:gd name="T13" fmla="*/ 4628 h 21600"/>
                <a:gd name="T14" fmla="*/ 20635 w 21600"/>
                <a:gd name="T15" fmla="*/ 2028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9790" y="3240"/>
                  </a:moveTo>
                  <a:cubicBezTo>
                    <a:pt x="10981" y="3240"/>
                    <a:pt x="9171" y="3240"/>
                    <a:pt x="9050" y="3086"/>
                  </a:cubicBezTo>
                  <a:cubicBezTo>
                    <a:pt x="9050" y="2931"/>
                    <a:pt x="8930" y="2777"/>
                    <a:pt x="8930" y="2469"/>
                  </a:cubicBezTo>
                  <a:cubicBezTo>
                    <a:pt x="8930" y="2160"/>
                    <a:pt x="8809" y="1851"/>
                    <a:pt x="8688" y="1389"/>
                  </a:cubicBezTo>
                  <a:cubicBezTo>
                    <a:pt x="8568" y="1080"/>
                    <a:pt x="8326" y="771"/>
                    <a:pt x="8085" y="463"/>
                  </a:cubicBezTo>
                  <a:cubicBezTo>
                    <a:pt x="7723" y="154"/>
                    <a:pt x="7361" y="0"/>
                    <a:pt x="7361" y="0"/>
                  </a:cubicBezTo>
                  <a:cubicBezTo>
                    <a:pt x="7361" y="0"/>
                    <a:pt x="2293" y="0"/>
                    <a:pt x="2051" y="154"/>
                  </a:cubicBezTo>
                  <a:cubicBezTo>
                    <a:pt x="1689" y="309"/>
                    <a:pt x="1448" y="463"/>
                    <a:pt x="1327" y="771"/>
                  </a:cubicBezTo>
                  <a:cubicBezTo>
                    <a:pt x="1207" y="1080"/>
                    <a:pt x="1086" y="1389"/>
                    <a:pt x="965" y="1697"/>
                  </a:cubicBezTo>
                  <a:cubicBezTo>
                    <a:pt x="845" y="2160"/>
                    <a:pt x="724" y="2314"/>
                    <a:pt x="724" y="2469"/>
                  </a:cubicBezTo>
                  <a:cubicBezTo>
                    <a:pt x="603" y="2623"/>
                    <a:pt x="603" y="2777"/>
                    <a:pt x="483" y="2931"/>
                  </a:cubicBezTo>
                  <a:cubicBezTo>
                    <a:pt x="483" y="3086"/>
                    <a:pt x="362" y="3240"/>
                    <a:pt x="241" y="3240"/>
                  </a:cubicBezTo>
                  <a:lnTo>
                    <a:pt x="0" y="3394"/>
                  </a:lnTo>
                  <a:lnTo>
                    <a:pt x="0" y="3703"/>
                  </a:lnTo>
                  <a:lnTo>
                    <a:pt x="0" y="10800"/>
                  </a:lnTo>
                  <a:lnTo>
                    <a:pt x="0" y="21600"/>
                  </a:lnTo>
                  <a:lnTo>
                    <a:pt x="10981" y="21600"/>
                  </a:lnTo>
                  <a:lnTo>
                    <a:pt x="21600" y="21600"/>
                  </a:lnTo>
                  <a:lnTo>
                    <a:pt x="21600" y="10800"/>
                  </a:lnTo>
                  <a:lnTo>
                    <a:pt x="21600" y="5246"/>
                  </a:lnTo>
                  <a:lnTo>
                    <a:pt x="21600" y="4783"/>
                  </a:lnTo>
                  <a:cubicBezTo>
                    <a:pt x="21479" y="4320"/>
                    <a:pt x="21359" y="4011"/>
                    <a:pt x="21117" y="3703"/>
                  </a:cubicBezTo>
                  <a:cubicBezTo>
                    <a:pt x="20876" y="3549"/>
                    <a:pt x="20514" y="3394"/>
                    <a:pt x="20152" y="3240"/>
                  </a:cubicBezTo>
                  <a:close/>
                </a:path>
              </a:pathLst>
            </a:custGeom>
            <a:solidFill>
              <a:srgbClr val="FFFFCC">
                <a:alpha val="8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62" name="Document"/>
            <p:cNvSpPr>
              <a:spLocks noEditPoints="1" noChangeArrowheads="1"/>
            </p:cNvSpPr>
            <p:nvPr/>
          </p:nvSpPr>
          <p:spPr bwMode="auto">
            <a:xfrm>
              <a:off x="255" y="371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63" name="Document"/>
            <p:cNvSpPr>
              <a:spLocks noEditPoints="1" noChangeArrowheads="1"/>
            </p:cNvSpPr>
            <p:nvPr/>
          </p:nvSpPr>
          <p:spPr bwMode="auto">
            <a:xfrm>
              <a:off x="231" y="373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64" name="Document"/>
            <p:cNvSpPr>
              <a:spLocks noEditPoints="1" noChangeArrowheads="1"/>
            </p:cNvSpPr>
            <p:nvPr/>
          </p:nvSpPr>
          <p:spPr bwMode="auto">
            <a:xfrm>
              <a:off x="208" y="376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65" name="Document"/>
            <p:cNvSpPr>
              <a:spLocks noEditPoints="1" noChangeArrowheads="1"/>
            </p:cNvSpPr>
            <p:nvPr/>
          </p:nvSpPr>
          <p:spPr bwMode="auto">
            <a:xfrm>
              <a:off x="185" y="378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66" name="Document"/>
            <p:cNvSpPr>
              <a:spLocks noEditPoints="1" noChangeArrowheads="1"/>
            </p:cNvSpPr>
            <p:nvPr/>
          </p:nvSpPr>
          <p:spPr bwMode="auto">
            <a:xfrm>
              <a:off x="161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67" name="Document"/>
            <p:cNvSpPr>
              <a:spLocks noEditPoints="1" noChangeArrowheads="1"/>
            </p:cNvSpPr>
            <p:nvPr/>
          </p:nvSpPr>
          <p:spPr bwMode="auto">
            <a:xfrm>
              <a:off x="138" y="383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68" name="Document"/>
            <p:cNvSpPr>
              <a:spLocks noEditPoints="1" noChangeArrowheads="1"/>
            </p:cNvSpPr>
            <p:nvPr/>
          </p:nvSpPr>
          <p:spPr bwMode="auto">
            <a:xfrm>
              <a:off x="558" y="371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69" name="Document"/>
            <p:cNvSpPr>
              <a:spLocks noEditPoints="1" noChangeArrowheads="1"/>
            </p:cNvSpPr>
            <p:nvPr/>
          </p:nvSpPr>
          <p:spPr bwMode="auto">
            <a:xfrm>
              <a:off x="534" y="374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0" name="Document"/>
            <p:cNvSpPr>
              <a:spLocks noEditPoints="1" noChangeArrowheads="1"/>
            </p:cNvSpPr>
            <p:nvPr/>
          </p:nvSpPr>
          <p:spPr bwMode="auto">
            <a:xfrm>
              <a:off x="511" y="376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1" name="Document"/>
            <p:cNvSpPr>
              <a:spLocks noEditPoints="1" noChangeArrowheads="1"/>
            </p:cNvSpPr>
            <p:nvPr/>
          </p:nvSpPr>
          <p:spPr bwMode="auto">
            <a:xfrm>
              <a:off x="488" y="3787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2" name="Document"/>
            <p:cNvSpPr>
              <a:spLocks noEditPoints="1" noChangeArrowheads="1"/>
            </p:cNvSpPr>
            <p:nvPr/>
          </p:nvSpPr>
          <p:spPr bwMode="auto">
            <a:xfrm>
              <a:off x="464" y="3810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3" name="Document"/>
            <p:cNvSpPr>
              <a:spLocks noEditPoints="1" noChangeArrowheads="1"/>
            </p:cNvSpPr>
            <p:nvPr/>
          </p:nvSpPr>
          <p:spPr bwMode="auto">
            <a:xfrm>
              <a:off x="441" y="3834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4" name="Document"/>
            <p:cNvSpPr>
              <a:spLocks noEditPoints="1" noChangeArrowheads="1"/>
            </p:cNvSpPr>
            <p:nvPr/>
          </p:nvSpPr>
          <p:spPr bwMode="auto">
            <a:xfrm>
              <a:off x="255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5" name="Document"/>
            <p:cNvSpPr>
              <a:spLocks noEditPoints="1" noChangeArrowheads="1"/>
            </p:cNvSpPr>
            <p:nvPr/>
          </p:nvSpPr>
          <p:spPr bwMode="auto">
            <a:xfrm>
              <a:off x="231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6" name="Document"/>
            <p:cNvSpPr>
              <a:spLocks noEditPoints="1" noChangeArrowheads="1"/>
            </p:cNvSpPr>
            <p:nvPr/>
          </p:nvSpPr>
          <p:spPr bwMode="auto">
            <a:xfrm>
              <a:off x="208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7" name="Document"/>
            <p:cNvSpPr>
              <a:spLocks noEditPoints="1" noChangeArrowheads="1"/>
            </p:cNvSpPr>
            <p:nvPr/>
          </p:nvSpPr>
          <p:spPr bwMode="auto">
            <a:xfrm>
              <a:off x="185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8" name="Document"/>
            <p:cNvSpPr>
              <a:spLocks noEditPoints="1" noChangeArrowheads="1"/>
            </p:cNvSpPr>
            <p:nvPr/>
          </p:nvSpPr>
          <p:spPr bwMode="auto">
            <a:xfrm>
              <a:off x="161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79" name="Document"/>
            <p:cNvSpPr>
              <a:spLocks noEditPoints="1" noChangeArrowheads="1"/>
            </p:cNvSpPr>
            <p:nvPr/>
          </p:nvSpPr>
          <p:spPr bwMode="auto">
            <a:xfrm>
              <a:off x="138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80" name="Document"/>
            <p:cNvSpPr>
              <a:spLocks noEditPoints="1" noChangeArrowheads="1"/>
            </p:cNvSpPr>
            <p:nvPr/>
          </p:nvSpPr>
          <p:spPr bwMode="auto">
            <a:xfrm>
              <a:off x="558" y="343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81" name="Document"/>
            <p:cNvSpPr>
              <a:spLocks noEditPoints="1" noChangeArrowheads="1"/>
            </p:cNvSpPr>
            <p:nvPr/>
          </p:nvSpPr>
          <p:spPr bwMode="auto">
            <a:xfrm>
              <a:off x="534" y="3459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82" name="Document"/>
            <p:cNvSpPr>
              <a:spLocks noEditPoints="1" noChangeArrowheads="1"/>
            </p:cNvSpPr>
            <p:nvPr/>
          </p:nvSpPr>
          <p:spPr bwMode="auto">
            <a:xfrm>
              <a:off x="511" y="348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83" name="Document"/>
            <p:cNvSpPr>
              <a:spLocks noEditPoints="1" noChangeArrowheads="1"/>
            </p:cNvSpPr>
            <p:nvPr/>
          </p:nvSpPr>
          <p:spPr bwMode="auto">
            <a:xfrm>
              <a:off x="488" y="3506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84" name="Document"/>
            <p:cNvSpPr>
              <a:spLocks noEditPoints="1" noChangeArrowheads="1"/>
            </p:cNvSpPr>
            <p:nvPr/>
          </p:nvSpPr>
          <p:spPr bwMode="auto">
            <a:xfrm>
              <a:off x="464" y="3530"/>
              <a:ext cx="223" cy="163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  <p:sp>
          <p:nvSpPr>
            <p:cNvPr id="783785" name="Document"/>
            <p:cNvSpPr>
              <a:spLocks noEditPoints="1" noChangeArrowheads="1"/>
            </p:cNvSpPr>
            <p:nvPr/>
          </p:nvSpPr>
          <p:spPr bwMode="auto">
            <a:xfrm>
              <a:off x="441" y="3553"/>
              <a:ext cx="223" cy="164"/>
            </a:xfrm>
            <a:custGeom>
              <a:avLst/>
              <a:gdLst>
                <a:gd name="T0" fmla="*/ 10757 w 21600"/>
                <a:gd name="T1" fmla="*/ 21632 h 21600"/>
                <a:gd name="T2" fmla="*/ 85 w 21600"/>
                <a:gd name="T3" fmla="*/ 10849 h 21600"/>
                <a:gd name="T4" fmla="*/ 10757 w 21600"/>
                <a:gd name="T5" fmla="*/ 81 h 21600"/>
                <a:gd name="T6" fmla="*/ 21706 w 21600"/>
                <a:gd name="T7" fmla="*/ 10652 h 21600"/>
                <a:gd name="T8" fmla="*/ 10757 w 21600"/>
                <a:gd name="T9" fmla="*/ 21632 h 21600"/>
                <a:gd name="T10" fmla="*/ 0 w 21600"/>
                <a:gd name="T11" fmla="*/ 0 h 21600"/>
                <a:gd name="T12" fmla="*/ 21600 w 21600"/>
                <a:gd name="T13" fmla="*/ 0 h 21600"/>
                <a:gd name="T14" fmla="*/ 21600 w 21600"/>
                <a:gd name="T15" fmla="*/ 21600 h 21600"/>
                <a:gd name="T16" fmla="*/ 977 w 21600"/>
                <a:gd name="T17" fmla="*/ 818 h 21600"/>
                <a:gd name="T18" fmla="*/ 20622 w 21600"/>
                <a:gd name="T19" fmla="*/ 1642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0757" y="21632"/>
                  </a:moveTo>
                  <a:lnTo>
                    <a:pt x="5187" y="21632"/>
                  </a:lnTo>
                  <a:lnTo>
                    <a:pt x="85" y="17509"/>
                  </a:lnTo>
                  <a:lnTo>
                    <a:pt x="85" y="10849"/>
                  </a:lnTo>
                  <a:lnTo>
                    <a:pt x="85" y="81"/>
                  </a:lnTo>
                  <a:lnTo>
                    <a:pt x="10757" y="81"/>
                  </a:lnTo>
                  <a:lnTo>
                    <a:pt x="21706" y="81"/>
                  </a:lnTo>
                  <a:lnTo>
                    <a:pt x="21706" y="10652"/>
                  </a:lnTo>
                  <a:lnTo>
                    <a:pt x="21706" y="21632"/>
                  </a:lnTo>
                  <a:lnTo>
                    <a:pt x="10757" y="21632"/>
                  </a:lnTo>
                  <a:close/>
                </a:path>
                <a:path w="21600" h="21600">
                  <a:moveTo>
                    <a:pt x="85" y="17509"/>
                  </a:moveTo>
                  <a:lnTo>
                    <a:pt x="5187" y="17509"/>
                  </a:lnTo>
                  <a:lnTo>
                    <a:pt x="5187" y="21632"/>
                  </a:lnTo>
                  <a:lnTo>
                    <a:pt x="85" y="17509"/>
                  </a:lnTo>
                  <a:close/>
                </a:path>
              </a:pathLst>
            </a:custGeom>
            <a:solidFill>
              <a:srgbClr val="D8EBB3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83786" name="File"/>
          <p:cNvSpPr>
            <a:spLocks noEditPoints="1" noChangeArrowheads="1"/>
          </p:cNvSpPr>
          <p:nvPr/>
        </p:nvSpPr>
        <p:spPr bwMode="auto">
          <a:xfrm>
            <a:off x="5365750" y="5013325"/>
            <a:ext cx="1152525" cy="1223963"/>
          </a:xfrm>
          <a:custGeom>
            <a:avLst/>
            <a:gdLst>
              <a:gd name="T0" fmla="*/ 10981 w 21600"/>
              <a:gd name="T1" fmla="*/ 3240 h 21600"/>
              <a:gd name="T2" fmla="*/ 0 w 21600"/>
              <a:gd name="T3" fmla="*/ 10800 h 21600"/>
              <a:gd name="T4" fmla="*/ 10800 w 21600"/>
              <a:gd name="T5" fmla="*/ 21600 h 21600"/>
              <a:gd name="T6" fmla="*/ 21600 w 21600"/>
              <a:gd name="T7" fmla="*/ 10800 h 21600"/>
              <a:gd name="T8" fmla="*/ 0 w 21600"/>
              <a:gd name="T9" fmla="*/ 21600 h 21600"/>
              <a:gd name="T10" fmla="*/ 21600 w 21600"/>
              <a:gd name="T11" fmla="*/ 21600 h 21600"/>
              <a:gd name="T12" fmla="*/ 1086 w 21600"/>
              <a:gd name="T13" fmla="*/ 4628 h 21600"/>
              <a:gd name="T14" fmla="*/ 20635 w 21600"/>
              <a:gd name="T15" fmla="*/ 2028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19790" y="3240"/>
                </a:moveTo>
                <a:cubicBezTo>
                  <a:pt x="10981" y="3240"/>
                  <a:pt x="9171" y="3240"/>
                  <a:pt x="9050" y="3086"/>
                </a:cubicBezTo>
                <a:cubicBezTo>
                  <a:pt x="9050" y="2931"/>
                  <a:pt x="8930" y="2777"/>
                  <a:pt x="8930" y="2469"/>
                </a:cubicBezTo>
                <a:cubicBezTo>
                  <a:pt x="8930" y="2160"/>
                  <a:pt x="8809" y="1851"/>
                  <a:pt x="8688" y="1389"/>
                </a:cubicBezTo>
                <a:cubicBezTo>
                  <a:pt x="8568" y="1080"/>
                  <a:pt x="8326" y="771"/>
                  <a:pt x="8085" y="463"/>
                </a:cubicBezTo>
                <a:cubicBezTo>
                  <a:pt x="7723" y="154"/>
                  <a:pt x="7361" y="0"/>
                  <a:pt x="7361" y="0"/>
                </a:cubicBezTo>
                <a:cubicBezTo>
                  <a:pt x="7361" y="0"/>
                  <a:pt x="2293" y="0"/>
                  <a:pt x="2051" y="154"/>
                </a:cubicBezTo>
                <a:cubicBezTo>
                  <a:pt x="1689" y="309"/>
                  <a:pt x="1448" y="463"/>
                  <a:pt x="1327" y="771"/>
                </a:cubicBezTo>
                <a:cubicBezTo>
                  <a:pt x="1207" y="1080"/>
                  <a:pt x="1086" y="1389"/>
                  <a:pt x="965" y="1697"/>
                </a:cubicBezTo>
                <a:cubicBezTo>
                  <a:pt x="845" y="2160"/>
                  <a:pt x="724" y="2314"/>
                  <a:pt x="724" y="2469"/>
                </a:cubicBezTo>
                <a:cubicBezTo>
                  <a:pt x="603" y="2623"/>
                  <a:pt x="603" y="2777"/>
                  <a:pt x="483" y="2931"/>
                </a:cubicBezTo>
                <a:cubicBezTo>
                  <a:pt x="483" y="3086"/>
                  <a:pt x="362" y="3240"/>
                  <a:pt x="241" y="3240"/>
                </a:cubicBezTo>
                <a:lnTo>
                  <a:pt x="0" y="3394"/>
                </a:lnTo>
                <a:lnTo>
                  <a:pt x="0" y="3703"/>
                </a:lnTo>
                <a:lnTo>
                  <a:pt x="0" y="10800"/>
                </a:lnTo>
                <a:lnTo>
                  <a:pt x="0" y="21600"/>
                </a:lnTo>
                <a:lnTo>
                  <a:pt x="10981" y="21600"/>
                </a:lnTo>
                <a:lnTo>
                  <a:pt x="21600" y="21600"/>
                </a:lnTo>
                <a:lnTo>
                  <a:pt x="21600" y="10800"/>
                </a:lnTo>
                <a:lnTo>
                  <a:pt x="21600" y="5246"/>
                </a:lnTo>
                <a:lnTo>
                  <a:pt x="21600" y="4783"/>
                </a:lnTo>
                <a:cubicBezTo>
                  <a:pt x="21479" y="4320"/>
                  <a:pt x="21359" y="4011"/>
                  <a:pt x="21117" y="3703"/>
                </a:cubicBezTo>
                <a:cubicBezTo>
                  <a:pt x="20876" y="3549"/>
                  <a:pt x="20514" y="3394"/>
                  <a:pt x="20152" y="3240"/>
                </a:cubicBezTo>
                <a:close/>
              </a:path>
            </a:pathLst>
          </a:custGeom>
          <a:solidFill>
            <a:srgbClr val="FFFFCC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87" name="Document"/>
          <p:cNvSpPr>
            <a:spLocks noEditPoints="1" noChangeArrowheads="1"/>
          </p:cNvSpPr>
          <p:nvPr/>
        </p:nvSpPr>
        <p:spPr bwMode="auto">
          <a:xfrm>
            <a:off x="5591175" y="57546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88" name="Document"/>
          <p:cNvSpPr>
            <a:spLocks noEditPoints="1" noChangeArrowheads="1"/>
          </p:cNvSpPr>
          <p:nvPr/>
        </p:nvSpPr>
        <p:spPr bwMode="auto">
          <a:xfrm>
            <a:off x="5553075" y="57912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89" name="Document"/>
          <p:cNvSpPr>
            <a:spLocks noEditPoints="1" noChangeArrowheads="1"/>
          </p:cNvSpPr>
          <p:nvPr/>
        </p:nvSpPr>
        <p:spPr bwMode="auto">
          <a:xfrm>
            <a:off x="5516563" y="58293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0" name="Document"/>
          <p:cNvSpPr>
            <a:spLocks noEditPoints="1" noChangeArrowheads="1"/>
          </p:cNvSpPr>
          <p:nvPr/>
        </p:nvSpPr>
        <p:spPr bwMode="auto">
          <a:xfrm>
            <a:off x="5480050" y="58658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1" name="Document"/>
          <p:cNvSpPr>
            <a:spLocks noEditPoints="1" noChangeArrowheads="1"/>
          </p:cNvSpPr>
          <p:nvPr/>
        </p:nvSpPr>
        <p:spPr bwMode="auto">
          <a:xfrm>
            <a:off x="5441950" y="59039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2" name="Document"/>
          <p:cNvSpPr>
            <a:spLocks noEditPoints="1" noChangeArrowheads="1"/>
          </p:cNvSpPr>
          <p:nvPr/>
        </p:nvSpPr>
        <p:spPr bwMode="auto">
          <a:xfrm>
            <a:off x="5405438" y="59404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3" name="Document"/>
          <p:cNvSpPr>
            <a:spLocks noEditPoints="1" noChangeArrowheads="1"/>
          </p:cNvSpPr>
          <p:nvPr/>
        </p:nvSpPr>
        <p:spPr bwMode="auto">
          <a:xfrm>
            <a:off x="6072188" y="5756275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4" name="Document"/>
          <p:cNvSpPr>
            <a:spLocks noEditPoints="1" noChangeArrowheads="1"/>
          </p:cNvSpPr>
          <p:nvPr/>
        </p:nvSpPr>
        <p:spPr bwMode="auto">
          <a:xfrm>
            <a:off x="6034088" y="57927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5" name="Document"/>
          <p:cNvSpPr>
            <a:spLocks noEditPoints="1" noChangeArrowheads="1"/>
          </p:cNvSpPr>
          <p:nvPr/>
        </p:nvSpPr>
        <p:spPr bwMode="auto">
          <a:xfrm>
            <a:off x="5997575" y="5830888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6" name="Document"/>
          <p:cNvSpPr>
            <a:spLocks noEditPoints="1" noChangeArrowheads="1"/>
          </p:cNvSpPr>
          <p:nvPr/>
        </p:nvSpPr>
        <p:spPr bwMode="auto">
          <a:xfrm>
            <a:off x="5961063" y="5867400"/>
            <a:ext cx="354012" cy="258763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7" name="Document"/>
          <p:cNvSpPr>
            <a:spLocks noEditPoints="1" noChangeArrowheads="1"/>
          </p:cNvSpPr>
          <p:nvPr/>
        </p:nvSpPr>
        <p:spPr bwMode="auto">
          <a:xfrm>
            <a:off x="5922963" y="59039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8" name="Document"/>
          <p:cNvSpPr>
            <a:spLocks noEditPoints="1" noChangeArrowheads="1"/>
          </p:cNvSpPr>
          <p:nvPr/>
        </p:nvSpPr>
        <p:spPr bwMode="auto">
          <a:xfrm>
            <a:off x="5886450" y="59420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799" name="Document"/>
          <p:cNvSpPr>
            <a:spLocks noEditPoints="1" noChangeArrowheads="1"/>
          </p:cNvSpPr>
          <p:nvPr/>
        </p:nvSpPr>
        <p:spPr bwMode="auto">
          <a:xfrm>
            <a:off x="5591175" y="5310188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0" name="Document"/>
          <p:cNvSpPr>
            <a:spLocks noEditPoints="1" noChangeArrowheads="1"/>
          </p:cNvSpPr>
          <p:nvPr/>
        </p:nvSpPr>
        <p:spPr bwMode="auto">
          <a:xfrm>
            <a:off x="5553075" y="53467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1" name="Document"/>
          <p:cNvSpPr>
            <a:spLocks noEditPoints="1" noChangeArrowheads="1"/>
          </p:cNvSpPr>
          <p:nvPr/>
        </p:nvSpPr>
        <p:spPr bwMode="auto">
          <a:xfrm>
            <a:off x="5516563" y="53848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2" name="Document"/>
          <p:cNvSpPr>
            <a:spLocks noEditPoints="1" noChangeArrowheads="1"/>
          </p:cNvSpPr>
          <p:nvPr/>
        </p:nvSpPr>
        <p:spPr bwMode="auto">
          <a:xfrm>
            <a:off x="5480050" y="5421313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3" name="Document"/>
          <p:cNvSpPr>
            <a:spLocks noEditPoints="1" noChangeArrowheads="1"/>
          </p:cNvSpPr>
          <p:nvPr/>
        </p:nvSpPr>
        <p:spPr bwMode="auto">
          <a:xfrm>
            <a:off x="5441950" y="5459413"/>
            <a:ext cx="354013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4" name="Document"/>
          <p:cNvSpPr>
            <a:spLocks noEditPoints="1" noChangeArrowheads="1"/>
          </p:cNvSpPr>
          <p:nvPr/>
        </p:nvSpPr>
        <p:spPr bwMode="auto">
          <a:xfrm>
            <a:off x="5405438" y="5495925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5" name="Document"/>
          <p:cNvSpPr>
            <a:spLocks noEditPoints="1" noChangeArrowheads="1"/>
          </p:cNvSpPr>
          <p:nvPr/>
        </p:nvSpPr>
        <p:spPr bwMode="auto">
          <a:xfrm>
            <a:off x="6072188" y="5310188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6" name="Document"/>
          <p:cNvSpPr>
            <a:spLocks noEditPoints="1" noChangeArrowheads="1"/>
          </p:cNvSpPr>
          <p:nvPr/>
        </p:nvSpPr>
        <p:spPr bwMode="auto">
          <a:xfrm>
            <a:off x="6034088" y="5346700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7" name="Document"/>
          <p:cNvSpPr>
            <a:spLocks noEditPoints="1" noChangeArrowheads="1"/>
          </p:cNvSpPr>
          <p:nvPr/>
        </p:nvSpPr>
        <p:spPr bwMode="auto">
          <a:xfrm>
            <a:off x="5997575" y="5384800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8" name="Document"/>
          <p:cNvSpPr>
            <a:spLocks noEditPoints="1" noChangeArrowheads="1"/>
          </p:cNvSpPr>
          <p:nvPr/>
        </p:nvSpPr>
        <p:spPr bwMode="auto">
          <a:xfrm>
            <a:off x="5961063" y="542131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09" name="Document"/>
          <p:cNvSpPr>
            <a:spLocks noEditPoints="1" noChangeArrowheads="1"/>
          </p:cNvSpPr>
          <p:nvPr/>
        </p:nvSpPr>
        <p:spPr bwMode="auto">
          <a:xfrm>
            <a:off x="5922963" y="5459413"/>
            <a:ext cx="354012" cy="258762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10" name="Document"/>
          <p:cNvSpPr>
            <a:spLocks noEditPoints="1" noChangeArrowheads="1"/>
          </p:cNvSpPr>
          <p:nvPr/>
        </p:nvSpPr>
        <p:spPr bwMode="auto">
          <a:xfrm>
            <a:off x="5886450" y="54959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D8EBB3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11" name="Document"/>
          <p:cNvSpPr>
            <a:spLocks noEditPoints="1" noChangeArrowheads="1"/>
          </p:cNvSpPr>
          <p:nvPr/>
        </p:nvSpPr>
        <p:spPr bwMode="auto">
          <a:xfrm>
            <a:off x="827088" y="5516563"/>
            <a:ext cx="354012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2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12" name="Document"/>
          <p:cNvSpPr>
            <a:spLocks noEditPoints="1" noChangeArrowheads="1"/>
          </p:cNvSpPr>
          <p:nvPr/>
        </p:nvSpPr>
        <p:spPr bwMode="auto">
          <a:xfrm>
            <a:off x="4114800" y="5927725"/>
            <a:ext cx="354013" cy="260350"/>
          </a:xfrm>
          <a:custGeom>
            <a:avLst/>
            <a:gdLst>
              <a:gd name="T0" fmla="*/ 10757 w 21600"/>
              <a:gd name="T1" fmla="*/ 21632 h 21600"/>
              <a:gd name="T2" fmla="*/ 85 w 21600"/>
              <a:gd name="T3" fmla="*/ 10849 h 21600"/>
              <a:gd name="T4" fmla="*/ 10757 w 21600"/>
              <a:gd name="T5" fmla="*/ 81 h 21600"/>
              <a:gd name="T6" fmla="*/ 21706 w 21600"/>
              <a:gd name="T7" fmla="*/ 10652 h 21600"/>
              <a:gd name="T8" fmla="*/ 10757 w 21600"/>
              <a:gd name="T9" fmla="*/ 21632 h 21600"/>
              <a:gd name="T10" fmla="*/ 0 w 21600"/>
              <a:gd name="T11" fmla="*/ 0 h 21600"/>
              <a:gd name="T12" fmla="*/ 21600 w 21600"/>
              <a:gd name="T13" fmla="*/ 0 h 21600"/>
              <a:gd name="T14" fmla="*/ 21600 w 21600"/>
              <a:gd name="T15" fmla="*/ 21600 h 21600"/>
              <a:gd name="T16" fmla="*/ 977 w 21600"/>
              <a:gd name="T17" fmla="*/ 818 h 21600"/>
              <a:gd name="T18" fmla="*/ 20622 w 21600"/>
              <a:gd name="T19" fmla="*/ 1642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0757" y="21632"/>
                </a:moveTo>
                <a:lnTo>
                  <a:pt x="5187" y="21632"/>
                </a:lnTo>
                <a:lnTo>
                  <a:pt x="85" y="17509"/>
                </a:lnTo>
                <a:lnTo>
                  <a:pt x="85" y="10849"/>
                </a:lnTo>
                <a:lnTo>
                  <a:pt x="85" y="81"/>
                </a:lnTo>
                <a:lnTo>
                  <a:pt x="10757" y="81"/>
                </a:lnTo>
                <a:lnTo>
                  <a:pt x="21706" y="81"/>
                </a:lnTo>
                <a:lnTo>
                  <a:pt x="21706" y="10652"/>
                </a:lnTo>
                <a:lnTo>
                  <a:pt x="21706" y="21632"/>
                </a:lnTo>
                <a:lnTo>
                  <a:pt x="10757" y="21632"/>
                </a:lnTo>
                <a:close/>
              </a:path>
              <a:path w="21600" h="21600">
                <a:moveTo>
                  <a:pt x="85" y="17509"/>
                </a:moveTo>
                <a:lnTo>
                  <a:pt x="5187" y="17509"/>
                </a:lnTo>
                <a:lnTo>
                  <a:pt x="5187" y="21632"/>
                </a:lnTo>
                <a:lnTo>
                  <a:pt x="85" y="17509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2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/>
          <a:p>
            <a:endParaRPr lang="de-DE"/>
          </a:p>
        </p:txBody>
      </p:sp>
      <p:sp>
        <p:nvSpPr>
          <p:cNvPr id="783813" name="AutoShape 2501"/>
          <p:cNvSpPr>
            <a:spLocks noChangeArrowheads="1"/>
          </p:cNvSpPr>
          <p:nvPr/>
        </p:nvSpPr>
        <p:spPr bwMode="auto">
          <a:xfrm>
            <a:off x="179388" y="2205038"/>
            <a:ext cx="8785225" cy="4248150"/>
          </a:xfrm>
          <a:prstGeom prst="cube">
            <a:avLst>
              <a:gd name="adj" fmla="val 25000"/>
            </a:avLst>
          </a:prstGeom>
          <a:solidFill>
            <a:srgbClr val="808080">
              <a:alpha val="13000"/>
            </a:srgbClr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lIns="90000" tIns="46800" rIns="90000" bIns="46800" anchor="ctr">
            <a:spAutoFit/>
          </a:bodyPr>
          <a:lstStyle/>
          <a:p>
            <a:endParaRPr lang="de-DE"/>
          </a:p>
        </p:txBody>
      </p:sp>
      <p:sp>
        <p:nvSpPr>
          <p:cNvPr id="783814" name="Line 2502"/>
          <p:cNvSpPr>
            <a:spLocks noChangeShapeType="1"/>
          </p:cNvSpPr>
          <p:nvPr/>
        </p:nvSpPr>
        <p:spPr bwMode="auto">
          <a:xfrm>
            <a:off x="1187450" y="2997200"/>
            <a:ext cx="6697663" cy="122396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 lIns="90000" tIns="46800" rIns="90000" bIns="46800">
            <a:spAutoFit/>
          </a:bodyPr>
          <a:lstStyle/>
          <a:p>
            <a:endParaRPr lang="de-DE"/>
          </a:p>
        </p:txBody>
      </p:sp>
      <p:sp>
        <p:nvSpPr>
          <p:cNvPr id="2504" name="Rectangle 2538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z="3600" dirty="0" err="1" smtClean="0"/>
              <a:t>Horizontaler</a:t>
            </a:r>
            <a:r>
              <a:rPr lang="en-US" sz="3600" dirty="0" smtClean="0"/>
              <a:t> </a:t>
            </a:r>
            <a:r>
              <a:rPr lang="en-US" sz="3600" dirty="0" err="1" smtClean="0"/>
              <a:t>Zugang</a:t>
            </a:r>
            <a:r>
              <a:rPr lang="en-US" sz="3600" dirty="0" smtClean="0"/>
              <a:t> (Retrieval)</a:t>
            </a:r>
            <a:endParaRPr lang="en-US" sz="360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83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3814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9"/>
          <p:cNvGrpSpPr/>
          <p:nvPr/>
        </p:nvGrpSpPr>
        <p:grpSpPr>
          <a:xfrm>
            <a:off x="-324544" y="-243408"/>
            <a:ext cx="4104456" cy="3816424"/>
            <a:chOff x="4139" y="12810"/>
            <a:chExt cx="2464389" cy="2264062"/>
          </a:xfrm>
        </p:grpSpPr>
        <p:sp>
          <p:nvSpPr>
            <p:cNvPr id="9" name="Ellipse 592"/>
            <p:cNvSpPr>
              <a:spLocks noChangeArrowheads="1"/>
            </p:cNvSpPr>
            <p:nvPr/>
          </p:nvSpPr>
          <p:spPr bwMode="auto">
            <a:xfrm>
              <a:off x="8331" y="13763"/>
              <a:ext cx="1618116" cy="1723363"/>
            </a:xfrm>
            <a:prstGeom prst="ellipse">
              <a:avLst/>
            </a:prstGeom>
            <a:gradFill rotWithShape="1">
              <a:gsLst>
                <a:gs pos="0">
                  <a:srgbClr val="C8C8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" name="Ellipse 592"/>
            <p:cNvSpPr>
              <a:spLocks noChangeArrowheads="1"/>
            </p:cNvSpPr>
            <p:nvPr/>
          </p:nvSpPr>
          <p:spPr bwMode="auto">
            <a:xfrm>
              <a:off x="899592" y="786992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C000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" name="Ellipse 592"/>
            <p:cNvSpPr>
              <a:spLocks noChangeArrowheads="1"/>
            </p:cNvSpPr>
            <p:nvPr/>
          </p:nvSpPr>
          <p:spPr bwMode="auto">
            <a:xfrm>
              <a:off x="965992" y="1281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0070C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" name="Ellipse 592"/>
            <p:cNvSpPr>
              <a:spLocks noChangeArrowheads="1"/>
            </p:cNvSpPr>
            <p:nvPr/>
          </p:nvSpPr>
          <p:spPr bwMode="auto">
            <a:xfrm>
              <a:off x="4139" y="843570"/>
              <a:ext cx="1502536" cy="1433302"/>
            </a:xfrm>
            <a:prstGeom prst="ellipse">
              <a:avLst/>
            </a:prstGeom>
            <a:gradFill rotWithShape="1">
              <a:gsLst>
                <a:gs pos="0">
                  <a:srgbClr val="EA8B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122191" tIns="61096" rIns="122191" bIns="61096" anchor="ctr" anchorCtr="0"/>
            <a:lstStyle/>
            <a:p>
              <a:pPr algn="ctr"/>
              <a:endParaRPr lang="de-DE" sz="5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" name="Rechteck 14"/>
          <p:cNvSpPr/>
          <p:nvPr/>
        </p:nvSpPr>
        <p:spPr>
          <a:xfrm>
            <a:off x="179512" y="1124744"/>
            <a:ext cx="3528392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4400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Perspektiven</a:t>
            </a:r>
            <a:endParaRPr lang="de-DE" dirty="0"/>
          </a:p>
        </p:txBody>
      </p:sp>
      <p:sp>
        <p:nvSpPr>
          <p:cNvPr id="16" name="Rechteck 15"/>
          <p:cNvSpPr/>
          <p:nvPr/>
        </p:nvSpPr>
        <p:spPr>
          <a:xfrm>
            <a:off x="251520" y="620688"/>
            <a:ext cx="151169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Retrieval</a:t>
            </a:r>
            <a:endParaRPr lang="de-DE" sz="2800" dirty="0">
              <a:solidFill>
                <a:schemeClr val="bg1"/>
              </a:solidFill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835696" y="404664"/>
            <a:ext cx="158075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Semantik</a:t>
            </a:r>
            <a:endParaRPr lang="de-DE" sz="2800" dirty="0">
              <a:solidFill>
                <a:schemeClr val="bg1"/>
              </a:solidFill>
            </a:endParaRPr>
          </a:p>
        </p:txBody>
      </p:sp>
      <p:sp>
        <p:nvSpPr>
          <p:cNvPr id="18" name="Rechteck 17"/>
          <p:cNvSpPr/>
          <p:nvPr/>
        </p:nvSpPr>
        <p:spPr>
          <a:xfrm>
            <a:off x="1835696" y="1844824"/>
            <a:ext cx="10794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Daten</a:t>
            </a:r>
            <a:endParaRPr lang="de-DE" sz="2800" dirty="0">
              <a:solidFill>
                <a:schemeClr val="bg1"/>
              </a:solidFill>
            </a:endParaRPr>
          </a:p>
        </p:txBody>
      </p:sp>
      <p:sp>
        <p:nvSpPr>
          <p:cNvPr id="19" name="Rechteck 18"/>
          <p:cNvSpPr/>
          <p:nvPr/>
        </p:nvSpPr>
        <p:spPr>
          <a:xfrm>
            <a:off x="467544" y="2132856"/>
            <a:ext cx="143488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800" b="1" dirty="0" smtClean="0">
                <a:solidFill>
                  <a:schemeClr val="bg1"/>
                </a:solidFill>
                <a:latin typeface="Calibri"/>
              </a:rPr>
              <a:t>Nutzung</a:t>
            </a:r>
            <a:endParaRPr lang="de-DE" sz="2800" dirty="0">
              <a:solidFill>
                <a:schemeClr val="bg1"/>
              </a:solidFill>
            </a:endParaRPr>
          </a:p>
        </p:txBody>
      </p:sp>
      <p:pic>
        <p:nvPicPr>
          <p:cNvPr id="790531" name="Picture 3"/>
          <p:cNvPicPr>
            <a:picLocks noChangeAspect="1" noChangeArrowheads="1"/>
          </p:cNvPicPr>
          <p:nvPr/>
        </p:nvPicPr>
        <p:blipFill>
          <a:blip r:embed="rId3" cstate="print"/>
          <a:srcRect t="18025"/>
          <a:stretch>
            <a:fillRect/>
          </a:stretch>
        </p:blipFill>
        <p:spPr bwMode="auto">
          <a:xfrm>
            <a:off x="179388" y="2996952"/>
            <a:ext cx="3968750" cy="194421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790532" name="Picture 4"/>
          <p:cNvPicPr>
            <a:picLocks noChangeAspect="1" noChangeArrowheads="1"/>
          </p:cNvPicPr>
          <p:nvPr/>
        </p:nvPicPr>
        <p:blipFill>
          <a:blip r:embed="rId4" cstate="print"/>
          <a:srcRect t="17624"/>
          <a:stretch>
            <a:fillRect/>
          </a:stretch>
        </p:blipFill>
        <p:spPr bwMode="auto">
          <a:xfrm>
            <a:off x="4572000" y="2924944"/>
            <a:ext cx="4079875" cy="19955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30" name="Rechteck 29"/>
          <p:cNvSpPr/>
          <p:nvPr/>
        </p:nvSpPr>
        <p:spPr>
          <a:xfrm>
            <a:off x="4176464" y="476672"/>
            <a:ext cx="4572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de-DE" sz="24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+mj-ea"/>
                <a:cs typeface="+mj-cs"/>
              </a:rPr>
              <a:t>Offene Fragen zum Schluss…</a:t>
            </a:r>
            <a:endParaRPr lang="de-DE" sz="1050" b="1" dirty="0"/>
          </a:p>
        </p:txBody>
      </p:sp>
      <p:sp>
        <p:nvSpPr>
          <p:cNvPr id="31" name="Pfeil nach rechts 30"/>
          <p:cNvSpPr/>
          <p:nvPr/>
        </p:nvSpPr>
        <p:spPr>
          <a:xfrm>
            <a:off x="2987824" y="2636912"/>
            <a:ext cx="2952328" cy="36004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" name="Rechteck 31"/>
          <p:cNvSpPr/>
          <p:nvPr/>
        </p:nvSpPr>
        <p:spPr>
          <a:xfrm>
            <a:off x="4349368" y="2627620"/>
            <a:ext cx="2920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b="1" dirty="0" smtClean="0">
                <a:solidFill>
                  <a:schemeClr val="bg1"/>
                </a:solidFill>
                <a:latin typeface="Calibri"/>
              </a:rPr>
              <a:t>?</a:t>
            </a:r>
            <a:endParaRPr lang="de-DE" dirty="0">
              <a:solidFill>
                <a:schemeClr val="bg1"/>
              </a:solidFill>
            </a:endParaRPr>
          </a:p>
        </p:txBody>
      </p:sp>
      <p:sp>
        <p:nvSpPr>
          <p:cNvPr id="34" name="Rechteck 33"/>
          <p:cNvSpPr/>
          <p:nvPr/>
        </p:nvSpPr>
        <p:spPr>
          <a:xfrm>
            <a:off x="1907704" y="2636912"/>
            <a:ext cx="10663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b="1" dirty="0" err="1" smtClean="0">
                <a:solidFill>
                  <a:schemeClr val="bg1"/>
                </a:solidFill>
                <a:latin typeface="Calibri"/>
              </a:rPr>
              <a:t>Browsing</a:t>
            </a:r>
            <a:endParaRPr lang="de-DE" dirty="0">
              <a:solidFill>
                <a:schemeClr val="bg1"/>
              </a:solidFill>
            </a:endParaRPr>
          </a:p>
        </p:txBody>
      </p:sp>
      <p:sp>
        <p:nvSpPr>
          <p:cNvPr id="35" name="Rechteck 34"/>
          <p:cNvSpPr/>
          <p:nvPr/>
        </p:nvSpPr>
        <p:spPr>
          <a:xfrm>
            <a:off x="5940152" y="2636912"/>
            <a:ext cx="110953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/>
              </a:rPr>
              <a:t>Searching</a:t>
            </a:r>
            <a:endParaRPr lang="de-DE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Rechteck 35"/>
          <p:cNvSpPr/>
          <p:nvPr/>
        </p:nvSpPr>
        <p:spPr>
          <a:xfrm>
            <a:off x="3707904" y="908720"/>
            <a:ext cx="5436096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Bef>
                <a:spcPct val="20000"/>
              </a:spcBef>
            </a:pPr>
            <a:r>
              <a:rPr lang="de-DE" sz="2000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     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Googling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medical</a:t>
            </a:r>
            <a:r>
              <a:rPr lang="de-DE" sz="2000" i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 </a:t>
            </a:r>
            <a:r>
              <a:rPr lang="de-DE" sz="2000" i="1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records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 ?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Wird sich die Tendenz vom Ordnen / Browsen zum Suchen / Finden auch bei Inhalten der medizinischen Krankenakte durchsetzen ? 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37" name="Rechteck 36"/>
          <p:cNvSpPr/>
          <p:nvPr/>
        </p:nvSpPr>
        <p:spPr>
          <a:xfrm>
            <a:off x="323528" y="5013176"/>
            <a:ext cx="8820472" cy="18774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Was sind die Konsequenzen für 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Schnelligkeit des Zugriffs auf Daten / Dokumente?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Vollständigkeit, Übersichtlichkeit?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Sicherheit, Zuverlässigkeit? </a:t>
            </a:r>
          </a:p>
          <a:p>
            <a:pPr marL="800100" lvl="1" indent="-342900">
              <a:spcBef>
                <a:spcPct val="20000"/>
              </a:spcBef>
              <a:buFont typeface="Arial" charset="0"/>
              <a:buChar char="•"/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Architektur zukünftiger Informationssysteme? 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2" descr="http://user.meduni-graz.at/stefan.schulz/data/schulz.jpg"/>
          <p:cNvPicPr>
            <a:picLocks noChangeAspect="1" noChangeArrowheads="1"/>
          </p:cNvPicPr>
          <p:nvPr/>
        </p:nvPicPr>
        <p:blipFill>
          <a:blip r:embed="rId3" cstate="print">
            <a:grayscl/>
          </a:blip>
          <a:srcRect r="12770" b="24401"/>
          <a:stretch>
            <a:fillRect/>
          </a:stretch>
        </p:blipFill>
        <p:spPr bwMode="auto">
          <a:xfrm>
            <a:off x="7524328" y="1412776"/>
            <a:ext cx="1080120" cy="1224136"/>
          </a:xfrm>
          <a:prstGeom prst="rect">
            <a:avLst/>
          </a:prstGeom>
          <a:noFill/>
        </p:spPr>
      </p:pic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" name="Ellipse 592"/>
          <p:cNvSpPr>
            <a:spLocks noChangeArrowheads="1"/>
          </p:cNvSpPr>
          <p:nvPr/>
        </p:nvSpPr>
        <p:spPr bwMode="auto">
          <a:xfrm>
            <a:off x="3563888" y="242088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2987824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Ellipse 592"/>
          <p:cNvSpPr>
            <a:spLocks noChangeArrowheads="1"/>
          </p:cNvSpPr>
          <p:nvPr/>
        </p:nvSpPr>
        <p:spPr bwMode="auto">
          <a:xfrm>
            <a:off x="-252536" y="206084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9" name="Rechteck 8"/>
          <p:cNvSpPr/>
          <p:nvPr/>
        </p:nvSpPr>
        <p:spPr>
          <a:xfrm>
            <a:off x="755576" y="260648"/>
            <a:ext cx="6858000" cy="1785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3200" b="1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Semantisches Retrieval zur Sekundärnutzung von </a:t>
            </a:r>
            <a:br>
              <a:rPr lang="de-DE" sz="3200" b="1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r>
              <a:rPr lang="de-DE" sz="3200" b="1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  <a:t>klinischen Routinedaten</a:t>
            </a:r>
            <a:br>
              <a:rPr lang="de-DE" sz="3200" b="1" dirty="0" smtClean="0">
                <a:solidFill>
                  <a:prstClr val="white"/>
                </a:solidFill>
                <a:latin typeface="Calibri"/>
                <a:ea typeface="+mj-ea"/>
                <a:cs typeface="+mj-cs"/>
              </a:rPr>
            </a:br>
            <a:endParaRPr lang="de-DE" sz="1200" dirty="0"/>
          </a:p>
        </p:txBody>
      </p:sp>
      <p:sp>
        <p:nvSpPr>
          <p:cNvPr id="10" name="Rechteck 9"/>
          <p:cNvSpPr/>
          <p:nvPr/>
        </p:nvSpPr>
        <p:spPr>
          <a:xfrm>
            <a:off x="1475656" y="1916832"/>
            <a:ext cx="3528392" cy="13419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Bef>
                <a:spcPct val="20000"/>
              </a:spcBef>
            </a:pPr>
            <a:r>
              <a:rPr lang="de-DE" sz="2000" dirty="0" smtClean="0">
                <a:solidFill>
                  <a:srgbClr val="F8F8F8"/>
                </a:solidFill>
                <a:latin typeface="Calibri"/>
              </a:rPr>
              <a:t>Medizinische Universität Graz</a:t>
            </a:r>
            <a:endParaRPr lang="de-DE" sz="2400" dirty="0" smtClean="0">
              <a:solidFill>
                <a:srgbClr val="F8F8F8"/>
              </a:solidFill>
              <a:latin typeface="Calibri"/>
            </a:endParaRPr>
          </a:p>
          <a:p>
            <a:pPr lvl="0">
              <a:spcBef>
                <a:spcPct val="20000"/>
              </a:spcBef>
            </a:pPr>
            <a:r>
              <a:rPr lang="de-DE" dirty="0" smtClean="0">
                <a:solidFill>
                  <a:srgbClr val="F8F8F8"/>
                </a:solidFill>
                <a:latin typeface="Calibri"/>
              </a:rPr>
              <a:t>Institut für Medizinische Informatik, </a:t>
            </a:r>
            <a:br>
              <a:rPr lang="de-DE" dirty="0" smtClean="0">
                <a:solidFill>
                  <a:srgbClr val="F8F8F8"/>
                </a:solidFill>
                <a:latin typeface="Calibri"/>
              </a:rPr>
            </a:br>
            <a:r>
              <a:rPr lang="de-DE" dirty="0" smtClean="0">
                <a:solidFill>
                  <a:srgbClr val="F8F8F8"/>
                </a:solidFill>
                <a:latin typeface="Calibri"/>
              </a:rPr>
              <a:t>Statistik und Dokumentation</a:t>
            </a:r>
          </a:p>
          <a:p>
            <a:pPr lvl="0">
              <a:spcBef>
                <a:spcPct val="20000"/>
              </a:spcBef>
            </a:pPr>
            <a:r>
              <a:rPr lang="de-DE" dirty="0" smtClean="0">
                <a:solidFill>
                  <a:srgbClr val="F8F8F8"/>
                </a:solidFill>
                <a:latin typeface="Calibri"/>
              </a:rPr>
              <a:t>Antrittsvorlesung, 20.5.2011</a:t>
            </a:r>
          </a:p>
        </p:txBody>
      </p:sp>
      <p:sp>
        <p:nvSpPr>
          <p:cNvPr id="11" name="Rechteck 10"/>
          <p:cNvSpPr/>
          <p:nvPr/>
        </p:nvSpPr>
        <p:spPr>
          <a:xfrm>
            <a:off x="0" y="3442355"/>
            <a:ext cx="9144000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4800" b="1" dirty="0" smtClean="0">
                <a:solidFill>
                  <a:prstClr val="white"/>
                </a:solidFill>
                <a:latin typeface="Calibri"/>
              </a:rPr>
              <a:t>Danke für Ihre Aufmerksamkeit</a:t>
            </a:r>
            <a:br>
              <a:rPr lang="de-DE" sz="4800" b="1" dirty="0" smtClean="0">
                <a:solidFill>
                  <a:prstClr val="white"/>
                </a:solidFill>
                <a:latin typeface="Calibri"/>
              </a:rPr>
            </a:br>
            <a:endParaRPr lang="de-DE" sz="2000" dirty="0"/>
          </a:p>
        </p:txBody>
      </p:sp>
      <p:sp>
        <p:nvSpPr>
          <p:cNvPr id="12" name="Rechteck 11"/>
          <p:cNvSpPr/>
          <p:nvPr/>
        </p:nvSpPr>
        <p:spPr>
          <a:xfrm>
            <a:off x="1259632" y="4869160"/>
            <a:ext cx="405764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3200" smtClean="0">
                <a:solidFill>
                  <a:schemeClr val="bg1"/>
                </a:solidFill>
                <a:latin typeface="+mn-lt"/>
              </a:rPr>
              <a:t>http://purl.org/steschu</a:t>
            </a:r>
            <a:endParaRPr lang="de-DE" sz="32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3" name="Rechteck 12"/>
          <p:cNvSpPr/>
          <p:nvPr/>
        </p:nvSpPr>
        <p:spPr>
          <a:xfrm>
            <a:off x="3779912" y="5589240"/>
            <a:ext cx="50971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3200" dirty="0" smtClean="0">
                <a:solidFill>
                  <a:schemeClr val="bg1"/>
                </a:solidFill>
                <a:latin typeface="+mn-lt"/>
              </a:rPr>
              <a:t>stefan.schulz@medunigraz.at</a:t>
            </a:r>
            <a:endParaRPr lang="de-DE" sz="32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4" name="Rechteck 13"/>
          <p:cNvSpPr/>
          <p:nvPr/>
        </p:nvSpPr>
        <p:spPr>
          <a:xfrm>
            <a:off x="5076056" y="1556792"/>
            <a:ext cx="352839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F8F8F8"/>
                </a:solidFill>
                <a:latin typeface="Calibri"/>
              </a:rPr>
              <a:t>Univ.-Prof. Dr. med. </a:t>
            </a:r>
            <a:br>
              <a:rPr lang="de-DE" sz="2000" dirty="0" smtClean="0">
                <a:solidFill>
                  <a:srgbClr val="F8F8F8"/>
                </a:solidFill>
                <a:latin typeface="Calibri"/>
              </a:rPr>
            </a:br>
            <a:r>
              <a:rPr lang="de-DE" sz="3200" dirty="0" smtClean="0">
                <a:solidFill>
                  <a:srgbClr val="F8F8F8"/>
                </a:solidFill>
                <a:latin typeface="Calibri"/>
              </a:rPr>
              <a:t>Stefan Schulz </a:t>
            </a:r>
            <a:r>
              <a:rPr lang="de-DE" sz="2800" dirty="0" smtClean="0">
                <a:solidFill>
                  <a:srgbClr val="F8F8F8"/>
                </a:solidFill>
                <a:latin typeface="Calibri"/>
              </a:rPr>
              <a:t/>
            </a:r>
            <a:br>
              <a:rPr lang="de-DE" sz="2800" dirty="0" smtClean="0">
                <a:solidFill>
                  <a:srgbClr val="F8F8F8"/>
                </a:solidFill>
                <a:latin typeface="Calibri"/>
              </a:rPr>
            </a:br>
            <a:endParaRPr lang="de-DE" sz="280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de-DE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Ellipse 592"/>
          <p:cNvSpPr>
            <a:spLocks noChangeArrowheads="1"/>
          </p:cNvSpPr>
          <p:nvPr/>
        </p:nvSpPr>
        <p:spPr bwMode="auto">
          <a:xfrm>
            <a:off x="3923928" y="4941168"/>
            <a:ext cx="8014443" cy="2736304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/>
          <a:lstStyle/>
          <a:p>
            <a:pPr algn="ctr"/>
            <a:endParaRPr lang="de-DE">
              <a:latin typeface="Calibri" pitchFamily="34" charset="0"/>
            </a:endParaRPr>
          </a:p>
        </p:txBody>
      </p:sp>
      <p:sp>
        <p:nvSpPr>
          <p:cNvPr id="45" name="Ellipse 592"/>
          <p:cNvSpPr>
            <a:spLocks noChangeArrowheads="1"/>
          </p:cNvSpPr>
          <p:nvPr/>
        </p:nvSpPr>
        <p:spPr bwMode="auto">
          <a:xfrm>
            <a:off x="3902373" y="2162944"/>
            <a:ext cx="8014443" cy="834008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/>
          <a:lstStyle/>
          <a:p>
            <a:pPr algn="ctr"/>
            <a:endParaRPr lang="de-DE">
              <a:latin typeface="Calibri" pitchFamily="34" charset="0"/>
            </a:endParaRPr>
          </a:p>
        </p:txBody>
      </p:sp>
      <p:sp>
        <p:nvSpPr>
          <p:cNvPr id="7" name="Rectangle 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de-AT" i="1" dirty="0" smtClean="0"/>
              <a:t>Precision </a:t>
            </a:r>
            <a:r>
              <a:rPr lang="de-AT" dirty="0" smtClean="0"/>
              <a:t>und </a:t>
            </a:r>
            <a:r>
              <a:rPr lang="de-AT" i="1" dirty="0" smtClean="0"/>
              <a:t>Recall</a:t>
            </a:r>
            <a:endParaRPr lang="de-DE" i="1" dirty="0" smtClean="0"/>
          </a:p>
        </p:txBody>
      </p:sp>
      <p:sp>
        <p:nvSpPr>
          <p:cNvPr id="14" name="Rechteck 13"/>
          <p:cNvSpPr/>
          <p:nvPr/>
        </p:nvSpPr>
        <p:spPr>
          <a:xfrm>
            <a:off x="251520" y="4839543"/>
            <a:ext cx="432080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Precision = 60% (3 von 5)</a:t>
            </a:r>
            <a:endParaRPr lang="de-DE" sz="2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3" name="Rechteck 42"/>
          <p:cNvSpPr/>
          <p:nvPr/>
        </p:nvSpPr>
        <p:spPr>
          <a:xfrm>
            <a:off x="5724128" y="2708920"/>
            <a:ext cx="34198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Recall= 75% (3 von 4)</a:t>
            </a:r>
            <a:endParaRPr lang="de-DE" sz="2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1" name="Flussdiagramm: Dokument 50"/>
          <p:cNvSpPr/>
          <p:nvPr/>
        </p:nvSpPr>
        <p:spPr>
          <a:xfrm>
            <a:off x="323528" y="4077072"/>
            <a:ext cx="648072" cy="576064"/>
          </a:xfrm>
          <a:prstGeom prst="flowChartDocumen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8" name="Flussdiagramm: Dokument 57"/>
          <p:cNvSpPr/>
          <p:nvPr/>
        </p:nvSpPr>
        <p:spPr>
          <a:xfrm>
            <a:off x="1115616" y="4077072"/>
            <a:ext cx="648072" cy="576064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9" name="Flussdiagramm: Dokument 58"/>
          <p:cNvSpPr/>
          <p:nvPr/>
        </p:nvSpPr>
        <p:spPr>
          <a:xfrm>
            <a:off x="1907704" y="4077072"/>
            <a:ext cx="648072" cy="576064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0" name="Flussdiagramm: Dokument 59"/>
          <p:cNvSpPr/>
          <p:nvPr/>
        </p:nvSpPr>
        <p:spPr>
          <a:xfrm>
            <a:off x="2699792" y="4077072"/>
            <a:ext cx="648072" cy="576064"/>
          </a:xfrm>
          <a:prstGeom prst="flowChartDocumen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1" name="Flussdiagramm: Dokument 60"/>
          <p:cNvSpPr/>
          <p:nvPr/>
        </p:nvSpPr>
        <p:spPr>
          <a:xfrm>
            <a:off x="3491880" y="4077072"/>
            <a:ext cx="648072" cy="576064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2" name="Flussdiagramm: Dokument 61"/>
          <p:cNvSpPr/>
          <p:nvPr/>
        </p:nvSpPr>
        <p:spPr>
          <a:xfrm>
            <a:off x="6300192" y="2276872"/>
            <a:ext cx="288032" cy="288032"/>
          </a:xfrm>
          <a:prstGeom prst="flowChartDocumen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3" name="Flussdiagramm: Dokument 62"/>
          <p:cNvSpPr/>
          <p:nvPr/>
        </p:nvSpPr>
        <p:spPr>
          <a:xfrm>
            <a:off x="6804248" y="2276872"/>
            <a:ext cx="288032" cy="288032"/>
          </a:xfrm>
          <a:prstGeom prst="flowChartDocumen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4" name="Flussdiagramm: Dokument 63"/>
          <p:cNvSpPr/>
          <p:nvPr/>
        </p:nvSpPr>
        <p:spPr>
          <a:xfrm>
            <a:off x="7308304" y="2276872"/>
            <a:ext cx="288032" cy="288032"/>
          </a:xfrm>
          <a:prstGeom prst="flowChartDocumen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5" name="Flussdiagramm: Dokument 64"/>
          <p:cNvSpPr/>
          <p:nvPr/>
        </p:nvSpPr>
        <p:spPr>
          <a:xfrm>
            <a:off x="7812360" y="2276872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6" name="Flussdiagramm: Dokument 65"/>
          <p:cNvSpPr/>
          <p:nvPr/>
        </p:nvSpPr>
        <p:spPr>
          <a:xfrm>
            <a:off x="6012160" y="645333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7" name="Flussdiagramm: Dokument 66"/>
          <p:cNvSpPr/>
          <p:nvPr/>
        </p:nvSpPr>
        <p:spPr>
          <a:xfrm>
            <a:off x="6516216" y="6453336"/>
            <a:ext cx="288032" cy="288032"/>
          </a:xfrm>
          <a:prstGeom prst="flowChartDocumen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8" name="Flussdiagramm: Dokument 67"/>
          <p:cNvSpPr/>
          <p:nvPr/>
        </p:nvSpPr>
        <p:spPr>
          <a:xfrm>
            <a:off x="7020272" y="645333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9" name="Flussdiagramm: Dokument 68"/>
          <p:cNvSpPr/>
          <p:nvPr/>
        </p:nvSpPr>
        <p:spPr>
          <a:xfrm>
            <a:off x="7524328" y="645333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0" name="Flussdiagramm: Dokument 69"/>
          <p:cNvSpPr/>
          <p:nvPr/>
        </p:nvSpPr>
        <p:spPr>
          <a:xfrm>
            <a:off x="8028384" y="645333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1" name="Flussdiagramm: Dokument 70"/>
          <p:cNvSpPr/>
          <p:nvPr/>
        </p:nvSpPr>
        <p:spPr>
          <a:xfrm>
            <a:off x="6164560" y="609329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2" name="Flussdiagramm: Dokument 71"/>
          <p:cNvSpPr/>
          <p:nvPr/>
        </p:nvSpPr>
        <p:spPr>
          <a:xfrm>
            <a:off x="6668616" y="609329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3" name="Flussdiagramm: Dokument 72"/>
          <p:cNvSpPr/>
          <p:nvPr/>
        </p:nvSpPr>
        <p:spPr>
          <a:xfrm>
            <a:off x="7172672" y="6093296"/>
            <a:ext cx="288032" cy="288032"/>
          </a:xfrm>
          <a:prstGeom prst="flowChartDocumen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4" name="Flussdiagramm: Dokument 73"/>
          <p:cNvSpPr/>
          <p:nvPr/>
        </p:nvSpPr>
        <p:spPr>
          <a:xfrm>
            <a:off x="7676728" y="609329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5" name="Flussdiagramm: Dokument 74"/>
          <p:cNvSpPr/>
          <p:nvPr/>
        </p:nvSpPr>
        <p:spPr>
          <a:xfrm>
            <a:off x="8180784" y="609329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6" name="Flussdiagramm: Dokument 75"/>
          <p:cNvSpPr/>
          <p:nvPr/>
        </p:nvSpPr>
        <p:spPr>
          <a:xfrm>
            <a:off x="6372200" y="573325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7" name="Flussdiagramm: Dokument 76"/>
          <p:cNvSpPr/>
          <p:nvPr/>
        </p:nvSpPr>
        <p:spPr>
          <a:xfrm>
            <a:off x="6876256" y="573325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8" name="Flussdiagramm: Dokument 77"/>
          <p:cNvSpPr/>
          <p:nvPr/>
        </p:nvSpPr>
        <p:spPr>
          <a:xfrm>
            <a:off x="7380312" y="573325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9" name="Flussdiagramm: Dokument 78"/>
          <p:cNvSpPr/>
          <p:nvPr/>
        </p:nvSpPr>
        <p:spPr>
          <a:xfrm>
            <a:off x="7884368" y="573325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0" name="Flussdiagramm: Dokument 79"/>
          <p:cNvSpPr/>
          <p:nvPr/>
        </p:nvSpPr>
        <p:spPr>
          <a:xfrm>
            <a:off x="8388424" y="573325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1" name="Flussdiagramm: Dokument 80"/>
          <p:cNvSpPr/>
          <p:nvPr/>
        </p:nvSpPr>
        <p:spPr>
          <a:xfrm>
            <a:off x="6588224" y="537321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2" name="Flussdiagramm: Dokument 81"/>
          <p:cNvSpPr/>
          <p:nvPr/>
        </p:nvSpPr>
        <p:spPr>
          <a:xfrm>
            <a:off x="7092280" y="5373216"/>
            <a:ext cx="288032" cy="288032"/>
          </a:xfrm>
          <a:prstGeom prst="flowChartDocumen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3" name="Flussdiagramm: Dokument 82"/>
          <p:cNvSpPr/>
          <p:nvPr/>
        </p:nvSpPr>
        <p:spPr>
          <a:xfrm>
            <a:off x="7596336" y="537321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4" name="Flussdiagramm: Dokument 83"/>
          <p:cNvSpPr/>
          <p:nvPr/>
        </p:nvSpPr>
        <p:spPr>
          <a:xfrm>
            <a:off x="8100392" y="537321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5" name="Flussdiagramm: Dokument 84"/>
          <p:cNvSpPr/>
          <p:nvPr/>
        </p:nvSpPr>
        <p:spPr>
          <a:xfrm>
            <a:off x="8604448" y="5373216"/>
            <a:ext cx="288032" cy="288032"/>
          </a:xfrm>
          <a:prstGeom prst="flowChartDocument">
            <a:avLst/>
          </a:prstGeom>
          <a:solidFill>
            <a:srgbClr val="66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6" name="Rechteck 85"/>
          <p:cNvSpPr/>
          <p:nvPr/>
        </p:nvSpPr>
        <p:spPr>
          <a:xfrm>
            <a:off x="2627784" y="2636912"/>
            <a:ext cx="130035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Such-</a:t>
            </a:r>
            <a:b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de-DE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Maschinen</a:t>
            </a:r>
          </a:p>
        </p:txBody>
      </p:sp>
      <p:sp>
        <p:nvSpPr>
          <p:cNvPr id="38" name="Rechteck 37"/>
          <p:cNvSpPr/>
          <p:nvPr/>
        </p:nvSpPr>
        <p:spPr>
          <a:xfrm>
            <a:off x="5724128" y="3543399"/>
            <a:ext cx="34198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Recall= 15% (3 von 20)</a:t>
            </a:r>
            <a:endParaRPr lang="de-DE" sz="2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" name="Rechteck 38"/>
          <p:cNvSpPr/>
          <p:nvPr/>
        </p:nvSpPr>
        <p:spPr>
          <a:xfrm>
            <a:off x="2267744" y="1052736"/>
            <a:ext cx="461363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6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Genauigkeit                                           Ausbeute</a:t>
            </a:r>
            <a:endParaRPr lang="de-DE" sz="1600" dirty="0"/>
          </a:p>
        </p:txBody>
      </p:sp>
      <p:pic>
        <p:nvPicPr>
          <p:cNvPr id="110594" name="Picture 2" descr="http://servermaniac.de/wp-content/uploads/serverfarm-managed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9512" y="1988840"/>
            <a:ext cx="2369840" cy="1777380"/>
          </a:xfrm>
          <a:prstGeom prst="rect">
            <a:avLst/>
          </a:prstGeom>
          <a:noFill/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592"/>
          <p:cNvSpPr>
            <a:spLocks noChangeArrowheads="1"/>
          </p:cNvSpPr>
          <p:nvPr/>
        </p:nvSpPr>
        <p:spPr bwMode="auto">
          <a:xfrm>
            <a:off x="-1188640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Rectangle 2"/>
          <p:cNvSpPr txBox="1">
            <a:spLocks/>
          </p:cNvSpPr>
          <p:nvPr/>
        </p:nvSpPr>
        <p:spPr bwMode="auto">
          <a:xfrm>
            <a:off x="4283968" y="274638"/>
            <a:ext cx="440283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4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Varianten</a:t>
            </a:r>
            <a:endParaRPr kumimoji="0" lang="de-DE" sz="4400" b="0" i="0" u="none" strike="noStrike" kern="120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5" name="Rechteck 4"/>
          <p:cNvSpPr/>
          <p:nvPr/>
        </p:nvSpPr>
        <p:spPr>
          <a:xfrm>
            <a:off x="4572000" y="1268760"/>
            <a:ext cx="4104456" cy="28869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90550" lvl="0" indent="-533400">
              <a:lnSpc>
                <a:spcPct val="80000"/>
              </a:lnSpc>
              <a:spcBef>
                <a:spcPct val="20000"/>
              </a:spcBef>
            </a:pPr>
            <a:r>
              <a:rPr lang="de-DE" sz="3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Dokumentenretrieval</a:t>
            </a:r>
          </a:p>
          <a:p>
            <a:pPr marL="447675" lvl="1" indent="9525">
              <a:lnSpc>
                <a:spcPct val="80000"/>
              </a:lnSpc>
              <a:spcBef>
                <a:spcPct val="20000"/>
              </a:spcBef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beantwortet Nutzeranfragen mit Listen potentiell relevanter Dokumente</a:t>
            </a:r>
          </a:p>
          <a:p>
            <a:pPr marL="447675" lvl="1" indent="9525">
              <a:lnSpc>
                <a:spcPct val="80000"/>
              </a:lnSpc>
              <a:spcBef>
                <a:spcPct val="20000"/>
              </a:spcBef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Früher: typische Aufgabe von 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Dokumentations- und Bibliothekskräften</a:t>
            </a:r>
            <a:endParaRPr lang="de-DE" sz="20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447675" lvl="1" indent="9525">
              <a:lnSpc>
                <a:spcPct val="80000"/>
              </a:lnSpc>
              <a:spcBef>
                <a:spcPct val="20000"/>
              </a:spcBef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Heute: "</a:t>
            </a:r>
            <a:r>
              <a:rPr lang="de-DE" sz="20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Googlen</a:t>
            </a: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" als zentrale Kulturtechnik der Informationsgesellschaft</a:t>
            </a:r>
          </a:p>
        </p:txBody>
      </p:sp>
      <p:sp>
        <p:nvSpPr>
          <p:cNvPr id="6" name="Rechteck 5"/>
          <p:cNvSpPr/>
          <p:nvPr/>
        </p:nvSpPr>
        <p:spPr>
          <a:xfrm>
            <a:off x="5148064" y="4324800"/>
            <a:ext cx="3995936" cy="18405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90550" lvl="0" indent="-533400">
              <a:lnSpc>
                <a:spcPct val="80000"/>
              </a:lnSpc>
              <a:spcBef>
                <a:spcPct val="20000"/>
              </a:spcBef>
            </a:pPr>
            <a:r>
              <a:rPr lang="de-DE" sz="32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Faktenretrieval</a:t>
            </a:r>
          </a:p>
          <a:p>
            <a:pPr marL="447675" lvl="1" indent="9525">
              <a:lnSpc>
                <a:spcPct val="80000"/>
              </a:lnSpc>
              <a:spcBef>
                <a:spcPct val="20000"/>
              </a:spcBef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beantwortet eine Nutzeranfrage </a:t>
            </a:r>
            <a:b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</a:b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mit einer Auflistung potentiell relevanter Fakten</a:t>
            </a:r>
          </a:p>
          <a:p>
            <a:pPr marL="447675" lvl="1" indent="9525">
              <a:lnSpc>
                <a:spcPct val="80000"/>
              </a:lnSpc>
              <a:spcBef>
                <a:spcPct val="20000"/>
              </a:spcBef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Domäne von Datenbank-Managementsystemen</a:t>
            </a:r>
          </a:p>
        </p:txBody>
      </p:sp>
      <p:sp>
        <p:nvSpPr>
          <p:cNvPr id="7" name="Rechteck 6"/>
          <p:cNvSpPr/>
          <p:nvPr/>
        </p:nvSpPr>
        <p:spPr>
          <a:xfrm>
            <a:off x="611560" y="5013522"/>
            <a:ext cx="4572000" cy="16558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90550" lvl="0" indent="-533400">
              <a:lnSpc>
                <a:spcPct val="80000"/>
              </a:lnSpc>
              <a:spcBef>
                <a:spcPct val="20000"/>
              </a:spcBef>
            </a:pPr>
            <a:r>
              <a:rPr lang="de-DE" sz="3200" dirty="0" err="1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Termretrieval</a:t>
            </a:r>
            <a:endParaRPr lang="de-DE" sz="32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  <a:p>
            <a:pPr marL="447675" lvl="1" indent="9525">
              <a:lnSpc>
                <a:spcPct val="80000"/>
              </a:lnSpc>
              <a:spcBef>
                <a:spcPct val="20000"/>
              </a:spcBef>
            </a:pPr>
            <a:r>
              <a:rPr lang="de-DE" sz="20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</a:rPr>
              <a:t>Auffinden von passenden Terminologie- / Klassifikationstermen Kodieren, "Verschlüsseln"</a:t>
            </a:r>
          </a:p>
          <a:p>
            <a:pPr marL="990600" lvl="1" indent="-533400">
              <a:lnSpc>
                <a:spcPct val="80000"/>
              </a:lnSpc>
              <a:spcBef>
                <a:spcPct val="20000"/>
              </a:spcBef>
            </a:pPr>
            <a:endParaRPr lang="de-DE" sz="2400" dirty="0" smtClean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llipse 592"/>
          <p:cNvSpPr>
            <a:spLocks noChangeArrowheads="1"/>
          </p:cNvSpPr>
          <p:nvPr/>
        </p:nvSpPr>
        <p:spPr bwMode="auto">
          <a:xfrm>
            <a:off x="3563888" y="242088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C0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Klinische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Routinedaten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Ellipse 592"/>
          <p:cNvSpPr>
            <a:spLocks noChangeArrowheads="1"/>
          </p:cNvSpPr>
          <p:nvPr/>
        </p:nvSpPr>
        <p:spPr bwMode="auto">
          <a:xfrm>
            <a:off x="-900608" y="-1179512"/>
            <a:ext cx="6552728" cy="5472608"/>
          </a:xfrm>
          <a:prstGeom prst="ellipse">
            <a:avLst/>
          </a:prstGeom>
          <a:gradFill rotWithShape="1">
            <a:gsLst>
              <a:gs pos="0">
                <a:srgbClr val="0070C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Semantik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Ellipse 592"/>
          <p:cNvSpPr>
            <a:spLocks noChangeArrowheads="1"/>
          </p:cNvSpPr>
          <p:nvPr/>
        </p:nvSpPr>
        <p:spPr bwMode="auto">
          <a:xfrm>
            <a:off x="-252536" y="2060848"/>
            <a:ext cx="6552728" cy="5472608"/>
          </a:xfrm>
          <a:prstGeom prst="ellipse">
            <a:avLst/>
          </a:prstGeom>
          <a:gradFill rotWithShape="1">
            <a:gsLst>
              <a:gs pos="0">
                <a:srgbClr val="EA8B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Sekundär-</a:t>
            </a:r>
            <a:b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</a:br>
            <a:r>
              <a:rPr lang="de-DE" sz="5400" dirty="0" err="1" smtClean="0">
                <a:solidFill>
                  <a:schemeClr val="bg1"/>
                </a:solidFill>
                <a:latin typeface="Calibri" pitchFamily="34" charset="0"/>
              </a:rPr>
              <a:t>nutzung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Ellipse 592"/>
          <p:cNvSpPr>
            <a:spLocks noChangeArrowheads="1"/>
          </p:cNvSpPr>
          <p:nvPr/>
        </p:nvSpPr>
        <p:spPr bwMode="auto">
          <a:xfrm>
            <a:off x="3203848" y="-1107504"/>
            <a:ext cx="7056784" cy="6580112"/>
          </a:xfrm>
          <a:prstGeom prst="ellipse">
            <a:avLst/>
          </a:prstGeom>
          <a:gradFill rotWithShape="1">
            <a:gsLst>
              <a:gs pos="0">
                <a:srgbClr val="C8C8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lIns="122191" tIns="61096" rIns="122191" bIns="61096" anchor="ctr" anchorCtr="0"/>
          <a:lstStyle/>
          <a:p>
            <a:pPr algn="ctr"/>
            <a:r>
              <a:rPr lang="de-DE" sz="5400" dirty="0" smtClean="0">
                <a:solidFill>
                  <a:schemeClr val="bg1"/>
                </a:solidFill>
                <a:latin typeface="Calibri" pitchFamily="34" charset="0"/>
              </a:rPr>
              <a:t>Retrieval</a:t>
            </a:r>
            <a:endParaRPr lang="de-DE" sz="54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1">
            <a:lumMod val="65000"/>
          </a:schemeClr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2022</Words>
  <Application>Microsoft Office PowerPoint</Application>
  <PresentationFormat>Bildschirmpräsentation (4:3)</PresentationFormat>
  <Paragraphs>793</Paragraphs>
  <Slides>64</Slides>
  <Notes>64</Notes>
  <HiddenSlides>0</HiddenSlides>
  <MMClips>0</MMClips>
  <ScaleCrop>false</ScaleCrop>
  <HeadingPairs>
    <vt:vector size="4" baseType="variant">
      <vt:variant>
        <vt:lpstr>Design</vt:lpstr>
      </vt:variant>
      <vt:variant>
        <vt:i4>1</vt:i4>
      </vt:variant>
      <vt:variant>
        <vt:lpstr>Folientitel</vt:lpstr>
      </vt:variant>
      <vt:variant>
        <vt:i4>64</vt:i4>
      </vt:variant>
    </vt:vector>
  </HeadingPairs>
  <TitlesOfParts>
    <vt:vector size="65" baseType="lpstr">
      <vt:lpstr>Larissa-Design</vt:lpstr>
      <vt:lpstr>Folie 1</vt:lpstr>
      <vt:lpstr>Folie 2</vt:lpstr>
      <vt:lpstr>Folie 3</vt:lpstr>
      <vt:lpstr>Folie 4</vt:lpstr>
      <vt:lpstr>Grundbegriffe des  Information Retrieval</vt:lpstr>
      <vt:lpstr>Precision und Recall</vt:lpstr>
      <vt:lpstr>Precision und Recall</vt:lpstr>
      <vt:lpstr>Folie 8</vt:lpstr>
      <vt:lpstr>Folie 9</vt:lpstr>
      <vt:lpstr>Folie 10</vt:lpstr>
      <vt:lpstr>Folie 11</vt:lpstr>
      <vt:lpstr>Folie 12</vt:lpstr>
      <vt:lpstr>Folie 13</vt:lpstr>
      <vt:lpstr>Folie 14</vt:lpstr>
      <vt:lpstr>Folie 15</vt:lpstr>
      <vt:lpstr>Folie 16</vt:lpstr>
      <vt:lpstr>Folie 17</vt:lpstr>
      <vt:lpstr>Folie 18</vt:lpstr>
      <vt:lpstr>Folie 19</vt:lpstr>
      <vt:lpstr>Folie 20</vt:lpstr>
      <vt:lpstr>Folie 21</vt:lpstr>
      <vt:lpstr>Folie 22</vt:lpstr>
      <vt:lpstr>Folie 23</vt:lpstr>
      <vt:lpstr>Folie 24</vt:lpstr>
      <vt:lpstr>Folie 25</vt:lpstr>
      <vt:lpstr>Folie 26</vt:lpstr>
      <vt:lpstr>Folie 27</vt:lpstr>
      <vt:lpstr>Folie 28</vt:lpstr>
      <vt:lpstr>Folie 29</vt:lpstr>
      <vt:lpstr>Folie 30</vt:lpstr>
      <vt:lpstr>Folie 31</vt:lpstr>
      <vt:lpstr>Folie 32</vt:lpstr>
      <vt:lpstr>Folie 33</vt:lpstr>
      <vt:lpstr>Folie 34</vt:lpstr>
      <vt:lpstr>Folie 35</vt:lpstr>
      <vt:lpstr>Folie 36</vt:lpstr>
      <vt:lpstr>Folie 37</vt:lpstr>
      <vt:lpstr>Folie 38</vt:lpstr>
      <vt:lpstr>Folie 39</vt:lpstr>
      <vt:lpstr>Folie 40</vt:lpstr>
      <vt:lpstr>Folie 41</vt:lpstr>
      <vt:lpstr>Folie 42</vt:lpstr>
      <vt:lpstr>Folie 43</vt:lpstr>
      <vt:lpstr>Folie 44</vt:lpstr>
      <vt:lpstr>Folie 45</vt:lpstr>
      <vt:lpstr>Folie 46</vt:lpstr>
      <vt:lpstr>Folie 47</vt:lpstr>
      <vt:lpstr>Folie 48</vt:lpstr>
      <vt:lpstr>Folie 49</vt:lpstr>
      <vt:lpstr>Folie 50</vt:lpstr>
      <vt:lpstr>Folie 51</vt:lpstr>
      <vt:lpstr>Folie 52</vt:lpstr>
      <vt:lpstr>Folie 53</vt:lpstr>
      <vt:lpstr>Folie 54</vt:lpstr>
      <vt:lpstr>Folie 55</vt:lpstr>
      <vt:lpstr>Folie 56</vt:lpstr>
      <vt:lpstr>Folie 57</vt:lpstr>
      <vt:lpstr>Folie 58</vt:lpstr>
      <vt:lpstr>Vertikaler Zugang (Browsing)</vt:lpstr>
      <vt:lpstr>Horizontaler Zugang (Retrieval)</vt:lpstr>
      <vt:lpstr>Horizontaler Zugang (Retrieval)</vt:lpstr>
      <vt:lpstr>Folie 62</vt:lpstr>
      <vt:lpstr>Folie 63</vt:lpstr>
      <vt:lpstr>Folie 64</vt:lpstr>
    </vt:vector>
  </TitlesOfParts>
  <Company>Microsoft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Forschungsschwerpunkt  Biomedizinische Semantik</dc:title>
  <dc:creator>schulz</dc:creator>
  <cp:lastModifiedBy>schulz</cp:lastModifiedBy>
  <cp:revision>234</cp:revision>
  <dcterms:created xsi:type="dcterms:W3CDTF">2011-03-01T15:21:41Z</dcterms:created>
  <dcterms:modified xsi:type="dcterms:W3CDTF">2011-05-20T12:19:56Z</dcterms:modified>
</cp:coreProperties>
</file>