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39" r:id="rId2"/>
    <p:sldId id="1194" r:id="rId3"/>
    <p:sldId id="1007" r:id="rId4"/>
    <p:sldId id="1184" r:id="rId5"/>
    <p:sldId id="1185" r:id="rId6"/>
    <p:sldId id="1186" r:id="rId7"/>
    <p:sldId id="1187" r:id="rId8"/>
    <p:sldId id="1188" r:id="rId9"/>
    <p:sldId id="1174" r:id="rId10"/>
    <p:sldId id="1206" r:id="rId11"/>
    <p:sldId id="1198" r:id="rId12"/>
    <p:sldId id="1196" r:id="rId13"/>
    <p:sldId id="1197" r:id="rId14"/>
    <p:sldId id="1200" r:id="rId15"/>
    <p:sldId id="1199" r:id="rId16"/>
    <p:sldId id="1191" r:id="rId17"/>
    <p:sldId id="1201" r:id="rId18"/>
    <p:sldId id="1192" r:id="rId19"/>
    <p:sldId id="1203" r:id="rId20"/>
    <p:sldId id="1204" r:id="rId21"/>
    <p:sldId id="1209" r:id="rId22"/>
    <p:sldId id="1208" r:id="rId23"/>
    <p:sldId id="1210" r:id="rId24"/>
    <p:sldId id="1205" r:id="rId25"/>
    <p:sldId id="1122" r:id="rId26"/>
    <p:sldId id="1124" r:id="rId27"/>
    <p:sldId id="1125" r:id="rId28"/>
  </p:sldIdLst>
  <p:sldSz cx="9144000" cy="6858000" type="screen4x3"/>
  <p:notesSz cx="6746875" cy="99139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FF"/>
    <a:srgbClr val="C77B0B"/>
    <a:srgbClr val="D7D200"/>
    <a:srgbClr val="FFFF99"/>
    <a:srgbClr val="66FF66"/>
    <a:srgbClr val="0000CC"/>
    <a:srgbClr val="FFCC99"/>
    <a:srgbClr val="FFFFF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7760" autoAdjust="0"/>
  </p:normalViewPr>
  <p:slideViewPr>
    <p:cSldViewPr>
      <p:cViewPr varScale="1">
        <p:scale>
          <a:sx n="99" d="100"/>
          <a:sy n="99" d="100"/>
        </p:scale>
        <p:origin x="-1896" y="-96"/>
      </p:cViewPr>
      <p:guideLst>
        <p:guide orient="horz" pos="406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952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927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43927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80C32B0-ADA0-444D-9185-DFAC938A06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52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952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439275"/>
            <a:ext cx="29241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2EE7F3C-231A-456F-BB46-5872ED911B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22813"/>
            <a:ext cx="49466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62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6750" y="566738"/>
            <a:ext cx="5413375" cy="4060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4CD3-5858-47FB-A9C0-A0CD6099C6DD}" type="slidenum">
              <a:rPr lang="de-DE" smtClean="0">
                <a:cs typeface="Arial" charset="0"/>
              </a:rPr>
              <a:pPr/>
              <a:t>1</a:t>
            </a:fld>
            <a:endParaRPr lang="de-DE" smtClean="0">
              <a:cs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FF0BF-9D09-4822-887E-B802E0D24203}" type="slidenum">
              <a:rPr lang="de-DE"/>
              <a:pPr/>
              <a:t>21</a:t>
            </a:fld>
            <a:endParaRPr lang="de-DE"/>
          </a:p>
        </p:txBody>
      </p:sp>
      <p:sp>
        <p:nvSpPr>
          <p:cNvPr id="155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2F496-7E1C-48FB-838B-E435388E6EFD}" type="slidenum">
              <a:rPr lang="de-DE"/>
              <a:pPr/>
              <a:t>22</a:t>
            </a:fld>
            <a:endParaRPr lang="de-DE"/>
          </a:p>
        </p:txBody>
      </p:sp>
      <p:sp>
        <p:nvSpPr>
          <p:cNvPr id="156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EE7F3C-231A-456F-BB46-5872ED911BBD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334B6C-FA72-4092-A830-163BC331A815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 flipH="1">
            <a:off x="692150" y="815975"/>
            <a:ext cx="7697788" cy="0"/>
          </a:xfrm>
          <a:prstGeom prst="line">
            <a:avLst/>
          </a:prstGeom>
          <a:noFill/>
          <a:ln w="1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92150" y="815975"/>
            <a:ext cx="7697788" cy="1436688"/>
          </a:xfrm>
          <a:noFill/>
          <a:ln w="9525"/>
        </p:spPr>
        <p:txBody>
          <a:bodyPr lIns="0" tIns="0" rIns="0" bIns="0" anchor="t"/>
          <a:lstStyle>
            <a:lvl1pPr>
              <a:lnSpc>
                <a:spcPts val="2988"/>
              </a:lnSpc>
              <a:defRPr sz="36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38513" y="2667000"/>
            <a:ext cx="5051425" cy="1698625"/>
          </a:xfrm>
          <a:ln/>
        </p:spPr>
        <p:txBody>
          <a:bodyPr lIns="0" tIns="0" rIns="0" bIns="0"/>
          <a:lstStyle>
            <a:lvl1pPr>
              <a:lnSpc>
                <a:spcPts val="1825"/>
              </a:lnSpc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770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7701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1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98475" y="1392238"/>
            <a:ext cx="8205788" cy="5184775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1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98475" y="1392238"/>
            <a:ext cx="8205788" cy="5184775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50000"/>
                </a:schemeClr>
              </a:buCl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1">
                  <a:lumMod val="50000"/>
                </a:schemeClr>
              </a:buCl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1">
                  <a:lumMod val="50000"/>
                </a:schemeClr>
              </a:buCl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1">
                  <a:lumMod val="50000"/>
                </a:schemeClr>
              </a:buCl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1">
                  <a:lumMod val="50000"/>
                </a:schemeClr>
              </a:buCl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8475" y="1392238"/>
            <a:ext cx="40259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6775" y="1392238"/>
            <a:ext cx="4027488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392238"/>
            <a:ext cx="8205788" cy="51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1267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11275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2pPr>
      <a:lvl3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3pPr>
      <a:lvl4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4pPr>
      <a:lvl5pPr algn="l" defTabSz="757238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5pPr>
      <a:lvl6pPr marL="457200" algn="l" defTabSz="757238" rtl="0" fontAlgn="base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6pPr>
      <a:lvl7pPr marL="914400" algn="l" defTabSz="757238" rtl="0" fontAlgn="base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7pPr>
      <a:lvl8pPr marL="1371600" algn="l" defTabSz="757238" rtl="0" fontAlgn="base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8pPr>
      <a:lvl9pPr marL="1828800" algn="l" defTabSz="757238" rtl="0" fontAlgn="base">
        <a:lnSpc>
          <a:spcPct val="110000"/>
        </a:lnSpc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Arial" charset="0"/>
        </a:defRPr>
      </a:lvl9pPr>
    </p:titleStyle>
    <p:bodyStyle>
      <a:lvl1pPr marL="284163" indent="-284163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36538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  <a:cs typeface="+mn-cs"/>
        </a:defRPr>
      </a:lvl2pPr>
      <a:lvl3pPr marL="946150" indent="-188913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1325563" indent="-188913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4pPr>
      <a:lvl5pPr marL="1704975" indent="-190500" algn="l" defTabSz="7572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5pPr>
      <a:lvl6pPr marL="2162175" indent="-190500" algn="l" defTabSz="757238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6pPr>
      <a:lvl7pPr marL="2619375" indent="-190500" algn="l" defTabSz="757238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7pPr>
      <a:lvl8pPr marL="3076575" indent="-190500" algn="l" defTabSz="757238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8pPr>
      <a:lvl9pPr marL="3533775" indent="-190500" algn="l" defTabSz="757238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12694" t="60469" r="12299"/>
          <a:stretch>
            <a:fillRect/>
          </a:stretch>
        </p:blipFill>
        <p:spPr bwMode="auto">
          <a:xfrm>
            <a:off x="0" y="4360020"/>
            <a:ext cx="9172912" cy="249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27784" y="4005064"/>
            <a:ext cx="3888432" cy="884238"/>
          </a:xfrm>
        </p:spPr>
        <p:txBody>
          <a:bodyPr/>
          <a:lstStyle/>
          <a:p>
            <a:pPr marL="0" indent="0" algn="ctr" eaLnBrk="1" hangingPunct="1">
              <a:lnSpc>
                <a:spcPts val="2325"/>
              </a:lnSpc>
              <a:buNone/>
            </a:pPr>
            <a:r>
              <a:rPr lang="en-US" sz="32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Stefan Schulz</a:t>
            </a:r>
          </a:p>
        </p:txBody>
      </p:sp>
      <p:pic>
        <p:nvPicPr>
          <p:cNvPr id="15" name="Picture 57" descr="M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2554" y="-9921"/>
            <a:ext cx="3913942" cy="1656184"/>
          </a:xfrm>
          <a:prstGeom prst="rect">
            <a:avLst/>
          </a:prstGeom>
          <a:noFill/>
        </p:spPr>
      </p:pic>
      <p:sp>
        <p:nvSpPr>
          <p:cNvPr id="16" name="Oval 61"/>
          <p:cNvSpPr>
            <a:spLocks noChangeArrowheads="1"/>
          </p:cNvSpPr>
          <p:nvPr/>
        </p:nvSpPr>
        <p:spPr bwMode="auto">
          <a:xfrm>
            <a:off x="5113029" y="-9921"/>
            <a:ext cx="877144" cy="126998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7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5100329" y="-27384"/>
            <a:ext cx="1373964" cy="1366537"/>
          </a:xfrm>
          <a:prstGeom prst="rect">
            <a:avLst/>
          </a:prstGeom>
          <a:noFill/>
        </p:spPr>
      </p:pic>
      <p:sp>
        <p:nvSpPr>
          <p:cNvPr id="18" name="Rectangle 55"/>
          <p:cNvSpPr>
            <a:spLocks noChangeArrowheads="1"/>
          </p:cNvSpPr>
          <p:nvPr/>
        </p:nvSpPr>
        <p:spPr bwMode="auto">
          <a:xfrm>
            <a:off x="468587" y="2348880"/>
            <a:ext cx="818685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Tutorial-style Workshop: Ontological Realism for </a:t>
            </a:r>
            <a:b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Biomedical Ontologies and Electronic Health Records</a:t>
            </a:r>
          </a:p>
          <a:p>
            <a:endParaRPr lang="en-US" sz="600" b="1" dirty="0" smtClean="0">
              <a:solidFill>
                <a:schemeClr val="tx1">
                  <a:lumMod val="65000"/>
                  <a:lumOff val="35000"/>
                </a:schemeClr>
              </a:solidFill>
              <a:cs typeface="+mn-cs"/>
            </a:endParaRPr>
          </a:p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Ontology authoring and assessment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172337" y="1628800"/>
            <a:ext cx="3816424" cy="655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eaLnBrk="1" hangingPunct="1">
              <a:lnSpc>
                <a:spcPts val="2325"/>
              </a:lnSpc>
              <a:buNone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Institute for Medical Informatics,  </a:t>
            </a:r>
            <a:b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Statistics and Documentation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88640"/>
            <a:ext cx="2339752" cy="147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errors (I): Taxonomy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948581"/>
            <a:ext cx="3641477" cy="4576763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Clinical Medicine</a:t>
            </a:r>
          </a:p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- Oncology</a:t>
            </a:r>
          </a:p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- - Cancer</a:t>
            </a:r>
          </a:p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- - - Lung</a:t>
            </a:r>
          </a:p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- - - Breast </a:t>
            </a:r>
          </a:p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- - - Prostate</a:t>
            </a:r>
          </a:p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- - - Colon</a:t>
            </a:r>
          </a:p>
          <a:p>
            <a:pPr>
              <a:lnSpc>
                <a:spcPts val="4000"/>
              </a:lnSpc>
              <a:buNone/>
            </a:pPr>
            <a:endParaRPr lang="en-US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39552" y="6258798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 individual which is member of X but not of Y ?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602931" y="1948581"/>
            <a:ext cx="4145533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Clinical  Disease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Oncologic Disease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Cancer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Lung Cancer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Breast  Cancer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Prostate Cancer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Colon Cancer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543820" y="1404065"/>
            <a:ext cx="2188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Correction: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errors (I): Taxonomy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60032" y="1948581"/>
            <a:ext cx="4176464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Geographical Entity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Country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BRIC</a:t>
            </a:r>
            <a:r>
              <a:rPr kumimoji="0" lang="en-US" sz="27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Country</a:t>
            </a:r>
            <a:r>
              <a:rPr lang="en-US" sz="2700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/>
            </a:r>
            <a:br>
              <a:rPr lang="en-US" sz="2700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</a:br>
            <a:r>
              <a:rPr lang="en-US" sz="2700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(Members: </a:t>
            </a:r>
            <a:r>
              <a:rPr kumimoji="0" lang="en-US" sz="27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Brazil, </a:t>
            </a:r>
            <a:br>
              <a:rPr kumimoji="0" lang="en-US" sz="27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700" b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700" b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Russia, India, China</a:t>
            </a: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39552" y="6258798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 individual which is member of X but not of Y ?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539552" y="1948581"/>
            <a:ext cx="3641477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Geography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Countries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BRIC</a:t>
            </a:r>
            <a:r>
              <a:rPr kumimoji="0" lang="en-US" sz="2700" b="0" i="1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Countries</a:t>
            </a: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Brazil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Russia 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India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China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855550" y="1404065"/>
            <a:ext cx="2188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Correction: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errors (II): Existential quantification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714500"/>
            <a:ext cx="8645525" cy="4576763"/>
          </a:xfrm>
        </p:spPr>
        <p:txBody>
          <a:bodyPr/>
          <a:lstStyle/>
          <a:p>
            <a:pPr>
              <a:buNone/>
            </a:pPr>
            <a:r>
              <a:rPr lang="en-US" sz="2800" i="1" dirty="0" smtClean="0">
                <a:solidFill>
                  <a:srgbClr val="0033CC"/>
                </a:solidFill>
              </a:rPr>
              <a:t>Painkiller </a:t>
            </a:r>
            <a:r>
              <a:rPr lang="en-US" sz="2800" dirty="0" smtClean="0">
                <a:solidFill>
                  <a:srgbClr val="0033CC"/>
                </a:solidFill>
              </a:rPr>
              <a:t>equivalentTo </a:t>
            </a:r>
            <a:r>
              <a:rPr lang="en-US" sz="2800" i="1" dirty="0" smtClean="0">
                <a:solidFill>
                  <a:srgbClr val="0033CC"/>
                </a:solidFill>
              </a:rPr>
              <a:t>Chemical </a:t>
            </a:r>
            <a:r>
              <a:rPr lang="en-US" sz="2800" dirty="0" smtClean="0">
                <a:solidFill>
                  <a:srgbClr val="0033CC"/>
                </a:solidFill>
              </a:rPr>
              <a:t>and 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			</a:t>
            </a:r>
            <a:r>
              <a:rPr lang="en-US" sz="2800" b="1" dirty="0" smtClean="0">
                <a:solidFill>
                  <a:srgbClr val="0033CC"/>
                </a:solidFill>
              </a:rPr>
              <a:t>treats </a:t>
            </a:r>
            <a:r>
              <a:rPr lang="en-US" sz="2800" dirty="0" smtClean="0">
                <a:solidFill>
                  <a:srgbClr val="0033CC"/>
                </a:solidFill>
              </a:rPr>
              <a:t>some </a:t>
            </a:r>
            <a:r>
              <a:rPr lang="en-US" sz="2800" i="1" dirty="0" smtClean="0">
                <a:solidFill>
                  <a:srgbClr val="0033CC"/>
                </a:solidFill>
              </a:rPr>
              <a:t>Pain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bg1"/>
                </a:solidFill>
              </a:rPr>
              <a:t>Painkiller </a:t>
            </a:r>
            <a:r>
              <a:rPr lang="en-US" sz="2400" dirty="0" smtClean="0">
                <a:solidFill>
                  <a:schemeClr val="bg1"/>
                </a:solidFill>
              </a:rPr>
              <a:t>equivalentTo </a:t>
            </a:r>
            <a:r>
              <a:rPr lang="en-US" sz="2400" i="1" dirty="0" smtClean="0">
                <a:solidFill>
                  <a:schemeClr val="bg1"/>
                </a:solidFill>
              </a:rPr>
              <a:t>Chemical </a:t>
            </a:r>
            <a:r>
              <a:rPr lang="en-US" sz="2400" dirty="0" smtClean="0">
                <a:solidFill>
                  <a:schemeClr val="bg1"/>
                </a:solidFill>
              </a:rPr>
              <a:t>and </a:t>
            </a:r>
            <a:r>
              <a:rPr lang="en-US" sz="2400" b="1" dirty="0" err="1" smtClean="0">
                <a:solidFill>
                  <a:schemeClr val="bg1"/>
                </a:solidFill>
              </a:rPr>
              <a:t>bearerOf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some (</a:t>
            </a:r>
            <a:r>
              <a:rPr lang="en-US" sz="2400" i="1" dirty="0" smtClean="0">
                <a:solidFill>
                  <a:schemeClr val="bg1"/>
                </a:solidFill>
              </a:rPr>
              <a:t>Disposition </a:t>
            </a:r>
            <a:r>
              <a:rPr lang="en-US" sz="2400" dirty="0" smtClean="0">
                <a:solidFill>
                  <a:schemeClr val="bg1"/>
                </a:solidFill>
              </a:rPr>
              <a:t>and </a:t>
            </a:r>
            <a:r>
              <a:rPr lang="en-US" sz="2400" b="1" dirty="0" err="1" smtClean="0">
                <a:solidFill>
                  <a:schemeClr val="bg1"/>
                </a:solidFill>
              </a:rPr>
              <a:t>realizedBy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only </a:t>
            </a:r>
            <a:r>
              <a:rPr lang="en-US" sz="2400" i="1" dirty="0" err="1" smtClean="0">
                <a:solidFill>
                  <a:schemeClr val="bg1"/>
                </a:solidFill>
              </a:rPr>
              <a:t>TreatingPain</a:t>
            </a:r>
            <a:r>
              <a:rPr lang="en-US" sz="2400" i="1" dirty="0" smtClean="0">
                <a:solidFill>
                  <a:schemeClr val="bg1"/>
                </a:solidFill>
              </a:rPr>
              <a:t>)</a:t>
            </a:r>
            <a:endParaRPr lang="en-US" sz="2800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800" i="1" dirty="0" err="1" smtClean="0">
                <a:solidFill>
                  <a:srgbClr val="0033CC"/>
                </a:solidFill>
              </a:rPr>
              <a:t>UreterCarcinoma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subclassOf</a:t>
            </a:r>
            <a:r>
              <a:rPr lang="en-US" sz="2800" dirty="0" smtClean="0">
                <a:solidFill>
                  <a:srgbClr val="0033CC"/>
                </a:solidFill>
              </a:rPr>
              <a:t>	 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	      </a:t>
            </a:r>
            <a:r>
              <a:rPr lang="en-US" sz="2800" b="1" dirty="0" err="1" smtClean="0">
                <a:solidFill>
                  <a:srgbClr val="0033CC"/>
                </a:solidFill>
              </a:rPr>
              <a:t>mayHaveFinding</a:t>
            </a:r>
            <a:r>
              <a:rPr lang="en-US" sz="2800" b="1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some </a:t>
            </a:r>
            <a:r>
              <a:rPr lang="en-US" sz="2800" i="1" dirty="0" smtClean="0">
                <a:solidFill>
                  <a:srgbClr val="0033CC"/>
                </a:solidFill>
              </a:rPr>
              <a:t>Pain</a:t>
            </a:r>
          </a:p>
          <a:p>
            <a:pPr>
              <a:buNone/>
            </a:pPr>
            <a:r>
              <a:rPr lang="en-US" sz="2400" i="1" dirty="0" err="1" smtClean="0">
                <a:solidFill>
                  <a:schemeClr val="bg1"/>
                </a:solidFill>
              </a:rPr>
              <a:t>UreterCarcinoma</a:t>
            </a:r>
            <a:r>
              <a:rPr lang="en-US" sz="2400" dirty="0" smtClean="0">
                <a:solidFill>
                  <a:schemeClr val="bg1"/>
                </a:solidFill>
              </a:rPr>
              <a:t> subClassOf </a:t>
            </a:r>
            <a:r>
              <a:rPr lang="en-US" sz="2400" b="1" dirty="0" err="1" smtClean="0">
                <a:solidFill>
                  <a:schemeClr val="bg1"/>
                </a:solidFill>
              </a:rPr>
              <a:t>bearerOf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     some (</a:t>
            </a:r>
            <a:r>
              <a:rPr lang="en-US" sz="2400" i="1" dirty="0" smtClean="0">
                <a:solidFill>
                  <a:schemeClr val="bg1"/>
                </a:solidFill>
              </a:rPr>
              <a:t>Disposition </a:t>
            </a:r>
            <a:r>
              <a:rPr lang="en-US" sz="2400" dirty="0" smtClean="0">
                <a:solidFill>
                  <a:schemeClr val="bg1"/>
                </a:solidFill>
              </a:rPr>
              <a:t>and </a:t>
            </a:r>
            <a:r>
              <a:rPr lang="en-US" sz="2400" b="1" dirty="0" err="1" smtClean="0">
                <a:solidFill>
                  <a:schemeClr val="bg1"/>
                </a:solidFill>
              </a:rPr>
              <a:t>realizedBy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only Pain)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hteck 3"/>
          <p:cNvSpPr/>
          <p:nvPr/>
        </p:nvSpPr>
        <p:spPr>
          <a:xfrm>
            <a:off x="539552" y="6093296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any individual member of X which is unrelated to any member of Y 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errors (II): Existential quantification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714500"/>
            <a:ext cx="8645525" cy="4576763"/>
          </a:xfrm>
        </p:spPr>
        <p:txBody>
          <a:bodyPr/>
          <a:lstStyle/>
          <a:p>
            <a:pPr>
              <a:buNone/>
            </a:pPr>
            <a:r>
              <a:rPr lang="en-US" sz="2800" i="1" dirty="0" smtClean="0">
                <a:solidFill>
                  <a:srgbClr val="0033CC"/>
                </a:solidFill>
              </a:rPr>
              <a:t>Painkiller </a:t>
            </a:r>
            <a:r>
              <a:rPr lang="en-US" sz="2800" dirty="0" smtClean="0">
                <a:solidFill>
                  <a:srgbClr val="0033CC"/>
                </a:solidFill>
              </a:rPr>
              <a:t>equivalentTo </a:t>
            </a:r>
            <a:r>
              <a:rPr lang="en-US" sz="2800" i="1" dirty="0" smtClean="0">
                <a:solidFill>
                  <a:srgbClr val="0033CC"/>
                </a:solidFill>
              </a:rPr>
              <a:t>Chemical </a:t>
            </a:r>
            <a:r>
              <a:rPr lang="en-US" sz="2800" dirty="0" smtClean="0">
                <a:solidFill>
                  <a:srgbClr val="0033CC"/>
                </a:solidFill>
              </a:rPr>
              <a:t>and 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			</a:t>
            </a:r>
            <a:r>
              <a:rPr lang="en-US" sz="2800" b="1" dirty="0" smtClean="0">
                <a:solidFill>
                  <a:srgbClr val="0033CC"/>
                </a:solidFill>
              </a:rPr>
              <a:t>treats </a:t>
            </a:r>
            <a:r>
              <a:rPr lang="en-US" sz="2800" dirty="0" smtClean="0">
                <a:solidFill>
                  <a:srgbClr val="0033CC"/>
                </a:solidFill>
              </a:rPr>
              <a:t>some </a:t>
            </a:r>
            <a:r>
              <a:rPr lang="en-US" sz="2800" i="1" dirty="0" smtClean="0">
                <a:solidFill>
                  <a:srgbClr val="0033CC"/>
                </a:solidFill>
              </a:rPr>
              <a:t>Pain</a:t>
            </a: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Painkiller </a:t>
            </a:r>
            <a:r>
              <a:rPr lang="en-US" sz="2400" dirty="0" smtClean="0">
                <a:solidFill>
                  <a:schemeClr val="tx1"/>
                </a:solidFill>
              </a:rPr>
              <a:t>equivalentTo </a:t>
            </a:r>
            <a:r>
              <a:rPr lang="en-US" sz="2400" i="1" dirty="0" smtClean="0">
                <a:solidFill>
                  <a:schemeClr val="tx1"/>
                </a:solidFill>
              </a:rPr>
              <a:t>Chemical </a:t>
            </a: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b="1" dirty="0" err="1" smtClean="0">
                <a:solidFill>
                  <a:schemeClr val="tx1"/>
                </a:solidFill>
              </a:rPr>
              <a:t>bearerOf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some (</a:t>
            </a:r>
            <a:r>
              <a:rPr lang="en-US" sz="2400" i="1" dirty="0" smtClean="0">
                <a:solidFill>
                  <a:schemeClr val="tx1"/>
                </a:solidFill>
              </a:rPr>
              <a:t>Disposition </a:t>
            </a: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b="1" dirty="0" err="1" smtClean="0">
                <a:solidFill>
                  <a:schemeClr val="tx1"/>
                </a:solidFill>
              </a:rPr>
              <a:t>realizedBy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only </a:t>
            </a:r>
            <a:r>
              <a:rPr lang="en-US" sz="2400" i="1" dirty="0" err="1" smtClean="0">
                <a:solidFill>
                  <a:schemeClr val="tx1"/>
                </a:solidFill>
              </a:rPr>
              <a:t>TreatingPain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  <a:endParaRPr lang="en-US" sz="2800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800" i="1" dirty="0" err="1" smtClean="0">
                <a:solidFill>
                  <a:srgbClr val="0033CC"/>
                </a:solidFill>
              </a:rPr>
              <a:t>UreterCarcinoma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subclassOf</a:t>
            </a:r>
            <a:r>
              <a:rPr lang="en-US" sz="2800" dirty="0" smtClean="0">
                <a:solidFill>
                  <a:srgbClr val="0033CC"/>
                </a:solidFill>
              </a:rPr>
              <a:t>	 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	      </a:t>
            </a:r>
            <a:r>
              <a:rPr lang="en-US" sz="2800" b="1" dirty="0" err="1" smtClean="0">
                <a:solidFill>
                  <a:srgbClr val="0033CC"/>
                </a:solidFill>
              </a:rPr>
              <a:t>mayHaveFinding</a:t>
            </a:r>
            <a:r>
              <a:rPr lang="en-US" sz="2800" b="1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some </a:t>
            </a:r>
            <a:r>
              <a:rPr lang="en-US" sz="2800" i="1" dirty="0" smtClean="0">
                <a:solidFill>
                  <a:srgbClr val="0033CC"/>
                </a:solidFill>
              </a:rPr>
              <a:t>Pain</a:t>
            </a:r>
          </a:p>
          <a:p>
            <a:pPr>
              <a:buNone/>
            </a:pPr>
            <a:r>
              <a:rPr lang="en-US" sz="2400" i="1" dirty="0" err="1" smtClean="0"/>
              <a:t>UreterCarcinoma</a:t>
            </a:r>
            <a:r>
              <a:rPr lang="en-US" sz="2400" dirty="0" smtClean="0"/>
              <a:t> subClassOf </a:t>
            </a:r>
            <a:r>
              <a:rPr lang="en-US" sz="2400" b="1" dirty="0" err="1" smtClean="0"/>
              <a:t>bearerOf</a:t>
            </a:r>
            <a:r>
              <a:rPr lang="en-US" sz="2400" b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some (</a:t>
            </a:r>
            <a:r>
              <a:rPr lang="en-US" sz="2400" i="1" dirty="0" smtClean="0"/>
              <a:t>Disposition </a:t>
            </a:r>
            <a:r>
              <a:rPr lang="en-US" sz="2400" dirty="0" smtClean="0"/>
              <a:t>and </a:t>
            </a:r>
            <a:r>
              <a:rPr lang="en-US" sz="2400" b="1" dirty="0" err="1" smtClean="0"/>
              <a:t>realizedBy</a:t>
            </a:r>
            <a:r>
              <a:rPr lang="en-US" sz="2400" b="1" dirty="0" smtClean="0"/>
              <a:t> </a:t>
            </a:r>
            <a:r>
              <a:rPr lang="en-US" sz="2400" dirty="0" smtClean="0"/>
              <a:t>only Pain)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hteck 3"/>
          <p:cNvSpPr/>
          <p:nvPr/>
        </p:nvSpPr>
        <p:spPr>
          <a:xfrm>
            <a:off x="539552" y="6093296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any individual member of X which is unrelated to any member of Y ?</a:t>
            </a: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251520" y="1628800"/>
            <a:ext cx="7704856" cy="792088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Gerade Verbindung 6"/>
          <p:cNvCxnSpPr/>
          <p:nvPr/>
        </p:nvCxnSpPr>
        <p:spPr bwMode="auto">
          <a:xfrm>
            <a:off x="251520" y="4005064"/>
            <a:ext cx="7704856" cy="792088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errors (III): Direction of quantification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714500"/>
            <a:ext cx="8466013" cy="4576763"/>
          </a:xfrm>
        </p:spPr>
        <p:txBody>
          <a:bodyPr/>
          <a:lstStyle/>
          <a:p>
            <a:pPr>
              <a:defRPr/>
            </a:pPr>
            <a:r>
              <a:rPr lang="en-US" sz="2800" i="1" dirty="0" err="1" smtClean="0">
                <a:solidFill>
                  <a:srgbClr val="0033CC"/>
                </a:solidFill>
              </a:rPr>
              <a:t>AntibodyProducingCell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subclassOf</a:t>
            </a:r>
            <a:r>
              <a:rPr lang="en-US" sz="2800" dirty="0" smtClean="0">
                <a:solidFill>
                  <a:srgbClr val="0033CC"/>
                </a:solidFill>
              </a:rPr>
              <a:t>	 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                 </a:t>
            </a:r>
            <a:r>
              <a:rPr lang="en-US" sz="2800" b="1" dirty="0" err="1" smtClean="0">
                <a:solidFill>
                  <a:srgbClr val="0033CC"/>
                </a:solidFill>
              </a:rPr>
              <a:t>partOf</a:t>
            </a:r>
            <a:r>
              <a:rPr lang="en-US" sz="2800" dirty="0" smtClean="0">
                <a:solidFill>
                  <a:srgbClr val="0033CC"/>
                </a:solidFill>
              </a:rPr>
              <a:t> some </a:t>
            </a:r>
            <a:r>
              <a:rPr lang="en-US" sz="2800" i="1" dirty="0" err="1" smtClean="0">
                <a:solidFill>
                  <a:srgbClr val="0033CC"/>
                </a:solidFill>
              </a:rPr>
              <a:t>LymphoidTissue</a:t>
            </a:r>
            <a:endParaRPr lang="en-US" sz="2800" i="1" dirty="0" smtClean="0">
              <a:solidFill>
                <a:srgbClr val="0033CC"/>
              </a:solidFill>
            </a:endParaRPr>
          </a:p>
          <a:p>
            <a:pPr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>
              <a:defRPr/>
            </a:pPr>
            <a:endParaRPr lang="de-DE" sz="2800" i="1" dirty="0" smtClean="0">
              <a:solidFill>
                <a:srgbClr val="0033CC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39552" y="6093296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any individual member of X which is unrelated to any member of Y 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errors (III): Direction of quantification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714500"/>
            <a:ext cx="8466013" cy="4576763"/>
          </a:xfrm>
        </p:spPr>
        <p:txBody>
          <a:bodyPr/>
          <a:lstStyle/>
          <a:p>
            <a:pPr>
              <a:defRPr/>
            </a:pPr>
            <a:r>
              <a:rPr lang="en-US" sz="2800" i="1" dirty="0" err="1" smtClean="0">
                <a:solidFill>
                  <a:srgbClr val="0033CC"/>
                </a:solidFill>
              </a:rPr>
              <a:t>AntibodyProducingCell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subclassOf</a:t>
            </a:r>
            <a:r>
              <a:rPr lang="en-US" sz="2800" dirty="0" smtClean="0">
                <a:solidFill>
                  <a:srgbClr val="0033CC"/>
                </a:solidFill>
              </a:rPr>
              <a:t>	 </a:t>
            </a:r>
            <a:br>
              <a:rPr lang="en-US" sz="2800" dirty="0" smtClean="0">
                <a:solidFill>
                  <a:srgbClr val="0033CC"/>
                </a:solidFill>
              </a:rPr>
            </a:br>
            <a:r>
              <a:rPr lang="en-US" sz="2800" dirty="0" smtClean="0">
                <a:solidFill>
                  <a:srgbClr val="0033CC"/>
                </a:solidFill>
              </a:rPr>
              <a:t>                    </a:t>
            </a:r>
            <a:r>
              <a:rPr lang="en-US" sz="2800" b="1" dirty="0" err="1" smtClean="0">
                <a:solidFill>
                  <a:srgbClr val="0033CC"/>
                </a:solidFill>
              </a:rPr>
              <a:t>partOf</a:t>
            </a:r>
            <a:r>
              <a:rPr lang="en-US" sz="2800" dirty="0" smtClean="0">
                <a:solidFill>
                  <a:srgbClr val="0033CC"/>
                </a:solidFill>
              </a:rPr>
              <a:t> some </a:t>
            </a:r>
            <a:r>
              <a:rPr lang="en-US" sz="2800" i="1" dirty="0" err="1" smtClean="0">
                <a:solidFill>
                  <a:srgbClr val="0033CC"/>
                </a:solidFill>
              </a:rPr>
              <a:t>LymphoidTissue</a:t>
            </a:r>
            <a:endParaRPr lang="en-US" sz="2800" i="1" dirty="0" smtClean="0">
              <a:solidFill>
                <a:srgbClr val="0033CC"/>
              </a:solidFill>
            </a:endParaRPr>
          </a:p>
          <a:p>
            <a:pPr>
              <a:defRPr/>
            </a:pPr>
            <a:endParaRPr lang="en-US" sz="2800" i="1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2800" i="1" dirty="0" err="1" smtClean="0">
                <a:solidFill>
                  <a:schemeClr val="tx1"/>
                </a:solidFill>
              </a:rPr>
              <a:t>LymphoidTissue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subclassOf</a:t>
            </a:r>
            <a:r>
              <a:rPr lang="en-US" sz="2800" dirty="0" smtClean="0">
                <a:solidFill>
                  <a:schemeClr val="tx1"/>
                </a:solidFill>
              </a:rPr>
              <a:t>	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                 </a:t>
            </a:r>
            <a:r>
              <a:rPr lang="en-US" sz="2800" b="1" dirty="0" err="1" smtClean="0">
                <a:solidFill>
                  <a:schemeClr val="tx1"/>
                </a:solidFill>
              </a:rPr>
              <a:t>hasPart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some </a:t>
            </a:r>
            <a:r>
              <a:rPr lang="en-US" sz="2800" i="1" dirty="0" err="1" smtClean="0">
                <a:solidFill>
                  <a:schemeClr val="tx1"/>
                </a:solidFill>
              </a:rPr>
              <a:t>AntibodyProducingCell</a:t>
            </a:r>
            <a:endParaRPr lang="en-US" sz="2800" i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de-DE" sz="2800" i="1" dirty="0" smtClean="0">
              <a:solidFill>
                <a:srgbClr val="0033CC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39552" y="6093296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any individual member of X which is unrelated to any member of Y ?</a:t>
            </a: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51520" y="1628800"/>
            <a:ext cx="7704856" cy="792088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errors (IV): Distributive statements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251521" y="1714500"/>
            <a:ext cx="8712968" cy="4576763"/>
          </a:xfrm>
        </p:spPr>
        <p:txBody>
          <a:bodyPr/>
          <a:lstStyle/>
          <a:p>
            <a:pPr>
              <a:defRPr/>
            </a:pPr>
            <a:r>
              <a:rPr lang="en-US" sz="2400" i="1" dirty="0" smtClean="0">
                <a:solidFill>
                  <a:srgbClr val="0033CC"/>
                </a:solidFill>
              </a:rPr>
              <a:t>Calcium-Activated_Chloride_Channel-2 </a:t>
            </a:r>
            <a:r>
              <a:rPr lang="en-US" sz="2400" dirty="0" smtClean="0">
                <a:solidFill>
                  <a:srgbClr val="0033CC"/>
                </a:solidFill>
              </a:rPr>
              <a:t>subClassOf</a:t>
            </a:r>
            <a:r>
              <a:rPr lang="en-US" sz="2400" i="1" dirty="0" smtClean="0">
                <a:solidFill>
                  <a:srgbClr val="0033CC"/>
                </a:solidFill>
              </a:rPr>
              <a:t>	</a:t>
            </a:r>
            <a:br>
              <a:rPr lang="en-US" sz="2400" i="1" dirty="0" smtClean="0">
                <a:solidFill>
                  <a:srgbClr val="0033CC"/>
                </a:solidFill>
              </a:rPr>
            </a:br>
            <a:r>
              <a:rPr lang="en-US" sz="2400" i="1" dirty="0" smtClean="0">
                <a:solidFill>
                  <a:srgbClr val="0033CC"/>
                </a:solidFill>
              </a:rPr>
              <a:t>      </a:t>
            </a:r>
            <a:r>
              <a:rPr lang="en-US" sz="2400" b="1" dirty="0" err="1" smtClean="0">
                <a:solidFill>
                  <a:srgbClr val="0033CC"/>
                </a:solidFill>
              </a:rPr>
              <a:t>Gene_Product_Expressed_In_Tissue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some </a:t>
            </a:r>
            <a:r>
              <a:rPr lang="en-US" sz="2400" i="1" dirty="0" smtClean="0">
                <a:solidFill>
                  <a:srgbClr val="0033CC"/>
                </a:solidFill>
              </a:rPr>
              <a:t>Lung </a:t>
            </a:r>
            <a:r>
              <a:rPr lang="en-US" sz="2400" dirty="0" smtClean="0">
                <a:solidFill>
                  <a:srgbClr val="0033CC"/>
                </a:solidFill>
              </a:rPr>
              <a:t>and</a:t>
            </a:r>
            <a:r>
              <a:rPr lang="en-US" sz="2400" i="1" dirty="0" smtClean="0">
                <a:solidFill>
                  <a:srgbClr val="0033CC"/>
                </a:solidFill>
              </a:rPr>
              <a:t/>
            </a:r>
            <a:br>
              <a:rPr lang="en-US" sz="2400" i="1" dirty="0" smtClean="0">
                <a:solidFill>
                  <a:srgbClr val="0033CC"/>
                </a:solidFill>
              </a:rPr>
            </a:br>
            <a:r>
              <a:rPr lang="en-US" sz="2400" i="1" dirty="0" smtClean="0">
                <a:solidFill>
                  <a:srgbClr val="0033CC"/>
                </a:solidFill>
              </a:rPr>
              <a:t>      </a:t>
            </a:r>
            <a:r>
              <a:rPr lang="en-US" sz="2400" b="1" dirty="0" err="1" smtClean="0">
                <a:solidFill>
                  <a:srgbClr val="0033CC"/>
                </a:solidFill>
              </a:rPr>
              <a:t>Gene_Product_Expressed_In_Tissue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some 			                                                       </a:t>
            </a:r>
            <a:r>
              <a:rPr lang="en-US" sz="2400" i="1" dirty="0" err="1" smtClean="0">
                <a:solidFill>
                  <a:srgbClr val="0033CC"/>
                </a:solidFill>
              </a:rPr>
              <a:t>Mammary_Gland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and</a:t>
            </a:r>
            <a:r>
              <a:rPr lang="en-US" sz="2400" i="1" dirty="0" smtClean="0">
                <a:solidFill>
                  <a:srgbClr val="0033CC"/>
                </a:solidFill>
              </a:rPr>
              <a:t/>
            </a:r>
            <a:br>
              <a:rPr lang="en-US" sz="2400" i="1" dirty="0" smtClean="0">
                <a:solidFill>
                  <a:srgbClr val="0033CC"/>
                </a:solidFill>
              </a:rPr>
            </a:br>
            <a:r>
              <a:rPr lang="en-US" sz="2400" i="1" dirty="0" smtClean="0">
                <a:solidFill>
                  <a:srgbClr val="0033CC"/>
                </a:solidFill>
              </a:rPr>
              <a:t>      </a:t>
            </a:r>
            <a:r>
              <a:rPr lang="en-US" sz="2400" b="1" dirty="0" err="1" smtClean="0">
                <a:solidFill>
                  <a:srgbClr val="0033CC"/>
                </a:solidFill>
              </a:rPr>
              <a:t>Gene_Product_Expressed_In_Tissue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some </a:t>
            </a:r>
            <a:r>
              <a:rPr lang="en-US" sz="2400" i="1" dirty="0" smtClean="0">
                <a:solidFill>
                  <a:srgbClr val="0033CC"/>
                </a:solidFill>
              </a:rPr>
              <a:t>Trachea</a:t>
            </a:r>
            <a:endParaRPr lang="de-DE" sz="2400" i="1" dirty="0" smtClean="0">
              <a:solidFill>
                <a:srgbClr val="0033CC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39552" y="6093296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any individual member of the channel which is expressed in all lung, mammary gland, and trachea?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errors (IV): Distributive statements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251521" y="1714500"/>
            <a:ext cx="8712968" cy="4576763"/>
          </a:xfrm>
        </p:spPr>
        <p:txBody>
          <a:bodyPr/>
          <a:lstStyle/>
          <a:p>
            <a:pPr>
              <a:defRPr/>
            </a:pPr>
            <a:r>
              <a:rPr lang="en-US" sz="2400" i="1" dirty="0" smtClean="0">
                <a:solidFill>
                  <a:srgbClr val="0033CC"/>
                </a:solidFill>
              </a:rPr>
              <a:t>Calcium-Activated_Chloride_Channel-2 </a:t>
            </a:r>
            <a:r>
              <a:rPr lang="en-US" sz="2400" dirty="0" smtClean="0">
                <a:solidFill>
                  <a:srgbClr val="0033CC"/>
                </a:solidFill>
              </a:rPr>
              <a:t>subClassOf</a:t>
            </a:r>
            <a:r>
              <a:rPr lang="en-US" sz="2400" i="1" dirty="0" smtClean="0">
                <a:solidFill>
                  <a:srgbClr val="0033CC"/>
                </a:solidFill>
              </a:rPr>
              <a:t>	</a:t>
            </a:r>
            <a:br>
              <a:rPr lang="en-US" sz="2400" i="1" dirty="0" smtClean="0">
                <a:solidFill>
                  <a:srgbClr val="0033CC"/>
                </a:solidFill>
              </a:rPr>
            </a:br>
            <a:r>
              <a:rPr lang="en-US" sz="2400" i="1" dirty="0" smtClean="0">
                <a:solidFill>
                  <a:srgbClr val="0033CC"/>
                </a:solidFill>
              </a:rPr>
              <a:t>      </a:t>
            </a:r>
            <a:r>
              <a:rPr lang="en-US" sz="2400" b="1" dirty="0" err="1" smtClean="0">
                <a:solidFill>
                  <a:srgbClr val="0033CC"/>
                </a:solidFill>
              </a:rPr>
              <a:t>Gene_Product_Expressed_In_Tissue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some </a:t>
            </a:r>
            <a:r>
              <a:rPr lang="en-US" sz="2400" i="1" dirty="0" smtClean="0">
                <a:solidFill>
                  <a:srgbClr val="0033CC"/>
                </a:solidFill>
              </a:rPr>
              <a:t>Lung </a:t>
            </a:r>
            <a:r>
              <a:rPr lang="en-US" sz="2400" dirty="0" smtClean="0">
                <a:solidFill>
                  <a:srgbClr val="0033CC"/>
                </a:solidFill>
              </a:rPr>
              <a:t>and</a:t>
            </a:r>
            <a:r>
              <a:rPr lang="en-US" sz="2400" i="1" dirty="0" smtClean="0">
                <a:solidFill>
                  <a:srgbClr val="0033CC"/>
                </a:solidFill>
              </a:rPr>
              <a:t/>
            </a:r>
            <a:br>
              <a:rPr lang="en-US" sz="2400" i="1" dirty="0" smtClean="0">
                <a:solidFill>
                  <a:srgbClr val="0033CC"/>
                </a:solidFill>
              </a:rPr>
            </a:br>
            <a:r>
              <a:rPr lang="en-US" sz="2400" i="1" dirty="0" smtClean="0">
                <a:solidFill>
                  <a:srgbClr val="0033CC"/>
                </a:solidFill>
              </a:rPr>
              <a:t>      </a:t>
            </a:r>
            <a:r>
              <a:rPr lang="en-US" sz="2400" b="1" dirty="0" err="1" smtClean="0">
                <a:solidFill>
                  <a:srgbClr val="0033CC"/>
                </a:solidFill>
              </a:rPr>
              <a:t>Gene_Product_Expressed_In_Tissue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some 			                                                       </a:t>
            </a:r>
            <a:r>
              <a:rPr lang="en-US" sz="2400" i="1" dirty="0" err="1" smtClean="0">
                <a:solidFill>
                  <a:srgbClr val="0033CC"/>
                </a:solidFill>
              </a:rPr>
              <a:t>Mammary_Gland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and</a:t>
            </a:r>
            <a:r>
              <a:rPr lang="en-US" sz="2400" i="1" dirty="0" smtClean="0">
                <a:solidFill>
                  <a:srgbClr val="0033CC"/>
                </a:solidFill>
              </a:rPr>
              <a:t/>
            </a:r>
            <a:br>
              <a:rPr lang="en-US" sz="2400" i="1" dirty="0" smtClean="0">
                <a:solidFill>
                  <a:srgbClr val="0033CC"/>
                </a:solidFill>
              </a:rPr>
            </a:br>
            <a:r>
              <a:rPr lang="en-US" sz="2400" i="1" dirty="0" smtClean="0">
                <a:solidFill>
                  <a:srgbClr val="0033CC"/>
                </a:solidFill>
              </a:rPr>
              <a:t>      </a:t>
            </a:r>
            <a:r>
              <a:rPr lang="en-US" sz="2400" b="1" dirty="0" err="1" smtClean="0">
                <a:solidFill>
                  <a:srgbClr val="0033CC"/>
                </a:solidFill>
              </a:rPr>
              <a:t>Gene_Product_Expressed_In_Tissue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some </a:t>
            </a:r>
            <a:r>
              <a:rPr lang="en-US" sz="2400" i="1" dirty="0" smtClean="0">
                <a:solidFill>
                  <a:srgbClr val="0033CC"/>
                </a:solidFill>
              </a:rPr>
              <a:t>Trachea</a:t>
            </a:r>
          </a:p>
          <a:p>
            <a:pPr>
              <a:defRPr/>
            </a:pPr>
            <a:endParaRPr lang="en-US" sz="2400" i="1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2400" i="1" dirty="0" smtClean="0">
                <a:solidFill>
                  <a:schemeClr val="tx1"/>
                </a:solidFill>
              </a:rPr>
              <a:t>Calcium-Activated_Chloride_Channel-2 </a:t>
            </a:r>
            <a:r>
              <a:rPr lang="en-US" sz="2400" dirty="0" smtClean="0">
                <a:solidFill>
                  <a:schemeClr val="tx1"/>
                </a:solidFill>
              </a:rPr>
              <a:t>subClassOf</a:t>
            </a:r>
            <a:r>
              <a:rPr lang="en-US" sz="2400" i="1" dirty="0" smtClean="0">
                <a:solidFill>
                  <a:schemeClr val="tx1"/>
                </a:solidFill>
              </a:rPr>
              <a:t>	</a:t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      </a:t>
            </a:r>
            <a:r>
              <a:rPr lang="en-US" sz="2400" b="1" dirty="0" err="1" smtClean="0">
                <a:solidFill>
                  <a:schemeClr val="tx1"/>
                </a:solidFill>
              </a:rPr>
              <a:t>Gene_Product_Expressed_In_Tissue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some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		(</a:t>
            </a:r>
            <a:r>
              <a:rPr lang="en-US" sz="2400" i="1" dirty="0" smtClean="0">
                <a:solidFill>
                  <a:schemeClr val="tx1"/>
                </a:solidFill>
              </a:rPr>
              <a:t>Lung </a:t>
            </a:r>
            <a:r>
              <a:rPr lang="en-US" sz="2400" dirty="0" smtClean="0">
                <a:solidFill>
                  <a:schemeClr val="tx1"/>
                </a:solidFill>
              </a:rPr>
              <a:t>or </a:t>
            </a:r>
            <a:r>
              <a:rPr lang="en-US" sz="2400" i="1" dirty="0" err="1" smtClean="0">
                <a:solidFill>
                  <a:schemeClr val="tx1"/>
                </a:solidFill>
              </a:rPr>
              <a:t>Mammary_Gland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or </a:t>
            </a:r>
            <a:r>
              <a:rPr lang="en-US" sz="2400" i="1" dirty="0" smtClean="0">
                <a:solidFill>
                  <a:schemeClr val="tx1"/>
                </a:solidFill>
              </a:rPr>
              <a:t>Trachea)</a:t>
            </a:r>
            <a:endParaRPr lang="de-DE" sz="2400" i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de-DE" sz="2400" i="1" dirty="0" smtClean="0">
              <a:solidFill>
                <a:srgbClr val="0033CC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39552" y="6093296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any individual member of the channel which is expressed in all lung, mammary gland, and trachea? </a:t>
            </a: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51520" y="1628800"/>
            <a:ext cx="8280920" cy="180020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errors (V): confusion or real objects or processes with information objects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251521" y="1714500"/>
            <a:ext cx="8712968" cy="4576763"/>
          </a:xfrm>
        </p:spPr>
        <p:txBody>
          <a:bodyPr/>
          <a:lstStyle/>
          <a:p>
            <a:pPr>
              <a:defRPr/>
            </a:pPr>
            <a:r>
              <a:rPr lang="de-DE" sz="2400" i="1" dirty="0" err="1" smtClean="0">
                <a:solidFill>
                  <a:srgbClr val="0033CC"/>
                </a:solidFill>
              </a:rPr>
              <a:t>ThumbAbsent</a:t>
            </a:r>
            <a:r>
              <a:rPr lang="de-DE" sz="2400" i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subClassOf </a:t>
            </a:r>
            <a:r>
              <a:rPr lang="en-US" sz="2400" i="1" dirty="0" err="1" smtClean="0">
                <a:solidFill>
                  <a:srgbClr val="0033CC"/>
                </a:solidFill>
              </a:rPr>
              <a:t>FindingOfThumb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and </a:t>
            </a:r>
            <a:r>
              <a:rPr lang="en-US" sz="2400" i="1" dirty="0" smtClean="0">
                <a:solidFill>
                  <a:srgbClr val="0033CC"/>
                </a:solidFill>
              </a:rPr>
              <a:t/>
            </a:r>
            <a:br>
              <a:rPr lang="en-US" sz="2400" i="1" dirty="0" smtClean="0">
                <a:solidFill>
                  <a:srgbClr val="0033CC"/>
                </a:solidFill>
              </a:rPr>
            </a:br>
            <a:r>
              <a:rPr lang="en-US" sz="2400" i="1" dirty="0" smtClean="0">
                <a:solidFill>
                  <a:srgbClr val="0033CC"/>
                </a:solidFill>
              </a:rPr>
              <a:t>		      </a:t>
            </a:r>
            <a:r>
              <a:rPr lang="en-US" sz="2400" b="1" dirty="0" err="1" smtClean="0">
                <a:solidFill>
                  <a:srgbClr val="0033CC"/>
                </a:solidFill>
              </a:rPr>
              <a:t>hasFindingSite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some </a:t>
            </a:r>
            <a:r>
              <a:rPr lang="en-US" sz="2400" i="1" dirty="0" err="1" smtClean="0">
                <a:solidFill>
                  <a:srgbClr val="0033CC"/>
                </a:solidFill>
              </a:rPr>
              <a:t>ThumbStructure</a:t>
            </a:r>
            <a:endParaRPr lang="en-US" sz="2400" i="1" dirty="0" smtClean="0">
              <a:solidFill>
                <a:srgbClr val="0033CC"/>
              </a:solidFill>
            </a:endParaRPr>
          </a:p>
          <a:p>
            <a:pPr>
              <a:defRPr/>
            </a:pPr>
            <a:endParaRPr lang="en-US" sz="2400" i="1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2400" i="1" dirty="0" err="1" smtClean="0">
                <a:solidFill>
                  <a:srgbClr val="0033CC"/>
                </a:solidFill>
              </a:rPr>
              <a:t>BiopsyPlanned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associatedProcedure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i="1" dirty="0" smtClean="0">
                <a:solidFill>
                  <a:srgbClr val="0033CC"/>
                </a:solidFill>
              </a:rPr>
              <a:t>some Biopsy</a:t>
            </a:r>
          </a:p>
          <a:p>
            <a:pPr>
              <a:defRPr/>
            </a:pPr>
            <a:endParaRPr lang="en-US" sz="2400" i="1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2400" i="1" dirty="0" err="1" smtClean="0">
                <a:solidFill>
                  <a:srgbClr val="0033CC"/>
                </a:solidFill>
              </a:rPr>
              <a:t>PresumedViralAgent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subClassOf</a:t>
            </a:r>
            <a:r>
              <a:rPr lang="en-US" sz="2400" i="1" dirty="0" smtClean="0">
                <a:solidFill>
                  <a:srgbClr val="0033CC"/>
                </a:solidFill>
              </a:rPr>
              <a:t> Virus</a:t>
            </a:r>
          </a:p>
          <a:p>
            <a:pPr>
              <a:defRPr/>
            </a:pPr>
            <a:endParaRPr lang="en-US" sz="2400" i="1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2400" i="1" dirty="0" err="1" smtClean="0">
                <a:solidFill>
                  <a:srgbClr val="0033CC"/>
                </a:solidFill>
              </a:rPr>
              <a:t>BorderOfHeart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subClassOf</a:t>
            </a:r>
            <a:r>
              <a:rPr lang="en-US" sz="2400" i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partOf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i="1" dirty="0" smtClean="0">
                <a:solidFill>
                  <a:srgbClr val="0033CC"/>
                </a:solidFill>
              </a:rPr>
              <a:t>Heart</a:t>
            </a:r>
          </a:p>
          <a:p>
            <a:pPr>
              <a:defRPr/>
            </a:pPr>
            <a:endParaRPr lang="en-US" sz="2400" i="1" dirty="0" smtClean="0">
              <a:solidFill>
                <a:srgbClr val="0033CC"/>
              </a:solidFill>
            </a:endParaRPr>
          </a:p>
          <a:p>
            <a:pPr>
              <a:defRPr/>
            </a:pPr>
            <a:endParaRPr lang="en-US" sz="2400" i="1" dirty="0" smtClean="0">
              <a:solidFill>
                <a:srgbClr val="0033CC"/>
              </a:solidFill>
            </a:endParaRPr>
          </a:p>
          <a:p>
            <a:pPr>
              <a:defRPr/>
            </a:pPr>
            <a:endParaRPr lang="de-DE" sz="2400" i="1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ontology correctness after classification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98474" y="1392238"/>
            <a:ext cx="8645526" cy="5184775"/>
          </a:xfrm>
        </p:spPr>
        <p:txBody>
          <a:bodyPr/>
          <a:lstStyle/>
          <a:p>
            <a:r>
              <a:rPr lang="en-US" dirty="0" smtClean="0"/>
              <a:t>Description logics reasoner (e.g. </a:t>
            </a:r>
            <a:r>
              <a:rPr lang="en-US" dirty="0" err="1" smtClean="0"/>
              <a:t>HermiT</a:t>
            </a:r>
            <a:r>
              <a:rPr lang="en-US" dirty="0" smtClean="0"/>
              <a:t>) computes new entailments from the asserted axioms:</a:t>
            </a:r>
          </a:p>
          <a:p>
            <a:pPr lvl="1">
              <a:buNone/>
            </a:pPr>
            <a:r>
              <a:rPr lang="en-US" dirty="0" smtClean="0"/>
              <a:t>Example: </a:t>
            </a:r>
          </a:p>
          <a:p>
            <a:pPr lvl="1">
              <a:buNone/>
            </a:pPr>
            <a:endParaRPr lang="en-US" sz="1800" i="1" dirty="0" smtClean="0">
              <a:solidFill>
                <a:srgbClr val="0033CC"/>
              </a:solidFill>
            </a:endParaRPr>
          </a:p>
          <a:p>
            <a:pPr lvl="1">
              <a:buNone/>
            </a:pPr>
            <a:r>
              <a:rPr lang="en-US" sz="1800" i="1" dirty="0" err="1" smtClean="0">
                <a:solidFill>
                  <a:srgbClr val="0033CC"/>
                </a:solidFill>
              </a:rPr>
              <a:t>AmputationOfTheFoot</a:t>
            </a:r>
            <a:r>
              <a:rPr lang="en-US" sz="1800" i="1" dirty="0" smtClean="0">
                <a:solidFill>
                  <a:srgbClr val="0033CC"/>
                </a:solidFill>
              </a:rPr>
              <a:t>  </a:t>
            </a:r>
            <a:r>
              <a:rPr lang="en-US" sz="1800" dirty="0" smtClean="0">
                <a:solidFill>
                  <a:srgbClr val="0033CC"/>
                </a:solidFill>
              </a:rPr>
              <a:t>equivalentTo </a:t>
            </a:r>
            <a:r>
              <a:rPr lang="en-US" sz="1800" i="1" dirty="0" err="1" smtClean="0">
                <a:solidFill>
                  <a:srgbClr val="0033CC"/>
                </a:solidFill>
              </a:rPr>
              <a:t>rg</a:t>
            </a:r>
            <a:r>
              <a:rPr lang="en-US" sz="1800" i="1" dirty="0" smtClean="0">
                <a:solidFill>
                  <a:srgbClr val="0033CC"/>
                </a:solidFill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some </a:t>
            </a:r>
            <a:br>
              <a:rPr lang="en-US" sz="1800" dirty="0" smtClean="0">
                <a:solidFill>
                  <a:srgbClr val="0033CC"/>
                </a:solidFill>
              </a:rPr>
            </a:br>
            <a:r>
              <a:rPr lang="en-US" sz="1800" i="1" dirty="0" smtClean="0">
                <a:solidFill>
                  <a:srgbClr val="0033CC"/>
                </a:solidFill>
              </a:rPr>
              <a:t>(</a:t>
            </a:r>
            <a:r>
              <a:rPr lang="en-US" sz="1800" b="1" dirty="0" smtClean="0">
                <a:solidFill>
                  <a:srgbClr val="0033CC"/>
                </a:solidFill>
              </a:rPr>
              <a:t>method </a:t>
            </a:r>
            <a:r>
              <a:rPr lang="en-US" sz="1800" dirty="0" smtClean="0">
                <a:solidFill>
                  <a:srgbClr val="0033CC"/>
                </a:solidFill>
              </a:rPr>
              <a:t>some </a:t>
            </a:r>
            <a:r>
              <a:rPr lang="en-US" sz="1800" i="1" dirty="0" smtClean="0">
                <a:solidFill>
                  <a:srgbClr val="0033CC"/>
                </a:solidFill>
              </a:rPr>
              <a:t>Amputation  and  </a:t>
            </a:r>
            <a:r>
              <a:rPr lang="en-US" sz="1800" b="1" dirty="0" err="1" smtClean="0">
                <a:solidFill>
                  <a:srgbClr val="0033CC"/>
                </a:solidFill>
              </a:rPr>
              <a:t>procedureSiteDirect</a:t>
            </a:r>
            <a:r>
              <a:rPr lang="en-US" sz="1800" b="1" dirty="0" smtClean="0">
                <a:solidFill>
                  <a:srgbClr val="0033CC"/>
                </a:solidFill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some </a:t>
            </a:r>
            <a:r>
              <a:rPr lang="en-US" sz="1800" i="1" dirty="0" err="1" smtClean="0">
                <a:solidFill>
                  <a:srgbClr val="0033CC"/>
                </a:solidFill>
              </a:rPr>
              <a:t>FootStructure</a:t>
            </a:r>
            <a:r>
              <a:rPr lang="en-US" sz="1800" i="1" dirty="0" smtClean="0">
                <a:solidFill>
                  <a:srgbClr val="0033CC"/>
                </a:solidFill>
              </a:rPr>
              <a:t>)</a:t>
            </a:r>
          </a:p>
          <a:p>
            <a:pPr lvl="1">
              <a:buNone/>
            </a:pPr>
            <a:r>
              <a:rPr lang="en-US" sz="1800" i="1" dirty="0" err="1" smtClean="0">
                <a:solidFill>
                  <a:srgbClr val="0033CC"/>
                </a:solidFill>
              </a:rPr>
              <a:t>AmputationOfToe</a:t>
            </a:r>
            <a:r>
              <a:rPr lang="en-US" sz="1800" i="1" dirty="0" smtClean="0">
                <a:solidFill>
                  <a:srgbClr val="0033CC"/>
                </a:solidFill>
              </a:rPr>
              <a:t>  equivalentTo </a:t>
            </a:r>
            <a:r>
              <a:rPr lang="en-US" sz="1800" i="1" dirty="0" err="1" smtClean="0">
                <a:solidFill>
                  <a:srgbClr val="0033CC"/>
                </a:solidFill>
              </a:rPr>
              <a:t>rg</a:t>
            </a:r>
            <a:r>
              <a:rPr lang="en-US" sz="1800" i="1" dirty="0" smtClean="0">
                <a:solidFill>
                  <a:srgbClr val="0033CC"/>
                </a:solidFill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some </a:t>
            </a:r>
            <a:br>
              <a:rPr lang="en-US" sz="1800" dirty="0" smtClean="0">
                <a:solidFill>
                  <a:srgbClr val="0033CC"/>
                </a:solidFill>
              </a:rPr>
            </a:br>
            <a:r>
              <a:rPr lang="en-US" sz="1800" i="1" dirty="0" smtClean="0">
                <a:solidFill>
                  <a:srgbClr val="0033CC"/>
                </a:solidFill>
              </a:rPr>
              <a:t>(</a:t>
            </a:r>
            <a:r>
              <a:rPr lang="en-US" sz="1800" b="1" dirty="0" smtClean="0">
                <a:solidFill>
                  <a:srgbClr val="0033CC"/>
                </a:solidFill>
              </a:rPr>
              <a:t>method </a:t>
            </a:r>
            <a:r>
              <a:rPr lang="en-US" sz="1800" i="1" dirty="0" smtClean="0">
                <a:solidFill>
                  <a:srgbClr val="0033CC"/>
                </a:solidFill>
              </a:rPr>
              <a:t>some Amputation  </a:t>
            </a:r>
            <a:r>
              <a:rPr lang="en-US" sz="1800" dirty="0" smtClean="0">
                <a:solidFill>
                  <a:srgbClr val="0033CC"/>
                </a:solidFill>
              </a:rPr>
              <a:t>and </a:t>
            </a:r>
            <a:r>
              <a:rPr lang="en-US" sz="1800" b="1" dirty="0" err="1" smtClean="0">
                <a:solidFill>
                  <a:srgbClr val="0033CC"/>
                </a:solidFill>
              </a:rPr>
              <a:t>procedureSiteDirect</a:t>
            </a:r>
            <a:r>
              <a:rPr lang="en-US" sz="1800" b="1" dirty="0" smtClean="0">
                <a:solidFill>
                  <a:srgbClr val="0033CC"/>
                </a:solidFill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some </a:t>
            </a:r>
            <a:r>
              <a:rPr lang="en-US" sz="1800" i="1" dirty="0" err="1" smtClean="0">
                <a:solidFill>
                  <a:srgbClr val="0033CC"/>
                </a:solidFill>
              </a:rPr>
              <a:t>ToeStructure</a:t>
            </a:r>
            <a:r>
              <a:rPr lang="en-US" sz="1800" i="1" dirty="0" smtClean="0">
                <a:solidFill>
                  <a:srgbClr val="0033CC"/>
                </a:solidFill>
              </a:rPr>
              <a:t>)</a:t>
            </a:r>
          </a:p>
          <a:p>
            <a:pPr lvl="1">
              <a:buNone/>
            </a:pPr>
            <a:r>
              <a:rPr lang="en-US" sz="1800" i="1" dirty="0" err="1" smtClean="0">
                <a:solidFill>
                  <a:srgbClr val="0033CC"/>
                </a:solidFill>
              </a:rPr>
              <a:t>ToeStructure</a:t>
            </a:r>
            <a:r>
              <a:rPr lang="en-US" sz="1800" i="1" dirty="0" smtClean="0">
                <a:solidFill>
                  <a:srgbClr val="0033CC"/>
                </a:solidFill>
              </a:rPr>
              <a:t> </a:t>
            </a:r>
            <a:r>
              <a:rPr lang="en-US" sz="1800" dirty="0" smtClean="0">
                <a:solidFill>
                  <a:srgbClr val="0033CC"/>
                </a:solidFill>
              </a:rPr>
              <a:t>subClassOf </a:t>
            </a:r>
            <a:r>
              <a:rPr lang="en-US" sz="1800" i="1" dirty="0" err="1" smtClean="0">
                <a:solidFill>
                  <a:srgbClr val="0033CC"/>
                </a:solidFill>
              </a:rPr>
              <a:t>FootStructure</a:t>
            </a:r>
            <a:endParaRPr lang="en-US" sz="1800" i="1" dirty="0" smtClean="0">
              <a:solidFill>
                <a:srgbClr val="0033CC"/>
              </a:solidFill>
            </a:endParaRPr>
          </a:p>
          <a:p>
            <a:pPr lvl="1">
              <a:buNone/>
            </a:pPr>
            <a:endParaRPr lang="en-US" sz="900" i="1" dirty="0" smtClean="0">
              <a:solidFill>
                <a:srgbClr val="0033CC"/>
              </a:solidFill>
            </a:endParaRPr>
          </a:p>
          <a:p>
            <a:pPr lvl="1">
              <a:buNone/>
            </a:pPr>
            <a:r>
              <a:rPr lang="en-US" sz="1800" i="1" dirty="0" err="1" smtClean="0">
                <a:solidFill>
                  <a:srgbClr val="0033CC"/>
                </a:solidFill>
              </a:rPr>
              <a:t>AmputationOfToe</a:t>
            </a:r>
            <a:r>
              <a:rPr lang="en-US" sz="1800" i="1" dirty="0" smtClean="0">
                <a:solidFill>
                  <a:srgbClr val="0033CC"/>
                </a:solidFill>
              </a:rPr>
              <a:t> </a:t>
            </a:r>
            <a:r>
              <a:rPr lang="en-US" sz="1800" dirty="0" err="1" smtClean="0">
                <a:solidFill>
                  <a:srgbClr val="0033CC"/>
                </a:solidFill>
              </a:rPr>
              <a:t>subclassOf</a:t>
            </a:r>
            <a:r>
              <a:rPr lang="en-US" sz="1800" dirty="0" smtClean="0">
                <a:solidFill>
                  <a:srgbClr val="0033CC"/>
                </a:solidFill>
              </a:rPr>
              <a:t> </a:t>
            </a:r>
            <a:r>
              <a:rPr lang="en-US" sz="1800" i="1" dirty="0" err="1" smtClean="0">
                <a:solidFill>
                  <a:srgbClr val="0033CC"/>
                </a:solidFill>
              </a:rPr>
              <a:t>AmputationOfTheFoot</a:t>
            </a:r>
            <a:endParaRPr lang="en-US" sz="1800" i="1" dirty="0" smtClean="0">
              <a:solidFill>
                <a:srgbClr val="0033CC"/>
              </a:solidFill>
            </a:endParaRP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71600" y="4653136"/>
            <a:ext cx="792088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hteck 7"/>
          <p:cNvSpPr/>
          <p:nvPr/>
        </p:nvSpPr>
        <p:spPr>
          <a:xfrm>
            <a:off x="539552" y="6258798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 individual which is an amputation of a toe but not an amputation of the foot?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demonstrate the heuristic value of the realist approach for authoring OWL ontologies by</a:t>
            </a:r>
          </a:p>
          <a:p>
            <a:pPr lvl="1"/>
            <a:r>
              <a:rPr lang="en-US" dirty="0" smtClean="0"/>
              <a:t>Presenting four common patterns in OWL ontologies</a:t>
            </a:r>
          </a:p>
          <a:p>
            <a:pPr lvl="1"/>
            <a:r>
              <a:rPr lang="en-US" dirty="0" smtClean="0"/>
              <a:t>Demonstrating common misconceptions and mistakes using typical examples</a:t>
            </a:r>
          </a:p>
          <a:p>
            <a:pPr lvl="1"/>
            <a:r>
              <a:rPr lang="en-US" dirty="0" smtClean="0"/>
              <a:t>Introducing methods of double-checking the correctness of ontology axioms</a:t>
            </a:r>
          </a:p>
          <a:p>
            <a:pPr lvl="1"/>
            <a:r>
              <a:rPr lang="en-US" dirty="0" smtClean="0"/>
              <a:t>Making use of automated reasoning</a:t>
            </a:r>
          </a:p>
          <a:p>
            <a:r>
              <a:rPr lang="en-US" dirty="0" smtClean="0"/>
              <a:t>To raise awareness of the limitations of what can be expressed by formal ontologies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484784"/>
            <a:ext cx="8205788" cy="4576763"/>
          </a:xfrm>
        </p:spPr>
        <p:txBody>
          <a:bodyPr/>
          <a:lstStyle/>
          <a:p>
            <a:r>
              <a:rPr lang="en-US" sz="2000" dirty="0" smtClean="0"/>
              <a:t>Ontologies describe classes of  real things (individuals), which exist in the world  </a:t>
            </a:r>
          </a:p>
          <a:p>
            <a:r>
              <a:rPr lang="en-US" sz="2000" dirty="0" smtClean="0"/>
              <a:t>Ontologies state what is universally true for all members of a class: Whatever you assert about a class you assert about each of its members</a:t>
            </a:r>
          </a:p>
          <a:p>
            <a:r>
              <a:rPr lang="en-US" sz="2000" dirty="0" smtClean="0"/>
              <a:t>Most logical axioms used in ontologies are relatively simple, but ontology users and engineers must understand them</a:t>
            </a:r>
          </a:p>
          <a:p>
            <a:r>
              <a:rPr lang="en-US" sz="2000" dirty="0" smtClean="0"/>
              <a:t>Rephrase the ontology axioms (conversion into negative statements, introduction of individuals) is a useful method to check for correctness and plausibility</a:t>
            </a:r>
          </a:p>
          <a:p>
            <a:r>
              <a:rPr lang="en-US" sz="2000" dirty="0" smtClean="0"/>
              <a:t>Not only the asserted axioms but also their entailments as computed by DL reasoners should be checked by this method</a:t>
            </a:r>
          </a:p>
          <a:p>
            <a:endParaRPr lang="en-US" sz="20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58850" y="5949280"/>
            <a:ext cx="6813550" cy="525401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de-DE" sz="2800" b="1" dirty="0" err="1" smtClean="0">
                <a:solidFill>
                  <a:srgbClr val="CC3300"/>
                </a:solidFill>
              </a:rPr>
              <a:t>Ontology</a:t>
            </a:r>
            <a:r>
              <a:rPr lang="de-DE" sz="2800" b="1" dirty="0" smtClean="0">
                <a:solidFill>
                  <a:srgbClr val="CC3300"/>
                </a:solidFill>
              </a:rPr>
              <a:t> </a:t>
            </a:r>
            <a:r>
              <a:rPr lang="de-DE" sz="2800" b="1" dirty="0">
                <a:solidFill>
                  <a:srgbClr val="CC3300"/>
                </a:solidFill>
                <a:sym typeface="Symbol" pitchFamily="18" charset="2"/>
              </a:rPr>
              <a:t> </a:t>
            </a:r>
            <a:r>
              <a:rPr lang="de-DE" sz="2800" b="1" dirty="0" err="1" smtClean="0">
                <a:solidFill>
                  <a:srgbClr val="CC3300"/>
                </a:solidFill>
              </a:rPr>
              <a:t>Knowledge</a:t>
            </a:r>
            <a:r>
              <a:rPr lang="de-DE" sz="2800" b="1" dirty="0" smtClean="0">
                <a:solidFill>
                  <a:srgbClr val="CC3300"/>
                </a:solidFill>
              </a:rPr>
              <a:t> </a:t>
            </a:r>
            <a:r>
              <a:rPr lang="de-DE" sz="2800" b="1" dirty="0" err="1" smtClean="0">
                <a:solidFill>
                  <a:srgbClr val="CC3300"/>
                </a:solidFill>
              </a:rPr>
              <a:t>Representation</a:t>
            </a:r>
            <a:endParaRPr lang="en-US" sz="28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6" name="Oval 2"/>
          <p:cNvSpPr>
            <a:spLocks noChangeArrowheads="1"/>
          </p:cNvSpPr>
          <p:nvPr/>
        </p:nvSpPr>
        <p:spPr bwMode="auto">
          <a:xfrm>
            <a:off x="1116013" y="792163"/>
            <a:ext cx="6911975" cy="6669087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chemeClr val="bg1">
                  <a:alpha val="75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57507" name="Oval 3"/>
          <p:cNvSpPr>
            <a:spLocks noChangeArrowheads="1"/>
          </p:cNvSpPr>
          <p:nvPr/>
        </p:nvSpPr>
        <p:spPr bwMode="auto">
          <a:xfrm>
            <a:off x="4079875" y="3284538"/>
            <a:ext cx="936625" cy="865187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57508" name="AutoShape 4"/>
          <p:cNvSpPr>
            <a:spLocks noChangeArrowheads="1"/>
          </p:cNvSpPr>
          <p:nvPr/>
        </p:nvSpPr>
        <p:spPr bwMode="auto">
          <a:xfrm>
            <a:off x="4572000" y="1773238"/>
            <a:ext cx="2808288" cy="719137"/>
          </a:xfrm>
          <a:prstGeom prst="wedgeRoundRectCallout">
            <a:avLst>
              <a:gd name="adj1" fmla="val -52486"/>
              <a:gd name="adj2" fmla="val 185542"/>
              <a:gd name="adj3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/>
            <a:r>
              <a:rPr lang="en-US" sz="2000" i="1" dirty="0" smtClean="0">
                <a:solidFill>
                  <a:srgbClr val="000099"/>
                </a:solidFill>
              </a:rPr>
              <a:t>Universally valid </a:t>
            </a:r>
            <a:br>
              <a:rPr lang="en-US" sz="2000" i="1" dirty="0" smtClean="0">
                <a:solidFill>
                  <a:srgbClr val="000099"/>
                </a:solidFill>
              </a:rPr>
            </a:br>
            <a:r>
              <a:rPr lang="en-US" sz="2000" i="1" dirty="0" smtClean="0">
                <a:solidFill>
                  <a:srgbClr val="000099"/>
                </a:solidFill>
              </a:rPr>
              <a:t>statements</a:t>
            </a: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1557509" name="Oval 5"/>
          <p:cNvSpPr>
            <a:spLocks noChangeArrowheads="1"/>
          </p:cNvSpPr>
          <p:nvPr/>
        </p:nvSpPr>
        <p:spPr bwMode="auto">
          <a:xfrm>
            <a:off x="3568700" y="2776538"/>
            <a:ext cx="1947863" cy="18843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57510" name="AutoShape 6"/>
          <p:cNvSpPr>
            <a:spLocks noChangeArrowheads="1"/>
          </p:cNvSpPr>
          <p:nvPr/>
        </p:nvSpPr>
        <p:spPr bwMode="auto">
          <a:xfrm>
            <a:off x="5724525" y="2852738"/>
            <a:ext cx="3168650" cy="720725"/>
          </a:xfrm>
          <a:prstGeom prst="wedgeRoundRectCallout">
            <a:avLst>
              <a:gd name="adj1" fmla="val -64731"/>
              <a:gd name="adj2" fmla="val 90088"/>
              <a:gd name="adj3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/>
            <a:r>
              <a:rPr lang="en-US" sz="1800" i="1" dirty="0" smtClean="0">
                <a:solidFill>
                  <a:srgbClr val="000099"/>
                </a:solidFill>
              </a:rPr>
              <a:t>Consolidated, context-dependent knowledge</a:t>
            </a:r>
            <a:endParaRPr lang="en-US" sz="1800" i="1" dirty="0">
              <a:solidFill>
                <a:srgbClr val="000099"/>
              </a:solidFill>
            </a:endParaRPr>
          </a:p>
        </p:txBody>
      </p:sp>
      <p:sp>
        <p:nvSpPr>
          <p:cNvPr id="1557511" name="AutoShape 7"/>
          <p:cNvSpPr>
            <a:spLocks noChangeArrowheads="1"/>
          </p:cNvSpPr>
          <p:nvPr/>
        </p:nvSpPr>
        <p:spPr bwMode="auto">
          <a:xfrm>
            <a:off x="5219700" y="4868863"/>
            <a:ext cx="3168650" cy="936625"/>
          </a:xfrm>
          <a:prstGeom prst="wedgeRoundRectCallout">
            <a:avLst>
              <a:gd name="adj1" fmla="val -25954"/>
              <a:gd name="adj2" fmla="val -102880"/>
              <a:gd name="adj3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/>
            <a:r>
              <a:rPr lang="en-US" sz="1800" i="1" dirty="0" smtClean="0">
                <a:solidFill>
                  <a:srgbClr val="000099"/>
                </a:solidFill>
              </a:rPr>
              <a:t>Hypothetical, contingent, probabilistic knowledge</a:t>
            </a:r>
            <a:endParaRPr lang="en-US" sz="1800" i="1" dirty="0">
              <a:solidFill>
                <a:srgbClr val="000099"/>
              </a:solidFill>
            </a:endParaRPr>
          </a:p>
        </p:txBody>
      </p:sp>
      <p:sp>
        <p:nvSpPr>
          <p:cNvPr id="1557512" name="Text Box 8"/>
          <p:cNvSpPr txBox="1">
            <a:spLocks noChangeArrowheads="1"/>
          </p:cNvSpPr>
          <p:nvPr/>
        </p:nvSpPr>
        <p:spPr bwMode="auto">
          <a:xfrm>
            <a:off x="3136281" y="6140450"/>
            <a:ext cx="2855568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2400" dirty="0" smtClean="0"/>
              <a:t>Domain Knowledge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5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5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508" grpId="0" animBg="1"/>
      <p:bldP spid="1557510" grpId="0" animBg="1"/>
      <p:bldP spid="15575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554" name="Oval 2"/>
          <p:cNvSpPr>
            <a:spLocks noChangeArrowheads="1"/>
          </p:cNvSpPr>
          <p:nvPr/>
        </p:nvSpPr>
        <p:spPr bwMode="auto">
          <a:xfrm>
            <a:off x="1116013" y="792163"/>
            <a:ext cx="6911975" cy="6669087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chemeClr val="bg1">
                  <a:alpha val="75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59555" name="Oval 3"/>
          <p:cNvSpPr>
            <a:spLocks noChangeArrowheads="1"/>
          </p:cNvSpPr>
          <p:nvPr/>
        </p:nvSpPr>
        <p:spPr bwMode="auto">
          <a:xfrm>
            <a:off x="4079875" y="3284538"/>
            <a:ext cx="936625" cy="865187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59556" name="Oval 4"/>
          <p:cNvSpPr>
            <a:spLocks noChangeArrowheads="1"/>
          </p:cNvSpPr>
          <p:nvPr/>
        </p:nvSpPr>
        <p:spPr bwMode="auto">
          <a:xfrm>
            <a:off x="3568700" y="2776538"/>
            <a:ext cx="1947863" cy="18843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59560" name="AutoShape 8"/>
          <p:cNvSpPr>
            <a:spLocks noChangeArrowheads="1"/>
          </p:cNvSpPr>
          <p:nvPr/>
        </p:nvSpPr>
        <p:spPr bwMode="auto">
          <a:xfrm>
            <a:off x="1090613" y="333375"/>
            <a:ext cx="6911975" cy="6767513"/>
          </a:xfrm>
          <a:custGeom>
            <a:avLst/>
            <a:gdLst>
              <a:gd name="G0" fmla="+- 9317 0 0"/>
              <a:gd name="G1" fmla="+- 21600 0 9317"/>
              <a:gd name="G2" fmla="+- 21600 0 931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317" y="10800"/>
                </a:moveTo>
                <a:cubicBezTo>
                  <a:pt x="9317" y="11619"/>
                  <a:pt x="9981" y="12283"/>
                  <a:pt x="10800" y="12283"/>
                </a:cubicBezTo>
                <a:cubicBezTo>
                  <a:pt x="11619" y="12283"/>
                  <a:pt x="12283" y="11619"/>
                  <a:pt x="12283" y="10800"/>
                </a:cubicBezTo>
                <a:cubicBezTo>
                  <a:pt x="12283" y="9981"/>
                  <a:pt x="11619" y="9317"/>
                  <a:pt x="10800" y="9317"/>
                </a:cubicBezTo>
                <a:cubicBezTo>
                  <a:pt x="9981" y="9317"/>
                  <a:pt x="9317" y="9981"/>
                  <a:pt x="9317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5956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Ontologies !</a:t>
            </a:r>
            <a:endParaRPr lang="en-US" dirty="0"/>
          </a:p>
        </p:txBody>
      </p:sp>
      <p:sp>
        <p:nvSpPr>
          <p:cNvPr id="1559557" name="AutoShape 5"/>
          <p:cNvSpPr>
            <a:spLocks noChangeArrowheads="1"/>
          </p:cNvSpPr>
          <p:nvPr/>
        </p:nvSpPr>
        <p:spPr bwMode="auto">
          <a:xfrm>
            <a:off x="5724525" y="2852738"/>
            <a:ext cx="3168650" cy="720725"/>
          </a:xfrm>
          <a:prstGeom prst="wedgeRoundRectCallout">
            <a:avLst>
              <a:gd name="adj1" fmla="val -64731"/>
              <a:gd name="adj2" fmla="val 90088"/>
              <a:gd name="adj3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0" hangingPunct="0"/>
            <a:r>
              <a:rPr lang="en-US" sz="1800" i="1" dirty="0" smtClean="0">
                <a:solidFill>
                  <a:srgbClr val="000099"/>
                </a:solidFill>
              </a:rPr>
              <a:t>Consolidated, context-dependent knowledge</a:t>
            </a:r>
            <a:endParaRPr lang="en-US" sz="1800" i="1" dirty="0">
              <a:solidFill>
                <a:srgbClr val="000099"/>
              </a:solidFill>
            </a:endParaRPr>
          </a:p>
        </p:txBody>
      </p:sp>
      <p:sp>
        <p:nvSpPr>
          <p:cNvPr id="1559561" name="AutoShape 9"/>
          <p:cNvSpPr>
            <a:spLocks noChangeArrowheads="1"/>
          </p:cNvSpPr>
          <p:nvPr/>
        </p:nvSpPr>
        <p:spPr bwMode="auto">
          <a:xfrm>
            <a:off x="4572000" y="1773238"/>
            <a:ext cx="2808288" cy="719137"/>
          </a:xfrm>
          <a:prstGeom prst="wedgeRoundRectCallout">
            <a:avLst>
              <a:gd name="adj1" fmla="val -52486"/>
              <a:gd name="adj2" fmla="val 185542"/>
              <a:gd name="adj3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0" hangingPunct="0"/>
            <a:r>
              <a:rPr lang="en-US" sz="2000" i="1" dirty="0" smtClean="0">
                <a:solidFill>
                  <a:srgbClr val="000099"/>
                </a:solidFill>
              </a:rPr>
              <a:t>Universally valid </a:t>
            </a:r>
            <a:br>
              <a:rPr lang="en-US" sz="2000" i="1" dirty="0" smtClean="0">
                <a:solidFill>
                  <a:srgbClr val="000099"/>
                </a:solidFill>
              </a:rPr>
            </a:br>
            <a:r>
              <a:rPr lang="en-US" sz="2000" i="1" dirty="0" smtClean="0">
                <a:solidFill>
                  <a:srgbClr val="000099"/>
                </a:solidFill>
              </a:rPr>
              <a:t>statements</a:t>
            </a: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1559558" name="AutoShape 6"/>
          <p:cNvSpPr>
            <a:spLocks noChangeArrowheads="1"/>
          </p:cNvSpPr>
          <p:nvPr/>
        </p:nvSpPr>
        <p:spPr bwMode="auto">
          <a:xfrm>
            <a:off x="5219700" y="4868863"/>
            <a:ext cx="3168650" cy="936625"/>
          </a:xfrm>
          <a:prstGeom prst="wedgeRoundRectCallout">
            <a:avLst>
              <a:gd name="adj1" fmla="val -25954"/>
              <a:gd name="adj2" fmla="val -102880"/>
              <a:gd name="adj3" fmla="val 16667"/>
            </a:avLst>
          </a:prstGeom>
          <a:solidFill>
            <a:srgbClr val="FF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0" hangingPunct="0"/>
            <a:r>
              <a:rPr lang="en-US" sz="1800" i="1" dirty="0" smtClean="0">
                <a:solidFill>
                  <a:srgbClr val="000099"/>
                </a:solidFill>
              </a:rPr>
              <a:t>Hypothetical, contingent, probabilistic knowledge </a:t>
            </a:r>
            <a:endParaRPr lang="en-US" sz="1800" i="1" dirty="0">
              <a:solidFill>
                <a:srgbClr val="000099"/>
              </a:solidFill>
            </a:endParaRPr>
          </a:p>
        </p:txBody>
      </p:sp>
      <p:sp>
        <p:nvSpPr>
          <p:cNvPr id="1559559" name="Text Box 7"/>
          <p:cNvSpPr txBox="1">
            <a:spLocks noChangeArrowheads="1"/>
          </p:cNvSpPr>
          <p:nvPr/>
        </p:nvSpPr>
        <p:spPr bwMode="auto">
          <a:xfrm>
            <a:off x="3136281" y="6140450"/>
            <a:ext cx="2855568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2400" dirty="0" smtClean="0"/>
              <a:t>Domain Knowledge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956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 l="1340" t="13308" r="1340" b="3238"/>
          <a:stretch>
            <a:fillRect/>
          </a:stretch>
        </p:blipFill>
        <p:spPr bwMode="auto">
          <a:xfrm>
            <a:off x="-10391" y="332656"/>
            <a:ext cx="916419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2678063" y="6237312"/>
            <a:ext cx="3813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http://purl.org/icbofois2012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close-to-language triple statements to logical axioms</a:t>
            </a:r>
            <a:endParaRPr lang="en-US" dirty="0"/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179388" y="1973263"/>
            <a:ext cx="4537075" cy="3976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757238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Examples: MeSH, UMLS Metathesaurus, </a:t>
            </a:r>
            <a:r>
              <a:rPr kumimoji="0" lang="en-US" altLang="ja-JP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WordNet</a:t>
            </a: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</a:p>
          <a:p>
            <a:pPr marL="284163" marR="0" lvl="0" indent="-284163" algn="l" defTabSz="757238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Describe </a:t>
            </a: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terms</a:t>
            </a: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of a domain</a:t>
            </a:r>
          </a:p>
          <a:p>
            <a:pPr marL="284163" marR="0" lvl="0" indent="-284163" algn="l" defTabSz="757238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Concepts</a:t>
            </a: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: represent the meaning of (quasi-) synonymous terms</a:t>
            </a:r>
          </a:p>
          <a:p>
            <a:pPr marL="284163" marR="0" lvl="0" indent="-284163" algn="l" defTabSz="757238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Concepts related by (informal) semantic relations </a:t>
            </a:r>
          </a:p>
          <a:p>
            <a:pPr marL="284163" marR="0" lvl="0" indent="-284163" algn="l" defTabSz="757238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Linkage of concepts:</a:t>
            </a:r>
            <a:b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</a:br>
            <a:r>
              <a:rPr kumimoji="0" lang="en-US" altLang="ja-JP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C1</a:t>
            </a: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n-US" altLang="ja-JP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Rel</a:t>
            </a: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n-US" altLang="ja-JP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C2</a:t>
            </a:r>
          </a:p>
        </p:txBody>
      </p:sp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4427538" y="1971675"/>
            <a:ext cx="4716462" cy="397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ja-JP" sz="2400" kern="0" dirty="0">
                <a:solidFill>
                  <a:srgbClr val="333333"/>
                </a:solidFill>
                <a:ea typeface="ＭＳ Ｐゴシック" charset="-128"/>
              </a:rPr>
              <a:t>Examples: </a:t>
            </a:r>
            <a:r>
              <a:rPr lang="en-US" altLang="ja-JP" sz="2400" kern="0" dirty="0" err="1">
                <a:solidFill>
                  <a:srgbClr val="333333"/>
                </a:solidFill>
                <a:ea typeface="ＭＳ Ｐゴシック" charset="-128"/>
              </a:rPr>
              <a:t>openGALEN</a:t>
            </a:r>
            <a:r>
              <a:rPr lang="en-US" altLang="ja-JP" sz="2400" kern="0" dirty="0">
                <a:solidFill>
                  <a:srgbClr val="333333"/>
                </a:solidFill>
                <a:ea typeface="ＭＳ Ｐゴシック" charset="-128"/>
              </a:rPr>
              <a:t>, OBO, SNOMED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ja-JP" sz="2400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Describe </a:t>
            </a:r>
            <a:r>
              <a:rPr lang="en-US" altLang="ja-JP" sz="2400" b="1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entities</a:t>
            </a:r>
            <a:r>
              <a:rPr lang="en-US" altLang="ja-JP" sz="2400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 of a domain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ja-JP" sz="2400" b="1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Classes</a:t>
            </a:r>
            <a:r>
              <a:rPr lang="en-US" altLang="ja-JP" sz="2400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: collection of entities according to their properties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ja-JP" sz="2400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Axioms state what is universally true for all members of a class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ja-JP" sz="2400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Logical expressions:</a:t>
            </a:r>
            <a:br>
              <a:rPr lang="en-US" altLang="ja-JP" sz="2400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</a:br>
            <a:r>
              <a:rPr lang="en-US" altLang="ja-JP" sz="24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C1</a:t>
            </a:r>
            <a:r>
              <a:rPr lang="en-US" altLang="ja-JP" sz="2400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ja-JP" sz="2400" kern="0" dirty="0">
                <a:solidFill>
                  <a:srgbClr val="C00000"/>
                </a:solidFill>
                <a:latin typeface="+mn-lt"/>
                <a:ea typeface="ＭＳ Ｐゴシック" charset="-128"/>
              </a:rPr>
              <a:t>comp</a:t>
            </a:r>
            <a:r>
              <a:rPr lang="en-US" altLang="ja-JP" sz="2400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ja-JP" sz="2400" b="1" kern="0" dirty="0" err="1">
                <a:solidFill>
                  <a:srgbClr val="0033CC"/>
                </a:solidFill>
                <a:latin typeface="+mn-lt"/>
                <a:ea typeface="ＭＳ Ｐゴシック" charset="-128"/>
              </a:rPr>
              <a:t>rel</a:t>
            </a:r>
            <a:r>
              <a:rPr lang="en-US" altLang="ja-JP" sz="24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ja-JP" sz="2400" kern="0" dirty="0">
                <a:solidFill>
                  <a:srgbClr val="C00000"/>
                </a:solidFill>
                <a:latin typeface="+mn-lt"/>
                <a:ea typeface="ＭＳ Ｐゴシック" charset="-128"/>
              </a:rPr>
              <a:t>quant</a:t>
            </a:r>
            <a:r>
              <a:rPr lang="en-US" altLang="ja-JP" sz="2400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ja-JP" sz="24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C2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598488" y="1412875"/>
            <a:ext cx="7213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</a:rPr>
              <a:t>Informal Thesauri                    Formal ontologies </a:t>
            </a:r>
          </a:p>
        </p:txBody>
      </p:sp>
      <p:cxnSp>
        <p:nvCxnSpPr>
          <p:cNvPr id="7" name="Gerade Verbindung 7"/>
          <p:cNvCxnSpPr>
            <a:cxnSpLocks noChangeShapeType="1"/>
          </p:cNvCxnSpPr>
          <p:nvPr/>
        </p:nvCxnSpPr>
        <p:spPr bwMode="auto">
          <a:xfrm>
            <a:off x="611188" y="1916113"/>
            <a:ext cx="7921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" name="Pfeil nach rechts 7"/>
          <p:cNvSpPr>
            <a:spLocks noChangeArrowheads="1"/>
          </p:cNvSpPr>
          <p:nvPr/>
        </p:nvSpPr>
        <p:spPr bwMode="auto">
          <a:xfrm>
            <a:off x="2627313" y="5949950"/>
            <a:ext cx="2089150" cy="403225"/>
          </a:xfrm>
          <a:prstGeom prst="rightArrow">
            <a:avLst>
              <a:gd name="adj1" fmla="val 50000"/>
              <a:gd name="adj2" fmla="val 7793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The translation of triples into DL statements is ambiguous</a:t>
            </a:r>
            <a:endParaRPr 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95288" y="2133600"/>
            <a:ext cx="2232025" cy="5746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000" i="1" smtClean="0">
                <a:solidFill>
                  <a:srgbClr val="0033CC"/>
                </a:solidFill>
                <a:ea typeface="ＭＳ Ｐゴシック" charset="-128"/>
              </a:rPr>
              <a:t>C1</a:t>
            </a:r>
            <a:r>
              <a:rPr lang="en-US" altLang="ja-JP" sz="2000" smtClean="0">
                <a:solidFill>
                  <a:srgbClr val="0033CC"/>
                </a:solidFill>
                <a:ea typeface="ＭＳ Ｐゴシック" charset="-128"/>
              </a:rPr>
              <a:t> </a:t>
            </a:r>
            <a:r>
              <a:rPr lang="en-US" altLang="ja-JP" sz="2000" i="1" smtClean="0">
                <a:solidFill>
                  <a:srgbClr val="0033CC"/>
                </a:solidFill>
                <a:ea typeface="ＭＳ Ｐゴシック" charset="-128"/>
              </a:rPr>
              <a:t>Rel</a:t>
            </a:r>
            <a:r>
              <a:rPr lang="en-US" altLang="ja-JP" sz="2000" smtClean="0">
                <a:solidFill>
                  <a:srgbClr val="0033CC"/>
                </a:solidFill>
                <a:ea typeface="ＭＳ Ｐゴシック" charset="-128"/>
              </a:rPr>
              <a:t> </a:t>
            </a:r>
            <a:r>
              <a:rPr lang="en-US" altLang="ja-JP" sz="2000" i="1" smtClean="0">
                <a:solidFill>
                  <a:srgbClr val="0033CC"/>
                </a:solidFill>
                <a:ea typeface="ＭＳ Ｐゴシック" charset="-128"/>
              </a:rPr>
              <a:t>C2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3203575" y="1412305"/>
            <a:ext cx="475297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altLang="ja-JP" sz="20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C1</a:t>
            </a:r>
            <a:r>
              <a:rPr lang="en-US" altLang="ja-JP" sz="20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 subClassOf</a:t>
            </a:r>
            <a:r>
              <a:rPr lang="en-US" altLang="ja-JP" sz="20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  </a:t>
            </a:r>
            <a:r>
              <a:rPr lang="en-US" altLang="ja-JP" sz="2000" b="1" kern="0" dirty="0" err="1">
                <a:solidFill>
                  <a:srgbClr val="0033CC"/>
                </a:solidFill>
                <a:latin typeface="+mn-lt"/>
                <a:ea typeface="ＭＳ Ｐゴシック" charset="-128"/>
              </a:rPr>
              <a:t>rel</a:t>
            </a:r>
            <a:r>
              <a:rPr lang="en-US" altLang="ja-JP" sz="2000" b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ja-JP" sz="20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some </a:t>
            </a:r>
            <a:r>
              <a:rPr lang="en-US" altLang="ja-JP" sz="20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C2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or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altLang="ja-JP" sz="2000" i="1" kern="0" dirty="0">
                <a:solidFill>
                  <a:srgbClr val="0033CC"/>
                </a:solidFill>
                <a:ea typeface="ＭＳ Ｐゴシック" charset="-128"/>
              </a:rPr>
              <a:t>C1</a:t>
            </a:r>
            <a:r>
              <a:rPr lang="en-US" altLang="ja-JP" sz="2000" kern="0" dirty="0">
                <a:solidFill>
                  <a:srgbClr val="0033CC"/>
                </a:solidFill>
                <a:ea typeface="ＭＳ Ｐゴシック" charset="-128"/>
              </a:rPr>
              <a:t> subClassOf</a:t>
            </a:r>
            <a:r>
              <a:rPr lang="en-US" altLang="ja-JP" sz="2000" i="1" kern="0" dirty="0">
                <a:solidFill>
                  <a:srgbClr val="0033CC"/>
                </a:solidFill>
                <a:ea typeface="ＭＳ Ｐゴシック" charset="-128"/>
              </a:rPr>
              <a:t>  </a:t>
            </a:r>
            <a:r>
              <a:rPr lang="en-US" altLang="ja-JP" sz="2000" b="1" kern="0" dirty="0" err="1">
                <a:solidFill>
                  <a:srgbClr val="0033CC"/>
                </a:solidFill>
                <a:ea typeface="ＭＳ Ｐゴシック" charset="-128"/>
              </a:rPr>
              <a:t>rel</a:t>
            </a:r>
            <a:r>
              <a:rPr lang="en-US" altLang="ja-JP" sz="2000" b="1" kern="0" dirty="0">
                <a:solidFill>
                  <a:srgbClr val="0033CC"/>
                </a:solidFill>
                <a:ea typeface="ＭＳ Ｐゴシック" charset="-128"/>
              </a:rPr>
              <a:t> </a:t>
            </a:r>
            <a:r>
              <a:rPr lang="en-US" altLang="ja-JP" sz="2000" kern="0" dirty="0">
                <a:solidFill>
                  <a:srgbClr val="0033CC"/>
                </a:solidFill>
                <a:ea typeface="ＭＳ Ｐゴシック" charset="-128"/>
              </a:rPr>
              <a:t>only</a:t>
            </a:r>
            <a:r>
              <a:rPr lang="en-US" altLang="ja-JP" sz="2000" i="1" kern="0" dirty="0">
                <a:solidFill>
                  <a:srgbClr val="0033CC"/>
                </a:solidFill>
                <a:ea typeface="ＭＳ Ｐゴシック" charset="-128"/>
              </a:rPr>
              <a:t> C2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or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C2 </a:t>
            </a:r>
            <a:r>
              <a:rPr lang="en-US" sz="2000" kern="0" dirty="0" err="1">
                <a:solidFill>
                  <a:srgbClr val="0033CC"/>
                </a:solidFill>
                <a:latin typeface="+mn-lt"/>
                <a:ea typeface="ＭＳ Ｐゴシック" charset="-128"/>
              </a:rPr>
              <a:t>subclassOf</a:t>
            </a:r>
            <a:r>
              <a:rPr lang="en-US" sz="20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  inv(</a:t>
            </a:r>
            <a:r>
              <a:rPr lang="en-US" sz="2000" b="1" kern="0" dirty="0" err="1">
                <a:solidFill>
                  <a:srgbClr val="0033CC"/>
                </a:solidFill>
                <a:latin typeface="+mn-lt"/>
                <a:ea typeface="ＭＳ Ｐゴシック" charset="-128"/>
              </a:rPr>
              <a:t>rel</a:t>
            </a:r>
            <a:r>
              <a:rPr lang="en-US" sz="20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) some </a:t>
            </a:r>
            <a:r>
              <a:rPr lang="en-US" sz="20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C2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sz="2000" i="1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or…</a:t>
            </a:r>
            <a:endParaRPr lang="en-US" sz="2000" i="1" kern="0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395288" y="4868863"/>
            <a:ext cx="22320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ja-JP" sz="20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C1</a:t>
            </a:r>
            <a:r>
              <a:rPr lang="en-US" altLang="ja-JP" sz="20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ja-JP" sz="2000" i="1" kern="0" dirty="0" err="1">
                <a:solidFill>
                  <a:srgbClr val="0033CC"/>
                </a:solidFill>
                <a:latin typeface="+mn-lt"/>
                <a:ea typeface="ＭＳ Ｐゴシック" charset="-128"/>
              </a:rPr>
              <a:t>Rel</a:t>
            </a:r>
            <a:r>
              <a:rPr lang="en-US" altLang="ja-JP" sz="20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ja-JP" sz="20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C2</a:t>
            </a:r>
          </a:p>
          <a:p>
            <a:pPr marL="342900" indent="-342900" algn="l" eaLnBrk="0" hangingPunct="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ja-JP" sz="20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C1 </a:t>
            </a:r>
            <a:r>
              <a:rPr lang="en-US" altLang="ja-JP" sz="2000" i="1" kern="0" dirty="0" err="1">
                <a:solidFill>
                  <a:srgbClr val="0033CC"/>
                </a:solidFill>
                <a:latin typeface="+mn-lt"/>
                <a:ea typeface="ＭＳ Ｐゴシック" charset="-128"/>
              </a:rPr>
              <a:t>Rel</a:t>
            </a:r>
            <a:r>
              <a:rPr lang="en-US" altLang="ja-JP" sz="20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 C3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3203575" y="4292550"/>
            <a:ext cx="59404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altLang="ja-JP" sz="20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C1</a:t>
            </a:r>
            <a:r>
              <a:rPr lang="en-US" altLang="ja-JP" sz="20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 subClassOf</a:t>
            </a:r>
            <a:r>
              <a:rPr lang="en-US" altLang="ja-JP" sz="20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 	</a:t>
            </a:r>
            <a:r>
              <a:rPr lang="en-US" altLang="ja-JP" sz="20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(</a:t>
            </a:r>
            <a:r>
              <a:rPr lang="en-US" altLang="ja-JP" sz="2000" b="1" kern="0" dirty="0" err="1">
                <a:solidFill>
                  <a:srgbClr val="0033CC"/>
                </a:solidFill>
                <a:latin typeface="+mn-lt"/>
                <a:ea typeface="ＭＳ Ｐゴシック" charset="-128"/>
              </a:rPr>
              <a:t>rel</a:t>
            </a:r>
            <a:r>
              <a:rPr lang="en-US" altLang="ja-JP" sz="2000" b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ja-JP" sz="20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some </a:t>
            </a:r>
            <a:r>
              <a:rPr lang="en-US" altLang="ja-JP" sz="2000" i="1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C2</a:t>
            </a:r>
            <a:r>
              <a:rPr lang="en-US" altLang="ja-JP" sz="20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) and (</a:t>
            </a:r>
            <a:r>
              <a:rPr lang="en-US" altLang="ja-JP" sz="2000" b="1" kern="0" dirty="0" err="1">
                <a:solidFill>
                  <a:srgbClr val="0033CC"/>
                </a:solidFill>
                <a:ea typeface="ＭＳ Ｐゴシック" charset="-128"/>
              </a:rPr>
              <a:t>rel</a:t>
            </a:r>
            <a:r>
              <a:rPr lang="en-US" altLang="ja-JP" sz="2000" b="1" kern="0" dirty="0">
                <a:solidFill>
                  <a:srgbClr val="0033CC"/>
                </a:solidFill>
                <a:ea typeface="ＭＳ Ｐゴシック" charset="-128"/>
              </a:rPr>
              <a:t> </a:t>
            </a:r>
            <a:r>
              <a:rPr lang="en-US" altLang="ja-JP" sz="2000" kern="0" dirty="0">
                <a:solidFill>
                  <a:srgbClr val="0033CC"/>
                </a:solidFill>
                <a:ea typeface="ＭＳ Ｐゴシック" charset="-128"/>
              </a:rPr>
              <a:t>some </a:t>
            </a:r>
            <a:r>
              <a:rPr lang="en-US" altLang="ja-JP" sz="2000" i="1" kern="0" dirty="0">
                <a:solidFill>
                  <a:srgbClr val="0033CC"/>
                </a:solidFill>
                <a:ea typeface="ＭＳ Ｐゴシック" charset="-128"/>
              </a:rPr>
              <a:t>C3</a:t>
            </a:r>
            <a:r>
              <a:rPr lang="en-US" altLang="ja-JP" sz="2000" kern="0" dirty="0">
                <a:solidFill>
                  <a:srgbClr val="0033CC"/>
                </a:solidFill>
                <a:latin typeface="+mn-lt"/>
                <a:ea typeface="ＭＳ Ｐゴシック" charset="-128"/>
              </a:rPr>
              <a:t>)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rgbClr val="333333"/>
                </a:solidFill>
                <a:latin typeface="+mn-lt"/>
                <a:ea typeface="ＭＳ Ｐゴシック" charset="-128"/>
              </a:rPr>
              <a:t>or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altLang="ja-JP" sz="2000" i="1" kern="0" dirty="0">
                <a:solidFill>
                  <a:srgbClr val="0033CC"/>
                </a:solidFill>
                <a:ea typeface="ＭＳ Ｐゴシック" charset="-128"/>
              </a:rPr>
              <a:t>C1</a:t>
            </a:r>
            <a:r>
              <a:rPr lang="en-US" altLang="ja-JP" sz="2000" kern="0" dirty="0">
                <a:solidFill>
                  <a:srgbClr val="0033CC"/>
                </a:solidFill>
                <a:ea typeface="ＭＳ Ｐゴシック" charset="-128"/>
              </a:rPr>
              <a:t> </a:t>
            </a:r>
            <a:r>
              <a:rPr lang="en-US" altLang="ja-JP" sz="2000" kern="0" dirty="0" err="1">
                <a:solidFill>
                  <a:srgbClr val="0033CC"/>
                </a:solidFill>
                <a:ea typeface="ＭＳ Ｐゴシック" charset="-128"/>
              </a:rPr>
              <a:t>equivalentTo</a:t>
            </a:r>
            <a:r>
              <a:rPr lang="en-US" altLang="ja-JP" sz="2000" kern="0" dirty="0">
                <a:solidFill>
                  <a:srgbClr val="0033CC"/>
                </a:solidFill>
                <a:ea typeface="ＭＳ Ｐゴシック" charset="-128"/>
              </a:rPr>
              <a:t> (</a:t>
            </a:r>
            <a:r>
              <a:rPr lang="en-US" altLang="ja-JP" sz="2000" b="1" kern="0" dirty="0" err="1">
                <a:solidFill>
                  <a:srgbClr val="0033CC"/>
                </a:solidFill>
                <a:ea typeface="ＭＳ Ｐゴシック" charset="-128"/>
              </a:rPr>
              <a:t>rel</a:t>
            </a:r>
            <a:r>
              <a:rPr lang="en-US" altLang="ja-JP" sz="2000" b="1" kern="0" dirty="0">
                <a:solidFill>
                  <a:srgbClr val="0033CC"/>
                </a:solidFill>
                <a:ea typeface="ＭＳ Ｐゴシック" charset="-128"/>
              </a:rPr>
              <a:t> </a:t>
            </a:r>
            <a:r>
              <a:rPr lang="en-US" altLang="ja-JP" sz="2000" kern="0" dirty="0">
                <a:solidFill>
                  <a:srgbClr val="0033CC"/>
                </a:solidFill>
                <a:ea typeface="ＭＳ Ｐゴシック" charset="-128"/>
              </a:rPr>
              <a:t>some </a:t>
            </a:r>
            <a:r>
              <a:rPr lang="en-US" altLang="ja-JP" sz="2000" i="1" kern="0" dirty="0">
                <a:solidFill>
                  <a:srgbClr val="0033CC"/>
                </a:solidFill>
                <a:ea typeface="ＭＳ Ｐゴシック" charset="-128"/>
              </a:rPr>
              <a:t>C2</a:t>
            </a:r>
            <a:r>
              <a:rPr lang="en-US" altLang="ja-JP" sz="2000" kern="0" dirty="0">
                <a:solidFill>
                  <a:srgbClr val="0033CC"/>
                </a:solidFill>
                <a:ea typeface="ＭＳ Ｐゴシック" charset="-128"/>
              </a:rPr>
              <a:t>) and (</a:t>
            </a:r>
            <a:r>
              <a:rPr lang="en-US" altLang="ja-JP" sz="2000" b="1" kern="0" dirty="0" err="1">
                <a:solidFill>
                  <a:srgbClr val="0033CC"/>
                </a:solidFill>
                <a:ea typeface="ＭＳ Ｐゴシック" charset="-128"/>
              </a:rPr>
              <a:t>rel</a:t>
            </a:r>
            <a:r>
              <a:rPr lang="en-US" altLang="ja-JP" sz="2000" b="1" kern="0" dirty="0">
                <a:solidFill>
                  <a:srgbClr val="0033CC"/>
                </a:solidFill>
                <a:ea typeface="ＭＳ Ｐゴシック" charset="-128"/>
              </a:rPr>
              <a:t> </a:t>
            </a:r>
            <a:r>
              <a:rPr lang="en-US" altLang="ja-JP" sz="2000" kern="0" dirty="0">
                <a:solidFill>
                  <a:srgbClr val="0033CC"/>
                </a:solidFill>
                <a:ea typeface="ＭＳ Ｐゴシック" charset="-128"/>
              </a:rPr>
              <a:t>some </a:t>
            </a:r>
            <a:r>
              <a:rPr lang="en-US" altLang="ja-JP" sz="2000" i="1" kern="0" dirty="0">
                <a:solidFill>
                  <a:srgbClr val="0033CC"/>
                </a:solidFill>
                <a:ea typeface="ＭＳ Ｐゴシック" charset="-128"/>
              </a:rPr>
              <a:t>C3</a:t>
            </a:r>
            <a:r>
              <a:rPr lang="en-US" altLang="ja-JP" sz="2000" kern="0" dirty="0">
                <a:solidFill>
                  <a:srgbClr val="0033CC"/>
                </a:solidFill>
                <a:ea typeface="ＭＳ Ｐゴシック" charset="-128"/>
              </a:rPr>
              <a:t>)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333333"/>
                </a:solidFill>
                <a:latin typeface="+mn-lt"/>
              </a:rPr>
              <a:t>or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altLang="ja-JP" sz="2000" i="1" kern="0" dirty="0">
                <a:solidFill>
                  <a:srgbClr val="0033CC"/>
                </a:solidFill>
                <a:ea typeface="ＭＳ Ｐゴシック" charset="-128"/>
              </a:rPr>
              <a:t>C1</a:t>
            </a:r>
            <a:r>
              <a:rPr lang="en-US" altLang="ja-JP" sz="2000" kern="0" dirty="0">
                <a:solidFill>
                  <a:srgbClr val="0033CC"/>
                </a:solidFill>
                <a:ea typeface="ＭＳ Ｐゴシック" charset="-128"/>
              </a:rPr>
              <a:t> equivalentTo (</a:t>
            </a:r>
            <a:r>
              <a:rPr lang="en-US" altLang="ja-JP" sz="2000" b="1" kern="0" dirty="0" err="1">
                <a:solidFill>
                  <a:srgbClr val="0033CC"/>
                </a:solidFill>
                <a:ea typeface="ＭＳ Ｐゴシック" charset="-128"/>
              </a:rPr>
              <a:t>rel</a:t>
            </a:r>
            <a:r>
              <a:rPr lang="en-US" altLang="ja-JP" sz="2000" b="1" kern="0" dirty="0">
                <a:solidFill>
                  <a:srgbClr val="0033CC"/>
                </a:solidFill>
                <a:ea typeface="ＭＳ Ｐゴシック" charset="-128"/>
              </a:rPr>
              <a:t> </a:t>
            </a:r>
            <a:r>
              <a:rPr lang="en-US" altLang="ja-JP" sz="2000" kern="0" dirty="0">
                <a:solidFill>
                  <a:srgbClr val="0033CC"/>
                </a:solidFill>
                <a:ea typeface="ＭＳ Ｐゴシック" charset="-128"/>
              </a:rPr>
              <a:t>some </a:t>
            </a:r>
            <a:r>
              <a:rPr lang="en-US" altLang="ja-JP" sz="2000" kern="0" dirty="0" smtClean="0">
                <a:solidFill>
                  <a:srgbClr val="0033CC"/>
                </a:solidFill>
                <a:ea typeface="ＭＳ Ｐゴシック" charset="-128"/>
              </a:rPr>
              <a:t>((</a:t>
            </a:r>
            <a:r>
              <a:rPr lang="en-US" altLang="ja-JP" sz="2000" i="1" kern="0" dirty="0" smtClean="0">
                <a:solidFill>
                  <a:srgbClr val="0033CC"/>
                </a:solidFill>
                <a:ea typeface="ＭＳ Ｐゴシック" charset="-128"/>
              </a:rPr>
              <a:t>C2 </a:t>
            </a:r>
            <a:r>
              <a:rPr lang="en-US" altLang="ja-JP" sz="2000" kern="0" dirty="0">
                <a:solidFill>
                  <a:srgbClr val="0033CC"/>
                </a:solidFill>
                <a:ea typeface="ＭＳ Ｐゴシック" charset="-128"/>
              </a:rPr>
              <a:t>or </a:t>
            </a:r>
            <a:r>
              <a:rPr lang="en-US" altLang="ja-JP" sz="2000" i="1" kern="0" dirty="0" smtClean="0">
                <a:solidFill>
                  <a:srgbClr val="0033CC"/>
                </a:solidFill>
                <a:ea typeface="ＭＳ Ｐゴシック" charset="-128"/>
              </a:rPr>
              <a:t>C3</a:t>
            </a:r>
            <a:r>
              <a:rPr lang="en-US" altLang="ja-JP" sz="2000" kern="0" dirty="0" smtClean="0">
                <a:solidFill>
                  <a:srgbClr val="0033CC"/>
                </a:solidFill>
                <a:ea typeface="ＭＳ Ｐゴシック" charset="-128"/>
              </a:rPr>
              <a:t>)))</a:t>
            </a:r>
            <a:endParaRPr lang="en-US" altLang="ja-JP" sz="2000" kern="0" dirty="0">
              <a:solidFill>
                <a:srgbClr val="0033CC"/>
              </a:solidFill>
              <a:ea typeface="ＭＳ Ｐゴシック" charset="-128"/>
            </a:endParaRPr>
          </a:p>
          <a:p>
            <a:pPr marL="342900" indent="-342900" algn="l" eaLnBrk="0" hangingPunct="0"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rgbClr val="333333"/>
                </a:solidFill>
                <a:ea typeface="ＭＳ Ｐゴシック" charset="-128"/>
              </a:rPr>
              <a:t>or …</a:t>
            </a:r>
          </a:p>
          <a:p>
            <a:pPr marL="342900" indent="-342900" algn="l" eaLnBrk="0" hangingPunct="0">
              <a:spcBef>
                <a:spcPct val="20000"/>
              </a:spcBef>
              <a:defRPr/>
            </a:pPr>
            <a:endParaRPr lang="en-US" sz="2000" kern="0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9" name="Pfeil nach rechts 8"/>
          <p:cNvSpPr/>
          <p:nvPr/>
        </p:nvSpPr>
        <p:spPr bwMode="auto">
          <a:xfrm>
            <a:off x="1979613" y="2133600"/>
            <a:ext cx="720725" cy="4318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" name="Pfeil nach rechts 9"/>
          <p:cNvSpPr/>
          <p:nvPr/>
        </p:nvSpPr>
        <p:spPr bwMode="auto">
          <a:xfrm>
            <a:off x="1979613" y="5084763"/>
            <a:ext cx="720725" cy="4318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250825" y="1484313"/>
            <a:ext cx="24939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000" kern="0" dirty="0">
                <a:solidFill>
                  <a:srgbClr val="333333"/>
                </a:solidFill>
                <a:latin typeface="Arial"/>
              </a:rPr>
              <a:t>Translation of triples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250825" y="4005263"/>
            <a:ext cx="26638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000" kern="0" dirty="0">
                <a:solidFill>
                  <a:srgbClr val="333333"/>
                </a:solidFill>
                <a:latin typeface="Arial"/>
              </a:rPr>
              <a:t>Translation of groups </a:t>
            </a:r>
            <a:br>
              <a:rPr lang="en-US" sz="2000" kern="0" dirty="0">
                <a:solidFill>
                  <a:srgbClr val="333333"/>
                </a:solidFill>
                <a:latin typeface="Arial"/>
              </a:rPr>
            </a:br>
            <a:r>
              <a:rPr lang="en-US" sz="2000" kern="0" dirty="0">
                <a:solidFill>
                  <a:srgbClr val="333333"/>
                </a:solidFill>
                <a:latin typeface="Arial"/>
              </a:rPr>
              <a:t>of triples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Ontologies are not exactly made for represent contingent knowledge</a:t>
            </a:r>
            <a:endParaRPr 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95288" y="1556792"/>
            <a:ext cx="8748712" cy="5301208"/>
          </a:xfrm>
        </p:spPr>
        <p:txBody>
          <a:bodyPr/>
          <a:lstStyle/>
          <a:p>
            <a:r>
              <a:rPr lang="en-US" altLang="ja-JP" sz="2400" i="1" dirty="0" smtClean="0">
                <a:ea typeface="ＭＳ Ｐゴシック" charset="-128"/>
              </a:rPr>
              <a:t>“Aspirin</a:t>
            </a:r>
            <a:r>
              <a:rPr lang="en-US" altLang="ja-JP" sz="2400" dirty="0" smtClean="0">
                <a:ea typeface="ＭＳ Ｐゴシック" charset="-128"/>
              </a:rPr>
              <a:t> </a:t>
            </a:r>
            <a:r>
              <a:rPr lang="en-US" altLang="ja-JP" sz="2400" i="1" dirty="0" smtClean="0">
                <a:ea typeface="ＭＳ Ｐゴシック" charset="-128"/>
              </a:rPr>
              <a:t>Treats Headache”</a:t>
            </a:r>
            <a:br>
              <a:rPr lang="en-US" altLang="ja-JP" sz="2400" i="1" dirty="0" smtClean="0">
                <a:ea typeface="ＭＳ Ｐゴシック" charset="-128"/>
              </a:rPr>
            </a:br>
            <a:r>
              <a:rPr lang="en-US" altLang="ja-JP" sz="2400" i="1" dirty="0" smtClean="0">
                <a:ea typeface="ＭＳ Ｐゴシック" charset="-128"/>
              </a:rPr>
              <a:t> “Headache Treated-by Aspirin”</a:t>
            </a:r>
            <a:br>
              <a:rPr lang="en-US" altLang="ja-JP" sz="2400" i="1" dirty="0" smtClean="0">
                <a:ea typeface="ＭＳ Ｐゴシック" charset="-128"/>
              </a:rPr>
            </a:br>
            <a:r>
              <a:rPr lang="en-US" altLang="ja-JP" sz="2400" dirty="0" smtClean="0">
                <a:ea typeface="ＭＳ Ｐゴシック" charset="-128"/>
              </a:rPr>
              <a:t>(seemingly intuitively understandable)</a:t>
            </a:r>
          </a:p>
          <a:p>
            <a:r>
              <a:rPr lang="en-US" altLang="ja-JP" sz="2400" dirty="0" smtClean="0">
                <a:ea typeface="ＭＳ Ｐゴシック" charset="-128"/>
              </a:rPr>
              <a:t>Translation problem:</a:t>
            </a:r>
          </a:p>
          <a:p>
            <a:pPr lvl="1"/>
            <a:r>
              <a:rPr lang="en-US" altLang="ja-JP" sz="2000" dirty="0" smtClean="0">
                <a:ea typeface="ＭＳ Ｐゴシック" charset="-128"/>
              </a:rPr>
              <a:t>Not every aspirin tablet treats some headache</a:t>
            </a:r>
          </a:p>
          <a:p>
            <a:pPr lvl="1"/>
            <a:r>
              <a:rPr lang="en-US" altLang="ja-JP" sz="2000" dirty="0" smtClean="0">
                <a:ea typeface="ＭＳ Ｐゴシック" charset="-128"/>
              </a:rPr>
              <a:t>Not every headache is treated by some aspirin</a:t>
            </a:r>
          </a:p>
          <a:p>
            <a:r>
              <a:rPr lang="en-US" altLang="ja-JP" sz="2200" dirty="0" smtClean="0">
                <a:ea typeface="ＭＳ Ｐゴシック" charset="-128"/>
              </a:rPr>
              <a:t>Description logics do not allow probabilistic, default, or  normative assertions</a:t>
            </a:r>
          </a:p>
          <a:p>
            <a:r>
              <a:rPr lang="en-US" altLang="ja-JP" sz="2200" dirty="0" smtClean="0">
                <a:ea typeface="ＭＳ Ｐゴシック" charset="-128"/>
              </a:rPr>
              <a:t>Axioms can only state what is true for all members of a class</a:t>
            </a:r>
          </a:p>
          <a:p>
            <a:r>
              <a:rPr lang="en-US" altLang="ja-JP" sz="2200" dirty="0" smtClean="0">
                <a:ea typeface="ＭＳ Ｐゴシック" charset="-128"/>
              </a:rPr>
              <a:t>Introducing dispositions into ontology possible but not very intuitive ("every aspirin tablet has an inherent disposition which is only realized by treating headache)</a:t>
            </a:r>
          </a:p>
          <a:p>
            <a:pPr>
              <a:buNone/>
            </a:pPr>
            <a:endParaRPr lang="en-US" altLang="ja-JP" sz="2200" dirty="0" smtClean="0">
              <a:ea typeface="ＭＳ Ｐゴシック" charset="-128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29816" y="6165304"/>
            <a:ext cx="8334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 smtClean="0"/>
              <a:t>Schulz S, </a:t>
            </a:r>
            <a:r>
              <a:rPr lang="en-US" sz="1000" dirty="0" err="1" smtClean="0"/>
              <a:t>Stenzhorn</a:t>
            </a:r>
            <a:r>
              <a:rPr lang="en-US" sz="1000" dirty="0" smtClean="0"/>
              <a:t> H, </a:t>
            </a:r>
            <a:r>
              <a:rPr lang="en-US" sz="1000" dirty="0" err="1" smtClean="0"/>
              <a:t>Boeker</a:t>
            </a:r>
            <a:r>
              <a:rPr lang="en-US" sz="1000" dirty="0" smtClean="0"/>
              <a:t> M, Smith B: Strengths and limitations of formal ontologies in the biomedical domain. RECIIS - Electronic Journal in Communication, Information and Innovation in Health, 2009; 3 (1): 31-45:http://</a:t>
            </a:r>
            <a:r>
              <a:rPr lang="en-US" sz="1000" dirty="0" err="1" smtClean="0"/>
              <a:t>dx.doi.org</a:t>
            </a:r>
            <a:r>
              <a:rPr lang="en-US" sz="1000" dirty="0" smtClean="0"/>
              <a:t>/10.3395/reciis.v3i1.241en</a:t>
            </a:r>
            <a:br>
              <a:rPr lang="en-US" sz="1000" dirty="0" smtClean="0"/>
            </a:br>
            <a:r>
              <a:rPr lang="en-US" sz="1000" dirty="0" smtClean="0"/>
              <a:t>Schulz S, Jansen L: Molecular interactions: On the ambiguity of ordinary statements in biomedical literature. Applied Ontology, 2009; 4 (1): 21-34: http://dx.doi.org/10.3233/AO-2009-0061</a:t>
            </a:r>
            <a:endParaRPr lang="en-US" sz="1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engineering based on ontological realism and description logics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4" y="1714500"/>
            <a:ext cx="8466013" cy="4576763"/>
          </a:xfrm>
        </p:spPr>
        <p:txBody>
          <a:bodyPr/>
          <a:lstStyle/>
          <a:p>
            <a:r>
              <a:rPr lang="en-US" sz="2400" dirty="0" smtClean="0"/>
              <a:t>Most current biomedical ontology projects commit to a simple variant of description logics (OWL-EL++). Theoretical background is set theory.</a:t>
            </a:r>
          </a:p>
          <a:p>
            <a:r>
              <a:rPr lang="en-US" sz="2400" dirty="0" smtClean="0"/>
              <a:t>Principal types of axioms in OWL ontologies </a:t>
            </a:r>
          </a:p>
          <a:p>
            <a:pPr lvl="1"/>
            <a:r>
              <a:rPr lang="en-US" sz="2000" dirty="0" smtClean="0"/>
              <a:t>Taxonomies (is-a hierarchies):</a:t>
            </a:r>
            <a:br>
              <a:rPr lang="en-US" sz="2000" dirty="0" smtClean="0"/>
            </a:b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Every homo sapiens is a primate, every primate is a vertebrate</a:t>
            </a:r>
          </a:p>
          <a:p>
            <a:pPr lvl="1"/>
            <a:r>
              <a:rPr lang="en-US" sz="2000" dirty="0" smtClean="0"/>
              <a:t>Aristotelian class definitions  (Genus + Differentia)</a:t>
            </a:r>
            <a:br>
              <a:rPr lang="en-US" sz="2000" dirty="0" smtClean="0"/>
            </a:b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Viral hepatitis is equivalent to hepatitis that is caused by some virus population</a:t>
            </a:r>
          </a:p>
          <a:p>
            <a:pPr lvl="1"/>
            <a:r>
              <a:rPr lang="en-US" sz="2000" dirty="0" err="1" smtClean="0"/>
              <a:t>Partonomies</a:t>
            </a:r>
            <a:r>
              <a:rPr lang="en-US" sz="2000" dirty="0" smtClean="0"/>
              <a:t> (part-of hierarchies)</a:t>
            </a:r>
            <a:br>
              <a:rPr lang="en-US" sz="2000" dirty="0" smtClean="0"/>
            </a:b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Every liver is part of some digestive system and every digestive system is part of some organism</a:t>
            </a:r>
          </a:p>
          <a:p>
            <a:pPr lvl="1"/>
            <a:r>
              <a:rPr lang="en-US" sz="2000" dirty="0" smtClean="0"/>
              <a:t>Disjoint partitions</a:t>
            </a:r>
            <a:br>
              <a:rPr lang="en-US" sz="2000" dirty="0" smtClean="0"/>
            </a:b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Nothing is both a human and a chimpanzee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Taxonomies</a:t>
            </a:r>
          </a:p>
        </p:txBody>
      </p:sp>
      <p:sp>
        <p:nvSpPr>
          <p:cNvPr id="5" name="Ellipse 4"/>
          <p:cNvSpPr/>
          <p:nvPr/>
        </p:nvSpPr>
        <p:spPr bwMode="auto">
          <a:xfrm rot="580719">
            <a:off x="2461726" y="2608957"/>
            <a:ext cx="3371159" cy="3274701"/>
          </a:xfrm>
          <a:prstGeom prst="ellipse">
            <a:avLst/>
          </a:prstGeom>
          <a:solidFill>
            <a:schemeClr val="accent1">
              <a:alpha val="3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" name="Ellipse 5"/>
          <p:cNvSpPr/>
          <p:nvPr/>
        </p:nvSpPr>
        <p:spPr bwMode="auto">
          <a:xfrm rot="580719">
            <a:off x="2656085" y="3675505"/>
            <a:ext cx="1329890" cy="1307190"/>
          </a:xfrm>
          <a:prstGeom prst="ellipse">
            <a:avLst/>
          </a:prstGeom>
          <a:solidFill>
            <a:srgbClr val="FF0000">
              <a:alpha val="34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7" name="Ellipse 6"/>
          <p:cNvSpPr/>
          <p:nvPr/>
        </p:nvSpPr>
        <p:spPr bwMode="auto">
          <a:xfrm rot="313169">
            <a:off x="2950820" y="40977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" name="Ellipse 8"/>
          <p:cNvSpPr/>
          <p:nvPr/>
        </p:nvSpPr>
        <p:spPr bwMode="auto">
          <a:xfrm rot="313169">
            <a:off x="3255620" y="44025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" name="Ellipse 9"/>
          <p:cNvSpPr/>
          <p:nvPr/>
        </p:nvSpPr>
        <p:spPr bwMode="auto">
          <a:xfrm rot="313169">
            <a:off x="3136775" y="509011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" name="Ellipse 10"/>
          <p:cNvSpPr/>
          <p:nvPr/>
        </p:nvSpPr>
        <p:spPr bwMode="auto">
          <a:xfrm rot="313169">
            <a:off x="3583530" y="444204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2" name="Ellipse 11"/>
          <p:cNvSpPr/>
          <p:nvPr/>
        </p:nvSpPr>
        <p:spPr bwMode="auto">
          <a:xfrm rot="313169">
            <a:off x="3712820" y="48597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3" name="Ellipse 12"/>
          <p:cNvSpPr/>
          <p:nvPr/>
        </p:nvSpPr>
        <p:spPr bwMode="auto">
          <a:xfrm rot="313169">
            <a:off x="3367507" y="523413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4" name="Ellipse 13"/>
          <p:cNvSpPr/>
          <p:nvPr/>
        </p:nvSpPr>
        <p:spPr bwMode="auto">
          <a:xfrm rot="313169">
            <a:off x="4017620" y="51645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5" name="Ellipse 14"/>
          <p:cNvSpPr/>
          <p:nvPr/>
        </p:nvSpPr>
        <p:spPr bwMode="auto">
          <a:xfrm rot="313169">
            <a:off x="4170020" y="53169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6" name="Ellipse 15"/>
          <p:cNvSpPr/>
          <p:nvPr/>
        </p:nvSpPr>
        <p:spPr bwMode="auto">
          <a:xfrm rot="313169">
            <a:off x="3424807" y="429803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7" name="Ellipse 16"/>
          <p:cNvSpPr/>
          <p:nvPr/>
        </p:nvSpPr>
        <p:spPr bwMode="auto">
          <a:xfrm rot="313169">
            <a:off x="3536922" y="42501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8" name="Ellipse 17"/>
          <p:cNvSpPr/>
          <p:nvPr/>
        </p:nvSpPr>
        <p:spPr bwMode="auto">
          <a:xfrm rot="313169">
            <a:off x="3689322" y="44025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9" name="Ellipse 18"/>
          <p:cNvSpPr/>
          <p:nvPr/>
        </p:nvSpPr>
        <p:spPr bwMode="auto">
          <a:xfrm rot="313169">
            <a:off x="3511522" y="509011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0" name="Ellipse 19"/>
          <p:cNvSpPr/>
          <p:nvPr/>
        </p:nvSpPr>
        <p:spPr bwMode="auto">
          <a:xfrm rot="313169">
            <a:off x="3994122" y="47073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1" name="Ellipse 20"/>
          <p:cNvSpPr/>
          <p:nvPr/>
        </p:nvSpPr>
        <p:spPr bwMode="auto">
          <a:xfrm rot="313169">
            <a:off x="3727546" y="545016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2" name="Ellipse 21"/>
          <p:cNvSpPr/>
          <p:nvPr/>
        </p:nvSpPr>
        <p:spPr bwMode="auto">
          <a:xfrm rot="313169">
            <a:off x="4298922" y="50121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3" name="Ellipse 22"/>
          <p:cNvSpPr/>
          <p:nvPr/>
        </p:nvSpPr>
        <p:spPr bwMode="auto">
          <a:xfrm rot="313169">
            <a:off x="3439514" y="465807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4" name="Ellipse 23"/>
          <p:cNvSpPr/>
          <p:nvPr/>
        </p:nvSpPr>
        <p:spPr bwMode="auto">
          <a:xfrm rot="313169">
            <a:off x="4603722" y="53169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5" name="Ellipse 24"/>
          <p:cNvSpPr/>
          <p:nvPr/>
        </p:nvSpPr>
        <p:spPr bwMode="auto">
          <a:xfrm rot="313169">
            <a:off x="4756122" y="54693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6" name="Ellipse 25"/>
          <p:cNvSpPr/>
          <p:nvPr/>
        </p:nvSpPr>
        <p:spPr bwMode="auto">
          <a:xfrm rot="313169">
            <a:off x="3223489" y="408200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7" name="Ellipse 26"/>
          <p:cNvSpPr/>
          <p:nvPr/>
        </p:nvSpPr>
        <p:spPr bwMode="auto">
          <a:xfrm rot="313169">
            <a:off x="3680938" y="38743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8" name="Ellipse 27"/>
          <p:cNvSpPr/>
          <p:nvPr/>
        </p:nvSpPr>
        <p:spPr bwMode="auto">
          <a:xfrm rot="313169">
            <a:off x="3511522" y="336192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9" name="Ellipse 28"/>
          <p:cNvSpPr/>
          <p:nvPr/>
        </p:nvSpPr>
        <p:spPr bwMode="auto">
          <a:xfrm rot="313169">
            <a:off x="3985738" y="41791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0" name="Ellipse 29"/>
          <p:cNvSpPr/>
          <p:nvPr/>
        </p:nvSpPr>
        <p:spPr bwMode="auto">
          <a:xfrm rot="313169">
            <a:off x="2920750" y="458606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1" name="Ellipse 30"/>
          <p:cNvSpPr/>
          <p:nvPr/>
        </p:nvSpPr>
        <p:spPr bwMode="auto">
          <a:xfrm rot="313169">
            <a:off x="4290538" y="44839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2" name="Ellipse 31"/>
          <p:cNvSpPr/>
          <p:nvPr/>
        </p:nvSpPr>
        <p:spPr bwMode="auto">
          <a:xfrm rot="313169">
            <a:off x="4663650" y="386598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3" name="Ellipse 32"/>
          <p:cNvSpPr/>
          <p:nvPr/>
        </p:nvSpPr>
        <p:spPr bwMode="auto">
          <a:xfrm rot="313169">
            <a:off x="4595338" y="47887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4" name="Ellipse 33"/>
          <p:cNvSpPr/>
          <p:nvPr/>
        </p:nvSpPr>
        <p:spPr bwMode="auto">
          <a:xfrm rot="313169">
            <a:off x="5095698" y="357795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5" name="Ellipse 34"/>
          <p:cNvSpPr/>
          <p:nvPr/>
        </p:nvSpPr>
        <p:spPr bwMode="auto">
          <a:xfrm rot="313169">
            <a:off x="4900138" y="50935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6" name="Ellipse 35"/>
          <p:cNvSpPr/>
          <p:nvPr/>
        </p:nvSpPr>
        <p:spPr bwMode="auto">
          <a:xfrm rot="313169">
            <a:off x="3528538" y="30018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7" name="Ellipse 36"/>
          <p:cNvSpPr/>
          <p:nvPr/>
        </p:nvSpPr>
        <p:spPr bwMode="auto">
          <a:xfrm rot="313169">
            <a:off x="4015578" y="307389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8" name="Ellipse 37"/>
          <p:cNvSpPr/>
          <p:nvPr/>
        </p:nvSpPr>
        <p:spPr bwMode="auto">
          <a:xfrm rot="313169">
            <a:off x="3871563" y="364995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9" name="Ellipse 38"/>
          <p:cNvSpPr/>
          <p:nvPr/>
        </p:nvSpPr>
        <p:spPr bwMode="auto">
          <a:xfrm rot="313169">
            <a:off x="3985738" y="34590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0" name="Ellipse 39"/>
          <p:cNvSpPr/>
          <p:nvPr/>
        </p:nvSpPr>
        <p:spPr bwMode="auto">
          <a:xfrm rot="313169">
            <a:off x="4396082" y="36114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1" name="Ellipse 40"/>
          <p:cNvSpPr/>
          <p:nvPr/>
        </p:nvSpPr>
        <p:spPr bwMode="auto">
          <a:xfrm rot="313169">
            <a:off x="4290538" y="37638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2" name="Ellipse 41"/>
          <p:cNvSpPr/>
          <p:nvPr/>
        </p:nvSpPr>
        <p:spPr bwMode="auto">
          <a:xfrm rot="313169">
            <a:off x="4591643" y="321791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3" name="Ellipse 42"/>
          <p:cNvSpPr/>
          <p:nvPr/>
        </p:nvSpPr>
        <p:spPr bwMode="auto">
          <a:xfrm rot="313169">
            <a:off x="5455739" y="422602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4" name="Ellipse 43"/>
          <p:cNvSpPr/>
          <p:nvPr/>
        </p:nvSpPr>
        <p:spPr bwMode="auto">
          <a:xfrm rot="313169">
            <a:off x="4747738" y="42210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5" name="Ellipse 44"/>
          <p:cNvSpPr/>
          <p:nvPr/>
        </p:nvSpPr>
        <p:spPr bwMode="auto">
          <a:xfrm rot="313169">
            <a:off x="4900138" y="43734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6" name="Ellipse 45"/>
          <p:cNvSpPr/>
          <p:nvPr/>
        </p:nvSpPr>
        <p:spPr bwMode="auto">
          <a:xfrm rot="313169">
            <a:off x="5239714" y="48020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7" name="Ellipse 46"/>
          <p:cNvSpPr/>
          <p:nvPr/>
        </p:nvSpPr>
        <p:spPr bwMode="auto">
          <a:xfrm rot="313169">
            <a:off x="4519635" y="408200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8" name="Ellipse 47"/>
          <p:cNvSpPr/>
          <p:nvPr/>
        </p:nvSpPr>
        <p:spPr bwMode="auto">
          <a:xfrm rot="313169">
            <a:off x="3079475" y="451405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9" name="Ellipse 48"/>
          <p:cNvSpPr/>
          <p:nvPr/>
        </p:nvSpPr>
        <p:spPr bwMode="auto">
          <a:xfrm rot="313169">
            <a:off x="5167706" y="451405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0" name="Ellipse 49"/>
          <p:cNvSpPr/>
          <p:nvPr/>
        </p:nvSpPr>
        <p:spPr bwMode="auto">
          <a:xfrm rot="313169">
            <a:off x="4951683" y="400999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1" name="Ellipse 50"/>
          <p:cNvSpPr/>
          <p:nvPr/>
        </p:nvSpPr>
        <p:spPr bwMode="auto">
          <a:xfrm rot="313169">
            <a:off x="5371651" y="430296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2" name="Ellipse 51"/>
          <p:cNvSpPr/>
          <p:nvPr/>
        </p:nvSpPr>
        <p:spPr bwMode="auto">
          <a:xfrm rot="313169">
            <a:off x="5239715" y="386598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3" name="Ellipse 52"/>
          <p:cNvSpPr/>
          <p:nvPr/>
        </p:nvSpPr>
        <p:spPr bwMode="auto">
          <a:xfrm rot="313169">
            <a:off x="2776735" y="444204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4" name="Ellipse 53"/>
          <p:cNvSpPr/>
          <p:nvPr/>
        </p:nvSpPr>
        <p:spPr bwMode="auto">
          <a:xfrm rot="313169">
            <a:off x="3136775" y="429803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5" name="Ellipse 54"/>
          <p:cNvSpPr/>
          <p:nvPr/>
        </p:nvSpPr>
        <p:spPr bwMode="auto">
          <a:xfrm rot="313169">
            <a:off x="4432919" y="422602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6" name="Ellipse 55"/>
          <p:cNvSpPr/>
          <p:nvPr/>
        </p:nvSpPr>
        <p:spPr bwMode="auto">
          <a:xfrm rot="313169">
            <a:off x="3496815" y="408200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7" name="Ellipse 56"/>
          <p:cNvSpPr/>
          <p:nvPr/>
        </p:nvSpPr>
        <p:spPr bwMode="auto">
          <a:xfrm rot="313169">
            <a:off x="3784846" y="292987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8" name="Ellipse 57"/>
          <p:cNvSpPr/>
          <p:nvPr/>
        </p:nvSpPr>
        <p:spPr bwMode="auto">
          <a:xfrm rot="313169">
            <a:off x="2920751" y="343393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9" name="Ellipse 58"/>
          <p:cNvSpPr/>
          <p:nvPr/>
        </p:nvSpPr>
        <p:spPr bwMode="auto">
          <a:xfrm rot="313169">
            <a:off x="3496815" y="386598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0" name="Textfeld 59"/>
          <p:cNvSpPr txBox="1"/>
          <p:nvPr/>
        </p:nvSpPr>
        <p:spPr>
          <a:xfrm>
            <a:off x="3525671" y="2708920"/>
            <a:ext cx="10615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Class: Primate</a:t>
            </a:r>
            <a:endParaRPr lang="en-US" sz="1050" dirty="0"/>
          </a:p>
        </p:txBody>
      </p:sp>
      <p:sp>
        <p:nvSpPr>
          <p:cNvPr id="61" name="Textfeld 60"/>
          <p:cNvSpPr txBox="1"/>
          <p:nvPr/>
        </p:nvSpPr>
        <p:spPr>
          <a:xfrm>
            <a:off x="2915816" y="3717032"/>
            <a:ext cx="74571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Class: </a:t>
            </a:r>
            <a:br>
              <a:rPr lang="en-US" sz="1050" dirty="0" smtClean="0"/>
            </a:br>
            <a:r>
              <a:rPr lang="en-US" sz="1050" dirty="0" smtClean="0"/>
              <a:t>Homo S. </a:t>
            </a:r>
            <a:endParaRPr lang="en-US" sz="1050" dirty="0"/>
          </a:p>
        </p:txBody>
      </p:sp>
      <p:cxnSp>
        <p:nvCxnSpPr>
          <p:cNvPr id="63" name="Gerade Verbindung 62"/>
          <p:cNvCxnSpPr>
            <a:endCxn id="35848" idx="3"/>
          </p:cNvCxnSpPr>
          <p:nvPr/>
        </p:nvCxnSpPr>
        <p:spPr bwMode="auto">
          <a:xfrm rot="10800000">
            <a:off x="977862" y="3561016"/>
            <a:ext cx="2009962" cy="588065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Gerade Verbindung 63"/>
          <p:cNvCxnSpPr/>
          <p:nvPr/>
        </p:nvCxnSpPr>
        <p:spPr bwMode="auto">
          <a:xfrm rot="10800000">
            <a:off x="971600" y="4509120"/>
            <a:ext cx="2088232" cy="72008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Gerade Verbindung 64"/>
          <p:cNvCxnSpPr/>
          <p:nvPr/>
        </p:nvCxnSpPr>
        <p:spPr bwMode="auto">
          <a:xfrm rot="10800000" flipV="1">
            <a:off x="1187624" y="4725144"/>
            <a:ext cx="2304256" cy="432048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Gerade Verbindung 69"/>
          <p:cNvCxnSpPr>
            <a:endCxn id="46" idx="5"/>
          </p:cNvCxnSpPr>
          <p:nvPr/>
        </p:nvCxnSpPr>
        <p:spPr bwMode="auto">
          <a:xfrm rot="10800000">
            <a:off x="5332924" y="4902612"/>
            <a:ext cx="2500744" cy="1183754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75" name="Picture 12" descr="chimpanzee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 flipH="1">
            <a:off x="7733380" y="5229200"/>
            <a:ext cx="583036" cy="634981"/>
          </a:xfrm>
          <a:prstGeom prst="rect">
            <a:avLst/>
          </a:prstGeom>
          <a:noFill/>
        </p:spPr>
      </p:pic>
      <p:pic>
        <p:nvPicPr>
          <p:cNvPr id="76" name="Picture 17" descr="oranguta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6970" y="6236543"/>
            <a:ext cx="280988" cy="504825"/>
          </a:xfrm>
          <a:prstGeom prst="rect">
            <a:avLst/>
          </a:prstGeom>
          <a:noFill/>
        </p:spPr>
      </p:pic>
      <p:cxnSp>
        <p:nvCxnSpPr>
          <p:cNvPr id="77" name="Gerade Verbindung 76"/>
          <p:cNvCxnSpPr>
            <a:stCxn id="76" idx="1"/>
            <a:endCxn id="25" idx="5"/>
          </p:cNvCxnSpPr>
          <p:nvPr/>
        </p:nvCxnSpPr>
        <p:spPr bwMode="auto">
          <a:xfrm rot="10800000">
            <a:off x="4849332" y="5569882"/>
            <a:ext cx="2577638" cy="919075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Gerade Verbindung 78"/>
          <p:cNvCxnSpPr>
            <a:stCxn id="75" idx="0"/>
            <a:endCxn id="43" idx="5"/>
          </p:cNvCxnSpPr>
          <p:nvPr/>
        </p:nvCxnSpPr>
        <p:spPr bwMode="auto">
          <a:xfrm rot="16200000" flipV="1">
            <a:off x="6335598" y="3539899"/>
            <a:ext cx="902653" cy="2475949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Ellipse 77"/>
          <p:cNvSpPr/>
          <p:nvPr/>
        </p:nvSpPr>
        <p:spPr bwMode="auto">
          <a:xfrm rot="2309504">
            <a:off x="2376401" y="1729632"/>
            <a:ext cx="5277390" cy="5164210"/>
          </a:xfrm>
          <a:prstGeom prst="ellipse">
            <a:avLst/>
          </a:prstGeom>
          <a:solidFill>
            <a:schemeClr val="accent1">
              <a:lumMod val="60000"/>
              <a:lumOff val="40000"/>
              <a:alpha val="3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0" name="Ellipse 79"/>
          <p:cNvSpPr/>
          <p:nvPr/>
        </p:nvSpPr>
        <p:spPr bwMode="auto">
          <a:xfrm rot="313169">
            <a:off x="6685630" y="401838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1" name="Ellipse 80"/>
          <p:cNvSpPr/>
          <p:nvPr/>
        </p:nvSpPr>
        <p:spPr bwMode="auto">
          <a:xfrm rot="313169">
            <a:off x="7117678" y="373035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2" name="Ellipse 81"/>
          <p:cNvSpPr/>
          <p:nvPr/>
        </p:nvSpPr>
        <p:spPr bwMode="auto">
          <a:xfrm rot="313169">
            <a:off x="6037558" y="322629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3" name="Ellipse 82"/>
          <p:cNvSpPr/>
          <p:nvPr/>
        </p:nvSpPr>
        <p:spPr bwMode="auto">
          <a:xfrm rot="313169">
            <a:off x="5893543" y="380235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4" name="Ellipse 83"/>
          <p:cNvSpPr/>
          <p:nvPr/>
        </p:nvSpPr>
        <p:spPr bwMode="auto">
          <a:xfrm rot="313169">
            <a:off x="6007718" y="36114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5" name="Ellipse 84"/>
          <p:cNvSpPr/>
          <p:nvPr/>
        </p:nvSpPr>
        <p:spPr bwMode="auto">
          <a:xfrm rot="313169">
            <a:off x="6418062" y="37638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6" name="Ellipse 85"/>
          <p:cNvSpPr/>
          <p:nvPr/>
        </p:nvSpPr>
        <p:spPr bwMode="auto">
          <a:xfrm rot="313169">
            <a:off x="6312518" y="39162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7" name="Ellipse 86"/>
          <p:cNvSpPr/>
          <p:nvPr/>
        </p:nvSpPr>
        <p:spPr bwMode="auto">
          <a:xfrm rot="313169">
            <a:off x="6613623" y="337031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8" name="Ellipse 87"/>
          <p:cNvSpPr/>
          <p:nvPr/>
        </p:nvSpPr>
        <p:spPr bwMode="auto">
          <a:xfrm rot="313169">
            <a:off x="6541615" y="423440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9" name="Ellipse 88"/>
          <p:cNvSpPr/>
          <p:nvPr/>
        </p:nvSpPr>
        <p:spPr bwMode="auto">
          <a:xfrm rot="313169">
            <a:off x="6973663" y="416239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0" name="Ellipse 89"/>
          <p:cNvSpPr/>
          <p:nvPr/>
        </p:nvSpPr>
        <p:spPr bwMode="auto">
          <a:xfrm rot="313169">
            <a:off x="7261695" y="401838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1" name="Ellipse 90"/>
          <p:cNvSpPr/>
          <p:nvPr/>
        </p:nvSpPr>
        <p:spPr bwMode="auto">
          <a:xfrm rot="313169">
            <a:off x="5806826" y="308227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2" name="Ellipse 91"/>
          <p:cNvSpPr/>
          <p:nvPr/>
        </p:nvSpPr>
        <p:spPr bwMode="auto">
          <a:xfrm rot="313169">
            <a:off x="6607868" y="5470622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3" name="Ellipse 92"/>
          <p:cNvSpPr/>
          <p:nvPr/>
        </p:nvSpPr>
        <p:spPr bwMode="auto">
          <a:xfrm rot="313169">
            <a:off x="7039916" y="518259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4" name="Ellipse 93"/>
          <p:cNvSpPr/>
          <p:nvPr/>
        </p:nvSpPr>
        <p:spPr bwMode="auto">
          <a:xfrm rot="313169">
            <a:off x="5959796" y="467853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5" name="Ellipse 94"/>
          <p:cNvSpPr/>
          <p:nvPr/>
        </p:nvSpPr>
        <p:spPr bwMode="auto">
          <a:xfrm rot="313169">
            <a:off x="5815781" y="525459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6" name="Ellipse 95"/>
          <p:cNvSpPr/>
          <p:nvPr/>
        </p:nvSpPr>
        <p:spPr bwMode="auto">
          <a:xfrm rot="313169">
            <a:off x="5929956" y="506372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7" name="Ellipse 96"/>
          <p:cNvSpPr/>
          <p:nvPr/>
        </p:nvSpPr>
        <p:spPr bwMode="auto">
          <a:xfrm rot="313169">
            <a:off x="5225007" y="264184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8" name="Ellipse 97"/>
          <p:cNvSpPr/>
          <p:nvPr/>
        </p:nvSpPr>
        <p:spPr bwMode="auto">
          <a:xfrm rot="313169">
            <a:off x="6234756" y="536852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9" name="Ellipse 98"/>
          <p:cNvSpPr/>
          <p:nvPr/>
        </p:nvSpPr>
        <p:spPr bwMode="auto">
          <a:xfrm rot="313169">
            <a:off x="6535861" y="482255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0" name="Ellipse 99"/>
          <p:cNvSpPr/>
          <p:nvPr/>
        </p:nvSpPr>
        <p:spPr bwMode="auto">
          <a:xfrm rot="313169">
            <a:off x="6463853" y="568664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1" name="Ellipse 100"/>
          <p:cNvSpPr/>
          <p:nvPr/>
        </p:nvSpPr>
        <p:spPr bwMode="auto">
          <a:xfrm rot="313169">
            <a:off x="6895901" y="561463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2" name="Ellipse 101"/>
          <p:cNvSpPr/>
          <p:nvPr/>
        </p:nvSpPr>
        <p:spPr bwMode="auto">
          <a:xfrm rot="313169">
            <a:off x="7183933" y="547062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3" name="Ellipse 102"/>
          <p:cNvSpPr/>
          <p:nvPr/>
        </p:nvSpPr>
        <p:spPr bwMode="auto">
          <a:xfrm rot="313169">
            <a:off x="5729064" y="453451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4" name="Ellipse 103"/>
          <p:cNvSpPr/>
          <p:nvPr/>
        </p:nvSpPr>
        <p:spPr bwMode="auto">
          <a:xfrm rot="313169">
            <a:off x="5239716" y="633471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5" name="Ellipse 104"/>
          <p:cNvSpPr/>
          <p:nvPr/>
        </p:nvSpPr>
        <p:spPr bwMode="auto">
          <a:xfrm rot="313169">
            <a:off x="5671764" y="604668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6" name="Ellipse 105"/>
          <p:cNvSpPr/>
          <p:nvPr/>
        </p:nvSpPr>
        <p:spPr bwMode="auto">
          <a:xfrm rot="313169">
            <a:off x="4591644" y="554263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7" name="Ellipse 106"/>
          <p:cNvSpPr/>
          <p:nvPr/>
        </p:nvSpPr>
        <p:spPr bwMode="auto">
          <a:xfrm rot="313169">
            <a:off x="4447629" y="611869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8" name="Ellipse 107"/>
          <p:cNvSpPr/>
          <p:nvPr/>
        </p:nvSpPr>
        <p:spPr bwMode="auto">
          <a:xfrm rot="313169">
            <a:off x="4561804" y="592782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9" name="Ellipse 108"/>
          <p:cNvSpPr/>
          <p:nvPr/>
        </p:nvSpPr>
        <p:spPr bwMode="auto">
          <a:xfrm rot="313169">
            <a:off x="6017095" y="581019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0" name="Ellipse 109"/>
          <p:cNvSpPr/>
          <p:nvPr/>
        </p:nvSpPr>
        <p:spPr bwMode="auto">
          <a:xfrm rot="313169">
            <a:off x="4866604" y="623262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1" name="Ellipse 110"/>
          <p:cNvSpPr/>
          <p:nvPr/>
        </p:nvSpPr>
        <p:spPr bwMode="auto">
          <a:xfrm rot="313169">
            <a:off x="5167709" y="568664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2" name="Ellipse 111"/>
          <p:cNvSpPr/>
          <p:nvPr/>
        </p:nvSpPr>
        <p:spPr bwMode="auto">
          <a:xfrm rot="313169">
            <a:off x="5095701" y="6550742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3" name="Ellipse 112"/>
          <p:cNvSpPr/>
          <p:nvPr/>
        </p:nvSpPr>
        <p:spPr bwMode="auto">
          <a:xfrm rot="313169">
            <a:off x="5527749" y="647873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4" name="Ellipse 113"/>
          <p:cNvSpPr/>
          <p:nvPr/>
        </p:nvSpPr>
        <p:spPr bwMode="auto">
          <a:xfrm rot="313169">
            <a:off x="5815781" y="633471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5" name="Ellipse 114"/>
          <p:cNvSpPr/>
          <p:nvPr/>
        </p:nvSpPr>
        <p:spPr bwMode="auto">
          <a:xfrm rot="313169">
            <a:off x="4360912" y="539861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6" name="Ellipse 115"/>
          <p:cNvSpPr/>
          <p:nvPr/>
        </p:nvSpPr>
        <p:spPr bwMode="auto">
          <a:xfrm rot="313169">
            <a:off x="6161111" y="437003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7" name="Ellipse 116"/>
          <p:cNvSpPr/>
          <p:nvPr/>
        </p:nvSpPr>
        <p:spPr bwMode="auto">
          <a:xfrm rot="313169">
            <a:off x="5152999" y="213779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8" name="Ellipse 117"/>
          <p:cNvSpPr/>
          <p:nvPr/>
        </p:nvSpPr>
        <p:spPr bwMode="auto">
          <a:xfrm rot="313169">
            <a:off x="5873078" y="271385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9" name="Ellipse 118"/>
          <p:cNvSpPr/>
          <p:nvPr/>
        </p:nvSpPr>
        <p:spPr bwMode="auto">
          <a:xfrm rot="313169">
            <a:off x="7169223" y="458606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20" name="Ellipse 119"/>
          <p:cNvSpPr/>
          <p:nvPr/>
        </p:nvSpPr>
        <p:spPr bwMode="auto">
          <a:xfrm rot="313169">
            <a:off x="4000871" y="235381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21" name="Ellipse 120"/>
          <p:cNvSpPr/>
          <p:nvPr/>
        </p:nvSpPr>
        <p:spPr bwMode="auto">
          <a:xfrm rot="313169">
            <a:off x="6089103" y="2497832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22" name="Ellipse 121"/>
          <p:cNvSpPr/>
          <p:nvPr/>
        </p:nvSpPr>
        <p:spPr bwMode="auto">
          <a:xfrm rot="313169">
            <a:off x="4144887" y="624224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426468"/>
            <a:ext cx="8205788" cy="418356"/>
          </a:xfrm>
        </p:spPr>
        <p:txBody>
          <a:bodyPr/>
          <a:lstStyle/>
          <a:p>
            <a:r>
              <a:rPr lang="en-US" sz="2000" dirty="0" smtClean="0"/>
              <a:t>Every human is a primate, every primate is a vertebrate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Transitivity: </a:t>
            </a:r>
            <a:br>
              <a:rPr lang="en-US" sz="2000" dirty="0" smtClean="0"/>
            </a:br>
            <a:r>
              <a:rPr lang="en-US" sz="2000" dirty="0" smtClean="0"/>
              <a:t>Every human is a </a:t>
            </a:r>
            <a:br>
              <a:rPr lang="en-US" sz="2000" dirty="0" smtClean="0"/>
            </a:br>
            <a:r>
              <a:rPr lang="en-US" sz="2000" dirty="0" smtClean="0"/>
              <a:t>vertebrate	</a:t>
            </a:r>
          </a:p>
        </p:txBody>
      </p:sp>
      <p:sp>
        <p:nvSpPr>
          <p:cNvPr id="35842" name="AutoShape 2" descr="data:image/jpg;base64,/9j/4AAQSkZJRgABAQAAAQABAAD/2wCEAAkGBhAQEBQPEA8PEBAPEBAQEBAQDxAQEA8QFRAVFBQWFBcXGyYeFxojGRQUHy8gIycpLCwsFR4xNTAqNSYrLCkBCQoKDgwOFw8PFykdFxwpKSkpKSkpKSkpLCkpKSwpKSkpKSkpKSkpKSkpNSksKSkpKSwsKSkpKSksKSwpKSwpLP/AABEIAKQBNAMBIgACEQEDEQH/xAAcAAACAgMBAQAAAAAAAAAAAAAAAQUGAgQHAwj/xAA+EAABBAAEBAQEBAQFAgcAAAABAAIDEQQSITEFBkFREyJhcQcygZEUQqGxI1LR8GKCksHxM+FEY3JzoqPC/8QAGQEBAAMBAQAAAAAAAAAAAAAAAAEDBAIF/8QAIBEBAQACAQUAAwAAAAAAAAAAAAECEQMEEiExQRMiMv/aAAwDAQACEQMRAD8A7ggoQgxQmUlAEIQgYQSi1pY7EkENBDba5xcdmgVf7qLdJk2WP4i2MEu0A3O5+wVG49z86OxEa0+Z5Gaieg2Cg+ceZhnMcUzpGk6ucALO3lA3Hqe2ioeMxDn02zqb3FWqbdrpjIm8ZzXNO5zi94G5Od1u+x0CjoZ5pHaSS3/7kn9V64Dh+lff391Y+F8PY0aAX37qnPl7fTXx8Fy9oiDCYh355P8AW/8AqprB8BlPzyS693vv91NQQ+i3YxSz3mtbMeDGImPl4gf9aYe0jt/up7h800LaBLwKAp3m09DoVkxuiyaEnLZ9MuDC/EzgeJsmvK8h7KLhRa5v/rYenrqOxUth58w10cNHAG/Yj0I1VPkhsteCWSM1ZI35m9x6g9QpHh/FvPbhllYP4sY2ljP52D0Ovtm6rZx8syeZzcFw8/FlQsWvB1BsHUHumr2Y0kIXIEimkUCRaEFEi0EpItQnQStCRQBKVplJAWlaaxQIotMpIFaVoKSgBPqUJIQSKEIV6siksisVAEIQXUg8sTiGxtLnEADuuQ8689fiSYorZGwu82odIQQDfYVdD/hWf4mcwGGDwo3DxJrYTYHhxj5z7nRvtmXGxMC7KDYG5791VldrsI9xiMwL3HX5QK3r/YWvOBozeu19tVoyzm+nb0HsvXD4mjoq6vwnla8Kxule360pvBhV3hk4c0H6Kewz6WLP29PBP4fZbDWrRhmrqtuGRUrW3ENF6NC1i9ejNVOyxsELT4hh3Obmjdklj80bx0PY9wey2mhD11MtXavKbmqkuW+LGaJri0B4sSMH5XA0SB29Ol+ym2utUTgvEhFijGfleSNvlkqx9xQ/4V5a7b916eGW5t4nJj25aZoQEl0rNIppKAkJpFEhJCESSSaRUAKSZSUhJJpIApJlJBiUISUBIQhBIoQhXqwsVksVAFhK6lmo/i2IyxPPZhXOVTPbg/xD4yZsU/8AwktAO4bmJ/UuJ+qrWDfqfa/1H9/Ve/FpDJM9zjq57r662V4Ychu/XU+w/wC9fZVr2GJOtDsP2XlHJRWBmu9OmnudB/fovO1zXeNWTg+NryGu491ZOHuJKo3D5msOZ5ofup1nHS0Wxkh6AluQH/UQs+fHbW3j5ZryvUDq3W/hJhqSfouYzcZxh8zWvA+p/YIwHHMQTZcRWlG7/WlX+Grfzx18vZmaL+e696WUU7RYPQ/oubM5tmEkTHQvkdeZoZkGajR1zH03U1zDx3Efwmtw5gM78gdI9jg3yl35CbOhXP47K6/JjZ9WafjsTTRXnHx2N7g0fm0Go19lz+aeGK3zullIIBLSGi/81/otvC8awry5jQ+NzXZQTKXxF2tasNa9wuuzxtxc/OomMeHMxhzaRvySMdr0AH3Dl0zheLEkbXAg6C69gf8Adcn4xFCIBIIo2vDgHW0Eiwe/rWqlOQcXimTSCNr38PAzMe6yY3vDC6NvVwHn0AP60dPFZZ4YOoxsvl1MFNeMM2YA6ajSjYI9CvZXsgSKaRQCRTWJUOgkmhAkimkVEAUkFCkJJNJAihMpIMUk0lASE0IJBCVotXKzWKEINfF4jKNta7gDtuVWONNmxIMd+BAynSyPcKJHmy9KAqybU7xAeI50Rc5rfCzEtNEgkiv0K57zS+PBM8pOIALTUrnSjMSNa+RtXt1CqqzGOV8TIdO8t28RxFdWFxoj2WtJJRNew9gbWzxAvErw8MD81kMILPNbiARp1On0WhiXhrdNe311ULGq+XVZZtNFqNOq3YWXSm+DDde/ConGRpOoBcdOnlNH7qW8aVz8sbbPoLyj2WXC8DlcL9/cdVY4OCRFwc2we4Ky58k238XF+vtUmYPFukIdHI/bzPzhrAHA2NQNRotziOIMecNaTEXEs8QW5h7B25CvmH4YwDU/Um1B82YZrmDYNHyDa9BZK5nLuyad/h7ZfO1Lw3FntkY/q12nsunnEfi8GXtbmezLKwdc7Dmoe4tv+ZcpfV0Nhsun8iud4AG4/quubXix1033Gtp/LcM0eXJbX0/KSY3t69t14s5QhiicyJjgXG7c7NqNhsP7Ks8JDCWuOUjUWNCPfoV7Zh/MCPos3dfW13bN705/PwuaSN0bgaAzNG+rdR79dFI8tc4yYGJjHxNfhnPc7OLzscXAEUL000sC73Vn8Cw4jTcA9j3XPcYydg8MyuyyZnPhshtMcBZbtRO1b0r+DL3GPqcPrtmHlDmtmjOZjwHHL6/mH+4UkDoq5yRjDLhGF1Zh5TW2mg+tNViYFsjzLNVkkU0iiCQUIKOiQhCBJFNJIEUIKEAsVksUAUkFCDFJNJAkIQoG+hCFcrCEIQR2IwmeRpNkeG8Ft00+dhF+2v6qv864XDui8CSSCLxC28zw3KDfmLbsjT2VsdGAcw3OhXP/AIg8F/E55BCTJDGC2RhaCaJ0ObWh16a7qurMa4vxXEAvppLi0ZM5N5qNX9lG4l1/RTfEuCSQO/iV5hmtpsaixWmu6hsQ3T2/e1zKs00gNVJYQ7LQIW1CdEy8pw8VZMLixYs7Ky8Nx4vytJ9Rouf4aanaq5cN4i0NBqq6hY+THT0+LLaw4nFSVWjQdT1IUFzFKPDu7oGyVjjeOA6AqO4i7xI8v8yrxnldlfGoqc01C+5Vn5I5nkhcWgFwIJA3N9gFFM5ae70Hqr1ynwCGBhlrNI3XMRt7LRnlj2svHjlMt/E9wfj0k0pa+J7BQ8z2luZ2uYAEbDTVToDRu0fYLRYwGnDtv6L3ZP0Kx2N25fT3dIK0VAx2PcOJjyseI2+HC13y+I55IsfmAc6yOv1V4JoKuxctZ5pZ3Rytk8f+HK0DI2ItA0A+YmwruD2xdV/LoPLXDDh4mxkkvoueT3P9hTYWhgYHMADjmJG9EE7fNZOui31vjyb7CE0ipQSChBUOiQhCBJJpIApJlJALFZJIEUkykgxSTSUBFCEIN9CdIpXKyQhOkCUJzXiHRYd0jGlztGjsLO5+gP3U4tTimC8aMs9iASQCR0JHQ7fVc5R1jdVwfmHAxs+aQONUWNALWWL8pB6HodVRMYdaXT+fR4MgikcHNhYzwYboH58xf0zNGUV10XM5XBzjehv2Vci6Vpi+q98Oei83rLDnzJXenqNCrFhiBESd6Vfl0KkDi7jr6KnObaOPLW3j+M1u1L4TGB1f4VV3bqUwjXNhc+j6JljE48l2tGDx7SSw1RuiegUpwnjsMWZjyXBxqwNB91z/AAoc51ueR1of91aOB5A4eXN6uNm1Vljpp4st+12i4u2gGxuLejgRaG8Ujv5wLNU7ym/qtbCufQ2rtSkxhmvblcBr0VFq/LXx75rVo4OwOhYW9BleO7muv+qrGHZVt6N0CuHBW/wWHuCT/qKv6b3Xn9Xf1jb32WaaFteaEimkUCQU0lDoklksUAkmUkAUkFCkCxWSxUAKSZSUDFJNJAkIQgkLTWKdq1WaErRaBpFFotBy/wCI/KLp5ZyxmeSfDCTDVebx4XN8SMa0c0euvbT14fio6afMQ4OLXRuFObVUf306UvrfFwh+X+Zr2uae1HX6Va5T8XPh+ySRmKwrR+Ine5ksILR4hET5PEHY0zXvp1359O97cXjxNBwytJcCCTqRZBsdjpuscG+nJsIY7zNzAdCSNfovOJ3nHul9Jx8VJzjY91mzZeJNiu2ywZJSpsapdMZBRVn5cxsckRgeBdGrVeyB2qWHeYnhwOyjKbmnWN7btIjDlkmU9yPcWp7AytY5rep/ZZ4bEQYhjbADgN9iCtTHYJzJBIL00+iz22+K146nmOg4F7coNbqSw+uvZVXhfFhkAOhHqrHgsY0j5teyouLTbLG3FCScrfmeQB7lXfDxBjGsGzWho+gpQHLeDzEznYW2P1Ozj/t91YgFt4MO2beP1PJ3ZanwyhJNaGUJISQNYlNJQkJFNIokJJpIApIQUCSTSQIoQUKBikmkgSEIUjfQkhWODQhFoBCEIE5aOLwrWh0pYHuaxwADdcpHmA660FvrxxUeZjmglpc1zQ4btJFWPVc2D5L4zI2bEyOY0MjdI4saNmszaAbdEsfwOaBkMssZY2ezFm0c9orzV21C678QuRMNDgDLHCyOaHwwHxk3J5mtJo62bCqnP0snjBmJkkLvwuGZEJocr2kZXyAaCreXjMAbyVeyja3wpMp1XlnXviW0tWlxFtegejMSvNNrlKGzh8W5mxUxBzMcoa8XXX0UE1wXowXsCfYLi4y+1mOVnpNS8w7ZQdCD2V95J4NjMfUxH4fC5qMhNySVuI2//o6e6geTeVo31LOwPJ1a13yj1I6q68M+KOGweJfgMS3w42ZSydgLg0vaHFsjRqAM24v26qvHtyy7dOuS8mOPdt0rD4dsbGsYKa0BrR2AXoV44PFxyxtkie2SN7QWPY4Oa4dwQvZaWEk0kIkFCSFBAUkykiQhCECSTKSBIQhAkk0kCSKaRQJJNJAkIQg3rQkhduDQhCAQi0IBCEIPGfBxv+djHb/M0GvvsvmD4g8WbPxWaZkhkhEjWxOskeGxoaMvpYJ9bvqu2fGHmL8Jw17GvLZsURCyjTsm8pHpl8t/4wvm+R9gFEypDEkEWOuq0ysIsTpRXqwWq9aXzKZMEZVuRYW164jh5Dc1aKLlHcwrUhgvVWvljBxk6gE0vPlrgviCyLBsfVTPAOFeHKRRGjhXss/Jn8aePj+rRw4BoNdtB2C4/wA0TudjZy7Q+M8fQGm/oAu14bDeRci+IkYGMLgKzsaT6kCr+wH2XPT39jqv4iQ5B+I2I4bIG26XCud/EgJ013dH/K79D19PpLBY1k0bJonB8crGvY4dWuFhfHcO67VyB8UsNg8DHhsS2YujdIGmNrXDIXZgNXCqLitzzXYEKkR/GHhhrzTNvvFt/wDJSLfiRwwi/wAU0ehY+/0ChCyoVUHxR4WTX4n/AOqSv2WzH8Q+GO/8ZG2/52yNH3LaR0sKFo4PjuFm/wClicPJewZMxx+12t5QbBSQhQEhCSkCChJAJFNYlAJFNIqAkkWkgEIQpG6ChYpqXJoStO1OwIQhAIUdx7mHD4KIzYiQMaLyt0L5CPysb1P9mlwrnv4r4nGl0MJdh8MdPDY7+JIP/MeNx/hGnupGh8XOY/xnEZQ14dFhyIIqNtpo85Hu8u19AqPeiykfZXk7RSgrXtBiC09x2WuU2qaS6WHhmNjc4AnL01/qr1huDNfFsCCNfb0XKAVNcD5zxODdTHeJHsYpLLf8uttPss2fFb5jXx88njJ0fg/CDDYB03FraZhy2UOGxdr6LR5a58w+McInAwTH5WOcCx57Mdpr6ED0tT3gOza1qsecyxvlvwzxym8Ulha1HouGc540zYyTsx5jaPRpr97XW2ccjhEkkppsQcXVvQGwHUnQfVcR4njPFlklDS0SSPfV3lzOJq/qr+mnm1m6vLxIwEgZ6n0W22e2WOhv+qiVsYOWjXR2i26eftIxz2LBWQnWhG4sdlO3RbFqHW3q6cjYlejcaSFqF/QoGnsURttOn9/valuE8443DG4MVNGP5c5cz/Q62/ooEFANFB1Lhfx0xTKGIw8M46uZmheftbb+gXSeWOfcFxAfwpQyX80EtMlHtrTx6tv6L5pzLHPRvsoqX1ykuX/CT4gSYg/gMU8veGl2Hlcbe9rR5o3H8xA1B3oHsF1BQBJNJQEkU0kAsUykoCSTSUgQhCDbCEIRFMITQpAojm7i0mEwU+JiDTJFGXNzglt2BqAR3QhIh8y8wccxGKmMs8r5Hnq46Ab0BsB6DRRTykhdoeMm6Ug0QhB5JhCFKGYK8bQhEsmvO67ryVjpMRw+KWZ2eTzsLz8zgxxaCT1NAaoQs/UT9Grpr+yh894pzMzWmg54vrtTh+qqrtaJA1F0NkIU8P8AB1H9tfFMA2C1gUkK9mrbmdbWle0Z0QhRQpBovJriK9dx0QhBsEotCFyM2lDtkIR03+Xsc+HEwyxmnxzRuafXON/TcfVfVh3+qEKKiMUJIUJBSQhBiUkIQIoQhAIQh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data:image/jpg;base64,/9j/4AAQSkZJRgABAQAAAQABAAD/2wCEAAkGBhAQEBQPEA8PEBAPEBAQEBAQDxAQEA8QFRAVFBQWFBcXGyYeFxojGRQUHy8gIycpLCwsFR4xNTAqNSYrLCkBCQoKDgwOFw8PFykdFxwpKSkpKSkpKSkpLCkpKSwpKSkpKSkpKSkpKSkpNSksKSkpKSwsKSkpKSksKSwpKSwpLP/AABEIAKQBNAMBIgACEQEDEQH/xAAcAAACAgMBAQAAAAAAAAAAAAAAAQUGAgQHAwj/xAA+EAABBAAEBAQEBAQFAgcAAAABAAIDEQQSITEFBkFREyJhcQcygZEUQqGxI1LR8GKCksHxM+FEY3JzoqPC/8QAGQEBAAMBAQAAAAAAAAAAAAAAAAEDBAIF/8QAIBEBAQACAQUAAwAAAAAAAAAAAAECEQMEEiExQRMiMv/aAAwDAQACEQMRAD8A7ggoQgxQmUlAEIQgYQSi1pY7EkENBDba5xcdmgVf7qLdJk2WP4i2MEu0A3O5+wVG49z86OxEa0+Z5Gaieg2Cg+ceZhnMcUzpGk6ucALO3lA3Hqe2ioeMxDn02zqb3FWqbdrpjIm8ZzXNO5zi94G5Od1u+x0CjoZ5pHaSS3/7kn9V64Dh+lff391Y+F8PY0aAX37qnPl7fTXx8Fy9oiDCYh355P8AW/8AqprB8BlPzyS693vv91NQQ+i3YxSz3mtbMeDGImPl4gf9aYe0jt/up7h800LaBLwKAp3m09DoVkxuiyaEnLZ9MuDC/EzgeJsmvK8h7KLhRa5v/rYenrqOxUth58w10cNHAG/Yj0I1VPkhsteCWSM1ZI35m9x6g9QpHh/FvPbhllYP4sY2ljP52D0Ovtm6rZx8syeZzcFw8/FlQsWvB1BsHUHumr2Y0kIXIEimkUCRaEFEi0EpItQnQStCRQBKVplJAWlaaxQIotMpIFaVoKSgBPqUJIQSKEIV6siksisVAEIQXUg8sTiGxtLnEADuuQ8689fiSYorZGwu82odIQQDfYVdD/hWf4mcwGGDwo3DxJrYTYHhxj5z7nRvtmXGxMC7KDYG5791VldrsI9xiMwL3HX5QK3r/YWvOBozeu19tVoyzm+nb0HsvXD4mjoq6vwnla8Kxule360pvBhV3hk4c0H6Kewz6WLP29PBP4fZbDWrRhmrqtuGRUrW3ENF6NC1i9ejNVOyxsELT4hh3Obmjdklj80bx0PY9wey2mhD11MtXavKbmqkuW+LGaJri0B4sSMH5XA0SB29Ol+ym2utUTgvEhFijGfleSNvlkqx9xQ/4V5a7b916eGW5t4nJj25aZoQEl0rNIppKAkJpFEhJCESSSaRUAKSZSUhJJpIApJlJBiUISUBIQhBIoQhXqwsVksVAFhK6lmo/i2IyxPPZhXOVTPbg/xD4yZsU/8AwktAO4bmJ/UuJ+qrWDfqfa/1H9/Ve/FpDJM9zjq57r662V4Ychu/XU+w/wC9fZVr2GJOtDsP2XlHJRWBmu9OmnudB/fovO1zXeNWTg+NryGu491ZOHuJKo3D5msOZ5ofup1nHS0Wxkh6AluQH/UQs+fHbW3j5ZryvUDq3W/hJhqSfouYzcZxh8zWvA+p/YIwHHMQTZcRWlG7/WlX+Grfzx18vZmaL+e696WUU7RYPQ/oubM5tmEkTHQvkdeZoZkGajR1zH03U1zDx3Efwmtw5gM78gdI9jg3yl35CbOhXP47K6/JjZ9WafjsTTRXnHx2N7g0fm0Go19lz+aeGK3zullIIBLSGi/81/otvC8awry5jQ+NzXZQTKXxF2tasNa9wuuzxtxc/OomMeHMxhzaRvySMdr0AH3Dl0zheLEkbXAg6C69gf8Adcn4xFCIBIIo2vDgHW0Eiwe/rWqlOQcXimTSCNr38PAzMe6yY3vDC6NvVwHn0AP60dPFZZ4YOoxsvl1MFNeMM2YA6ajSjYI9CvZXsgSKaRQCRTWJUOgkmhAkimkVEAUkFCkJJNJAihMpIMUk0lASE0IJBCVotXKzWKEINfF4jKNta7gDtuVWONNmxIMd+BAynSyPcKJHmy9KAqybU7xAeI50Rc5rfCzEtNEgkiv0K57zS+PBM8pOIALTUrnSjMSNa+RtXt1CqqzGOV8TIdO8t28RxFdWFxoj2WtJJRNew9gbWzxAvErw8MD81kMILPNbiARp1On0WhiXhrdNe311ULGq+XVZZtNFqNOq3YWXSm+DDde/ConGRpOoBcdOnlNH7qW8aVz8sbbPoLyj2WXC8DlcL9/cdVY4OCRFwc2we4Ky58k238XF+vtUmYPFukIdHI/bzPzhrAHA2NQNRotziOIMecNaTEXEs8QW5h7B25CvmH4YwDU/Um1B82YZrmDYNHyDa9BZK5nLuyad/h7ZfO1Lw3FntkY/q12nsunnEfi8GXtbmezLKwdc7Dmoe4tv+ZcpfV0Nhsun8iud4AG4/quubXix1033Gtp/LcM0eXJbX0/KSY3t69t14s5QhiicyJjgXG7c7NqNhsP7Ks8JDCWuOUjUWNCPfoV7Zh/MCPos3dfW13bN705/PwuaSN0bgaAzNG+rdR79dFI8tc4yYGJjHxNfhnPc7OLzscXAEUL000sC73Vn8Cw4jTcA9j3XPcYydg8MyuyyZnPhshtMcBZbtRO1b0r+DL3GPqcPrtmHlDmtmjOZjwHHL6/mH+4UkDoq5yRjDLhGF1Zh5TW2mg+tNViYFsjzLNVkkU0iiCQUIKOiQhCBJFNJIEUIKEAsVksUAUkFCDFJNJAkIQoG+hCFcrCEIQR2IwmeRpNkeG8Ft00+dhF+2v6qv864XDui8CSSCLxC28zw3KDfmLbsjT2VsdGAcw3OhXP/AIg8F/E55BCTJDGC2RhaCaJ0ObWh16a7qurMa4vxXEAvppLi0ZM5N5qNX9lG4l1/RTfEuCSQO/iV5hmtpsaixWmu6hsQ3T2/e1zKs00gNVJYQ7LQIW1CdEy8pw8VZMLixYs7Ky8Nx4vytJ9Rouf4aanaq5cN4i0NBqq6hY+THT0+LLaw4nFSVWjQdT1IUFzFKPDu7oGyVjjeOA6AqO4i7xI8v8yrxnldlfGoqc01C+5Vn5I5nkhcWgFwIJA3N9gFFM5ae70Hqr1ynwCGBhlrNI3XMRt7LRnlj2svHjlMt/E9wfj0k0pa+J7BQ8z2luZ2uYAEbDTVToDRu0fYLRYwGnDtv6L3ZP0Kx2N25fT3dIK0VAx2PcOJjyseI2+HC13y+I55IsfmAc6yOv1V4JoKuxctZ5pZ3Rytk8f+HK0DI2ItA0A+YmwruD2xdV/LoPLXDDh4mxkkvoueT3P9hTYWhgYHMADjmJG9EE7fNZOui31vjyb7CE0ipQSChBUOiQhCBJJpIApJlJALFZJIEUkykgxSTSUBFCEIN9CdIpXKyQhOkCUJzXiHRYd0jGlztGjsLO5+gP3U4tTimC8aMs9iASQCR0JHQ7fVc5R1jdVwfmHAxs+aQONUWNALWWL8pB6HodVRMYdaXT+fR4MgikcHNhYzwYboH58xf0zNGUV10XM5XBzjehv2Vci6Vpi+q98Oei83rLDnzJXenqNCrFhiBESd6Vfl0KkDi7jr6KnObaOPLW3j+M1u1L4TGB1f4VV3bqUwjXNhc+j6JljE48l2tGDx7SSw1RuiegUpwnjsMWZjyXBxqwNB91z/AAoc51ueR1of91aOB5A4eXN6uNm1Vljpp4st+12i4u2gGxuLejgRaG8Ujv5wLNU7ym/qtbCufQ2rtSkxhmvblcBr0VFq/LXx75rVo4OwOhYW9BleO7muv+qrGHZVt6N0CuHBW/wWHuCT/qKv6b3Xn9Xf1jb32WaaFteaEimkUCQU0lDoklksUAkmUkAUkFCkCxWSxUAKSZSUDFJNJAkIQgkLTWKdq1WaErRaBpFFotBy/wCI/KLp5ZyxmeSfDCTDVebx4XN8SMa0c0euvbT14fio6afMQ4OLXRuFObVUf306UvrfFwh+X+Zr2uae1HX6Va5T8XPh+ySRmKwrR+Ine5ksILR4hET5PEHY0zXvp1359O97cXjxNBwytJcCCTqRZBsdjpuscG+nJsIY7zNzAdCSNfovOJ3nHul9Jx8VJzjY91mzZeJNiu2ywZJSpsapdMZBRVn5cxsckRgeBdGrVeyB2qWHeYnhwOyjKbmnWN7btIjDlkmU9yPcWp7AytY5rep/ZZ4bEQYhjbADgN9iCtTHYJzJBIL00+iz22+K146nmOg4F7coNbqSw+uvZVXhfFhkAOhHqrHgsY0j5teyouLTbLG3FCScrfmeQB7lXfDxBjGsGzWho+gpQHLeDzEznYW2P1Ozj/t91YgFt4MO2beP1PJ3ZanwyhJNaGUJISQNYlNJQkJFNIokJJpIApIQUCSTSQIoQUKBikmkgSEIUjfQkhWODQhFoBCEIE5aOLwrWh0pYHuaxwADdcpHmA660FvrxxUeZjmglpc1zQ4btJFWPVc2D5L4zI2bEyOY0MjdI4saNmszaAbdEsfwOaBkMssZY2ezFm0c9orzV21C678QuRMNDgDLHCyOaHwwHxk3J5mtJo62bCqnP0snjBmJkkLvwuGZEJocr2kZXyAaCreXjMAbyVeyja3wpMp1XlnXviW0tWlxFtegejMSvNNrlKGzh8W5mxUxBzMcoa8XXX0UE1wXowXsCfYLi4y+1mOVnpNS8w7ZQdCD2V95J4NjMfUxH4fC5qMhNySVuI2//o6e6geTeVo31LOwPJ1a13yj1I6q68M+KOGweJfgMS3w42ZSydgLg0vaHFsjRqAM24v26qvHtyy7dOuS8mOPdt0rD4dsbGsYKa0BrR2AXoV44PFxyxtkie2SN7QWPY4Oa4dwQvZaWEk0kIkFCSFBAUkykiQhCECSTKSBIQhAkk0kCSKaRQJJNJAkIQg3rQkhduDQhCAQi0IBCEIPGfBxv+djHb/M0GvvsvmD4g8WbPxWaZkhkhEjWxOskeGxoaMvpYJ9bvqu2fGHmL8Jw17GvLZsURCyjTsm8pHpl8t/4wvm+R9gFEypDEkEWOuq0ysIsTpRXqwWq9aXzKZMEZVuRYW164jh5Dc1aKLlHcwrUhgvVWvljBxk6gE0vPlrgviCyLBsfVTPAOFeHKRRGjhXss/Jn8aePj+rRw4BoNdtB2C4/wA0TudjZy7Q+M8fQGm/oAu14bDeRci+IkYGMLgKzsaT6kCr+wH2XPT39jqv4iQ5B+I2I4bIG26XCud/EgJ013dH/K79D19PpLBY1k0bJonB8crGvY4dWuFhfHcO67VyB8UsNg8DHhsS2YujdIGmNrXDIXZgNXCqLitzzXYEKkR/GHhhrzTNvvFt/wDJSLfiRwwi/wAU0ehY+/0ChCyoVUHxR4WTX4n/AOqSv2WzH8Q+GO/8ZG2/52yNH3LaR0sKFo4PjuFm/wClicPJewZMxx+12t5QbBSQhQEhCSkCChJAJFNYlAJFNIqAkkWkgEIQpG6ChYpqXJoStO1OwIQhAIUdx7mHD4KIzYiQMaLyt0L5CPysb1P9mlwrnv4r4nGl0MJdh8MdPDY7+JIP/MeNx/hGnupGh8XOY/xnEZQ14dFhyIIqNtpo85Hu8u19AqPeiykfZXk7RSgrXtBiC09x2WuU2qaS6WHhmNjc4AnL01/qr1huDNfFsCCNfb0XKAVNcD5zxODdTHeJHsYpLLf8uttPss2fFb5jXx88njJ0fg/CDDYB03FraZhy2UOGxdr6LR5a58w+McInAwTH5WOcCx57Mdpr6ED0tT3gOza1qsecyxvlvwzxym8Ulha1HouGc540zYyTsx5jaPRpr97XW2ccjhEkkppsQcXVvQGwHUnQfVcR4njPFlklDS0SSPfV3lzOJq/qr+mnm1m6vLxIwEgZ6n0W22e2WOhv+qiVsYOWjXR2i26eftIxz2LBWQnWhG4sdlO3RbFqHW3q6cjYlejcaSFqF/QoGnsURttOn9/valuE8443DG4MVNGP5c5cz/Q62/ooEFANFB1Lhfx0xTKGIw8M46uZmheftbb+gXSeWOfcFxAfwpQyX80EtMlHtrTx6tv6L5pzLHPRvsoqX1ykuX/CT4gSYg/gMU8veGl2Hlcbe9rR5o3H8xA1B3oHsF1BQBJNJQEkU0kAsUykoCSTSUgQhCDbCEIRFMITQpAojm7i0mEwU+JiDTJFGXNzglt2BqAR3QhIh8y8wccxGKmMs8r5Hnq46Ab0BsB6DRRTykhdoeMm6Ug0QhB5JhCFKGYK8bQhEsmvO67ryVjpMRw+KWZ2eTzsLz8zgxxaCT1NAaoQs/UT9Grpr+yh894pzMzWmg54vrtTh+qqrtaJA1F0NkIU8P8AB1H9tfFMA2C1gUkK9mrbmdbWle0Z0QhRQpBovJriK9dx0QhBsEotCFyM2lDtkIR03+Xsc+HEwyxmnxzRuafXON/TcfVfVh3+qEKKiMUJIUJBSQhBiUkIQIoQhAIQh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6" name="AutoShape 6" descr="data:image/jpg;base64,/9j/4AAQSkZJRgABAQAAAQABAAD/2wCEAAkGBhAQEBQPEA8PEBAPEBAQEBAQDxAQEA8QFRAVFBQWFBcXGyYeFxojGRQUHy8gIycpLCwsFR4xNTAqNSYrLCkBCQoKDgwOFw8PFykdFxwpKSkpKSkpKSkpLCkpKSwpKSkpKSkpKSkpKSkpNSksKSkpKSwsKSkpKSksKSwpKSwpLP/AABEIAKQBNAMBIgACEQEDEQH/xAAcAAACAgMBAQAAAAAAAAAAAAAAAQUGAgQHAwj/xAA+EAABBAAEBAQEBAQFAgcAAAABAAIDEQQSITEFBkFREyJhcQcygZEUQqGxI1LR8GKCksHxM+FEY3JzoqPC/8QAGQEBAAMBAQAAAAAAAAAAAAAAAAEDBAIF/8QAIBEBAQACAQUAAwAAAAAAAAAAAAECEQMEEiExQRMiMv/aAAwDAQACEQMRAD8A7ggoQgxQmUlAEIQgYQSi1pY7EkENBDba5xcdmgVf7qLdJk2WP4i2MEu0A3O5+wVG49z86OxEa0+Z5Gaieg2Cg+ceZhnMcUzpGk6ucALO3lA3Hqe2ioeMxDn02zqb3FWqbdrpjIm8ZzXNO5zi94G5Od1u+x0CjoZ5pHaSS3/7kn9V64Dh+lff391Y+F8PY0aAX37qnPl7fTXx8Fy9oiDCYh355P8AW/8AqprB8BlPzyS693vv91NQQ+i3YxSz3mtbMeDGImPl4gf9aYe0jt/up7h800LaBLwKAp3m09DoVkxuiyaEnLZ9MuDC/EzgeJsmvK8h7KLhRa5v/rYenrqOxUth58w10cNHAG/Yj0I1VPkhsteCWSM1ZI35m9x6g9QpHh/FvPbhllYP4sY2ljP52D0Ovtm6rZx8syeZzcFw8/FlQsWvB1BsHUHumr2Y0kIXIEimkUCRaEFEi0EpItQnQStCRQBKVplJAWlaaxQIotMpIFaVoKSgBPqUJIQSKEIV6siksisVAEIQXUg8sTiGxtLnEADuuQ8689fiSYorZGwu82odIQQDfYVdD/hWf4mcwGGDwo3DxJrYTYHhxj5z7nRvtmXGxMC7KDYG5791VldrsI9xiMwL3HX5QK3r/YWvOBozeu19tVoyzm+nb0HsvXD4mjoq6vwnla8Kxule360pvBhV3hk4c0H6Kewz6WLP29PBP4fZbDWrRhmrqtuGRUrW3ENF6NC1i9ejNVOyxsELT4hh3Obmjdklj80bx0PY9wey2mhD11MtXavKbmqkuW+LGaJri0B4sSMH5XA0SB29Ol+ym2utUTgvEhFijGfleSNvlkqx9xQ/4V5a7b916eGW5t4nJj25aZoQEl0rNIppKAkJpFEhJCESSSaRUAKSZSUhJJpIApJlJBiUISUBIQhBIoQhXqwsVksVAFhK6lmo/i2IyxPPZhXOVTPbg/xD4yZsU/8AwktAO4bmJ/UuJ+qrWDfqfa/1H9/Ve/FpDJM9zjq57r662V4Ychu/XU+w/wC9fZVr2GJOtDsP2XlHJRWBmu9OmnudB/fovO1zXeNWTg+NryGu491ZOHuJKo3D5msOZ5ofup1nHS0Wxkh6AluQH/UQs+fHbW3j5ZryvUDq3W/hJhqSfouYzcZxh8zWvA+p/YIwHHMQTZcRWlG7/WlX+Grfzx18vZmaL+e696WUU7RYPQ/oubM5tmEkTHQvkdeZoZkGajR1zH03U1zDx3Efwmtw5gM78gdI9jg3yl35CbOhXP47K6/JjZ9WafjsTTRXnHx2N7g0fm0Go19lz+aeGK3zullIIBLSGi/81/otvC8awry5jQ+NzXZQTKXxF2tasNa9wuuzxtxc/OomMeHMxhzaRvySMdr0AH3Dl0zheLEkbXAg6C69gf8Adcn4xFCIBIIo2vDgHW0Eiwe/rWqlOQcXimTSCNr38PAzMe6yY3vDC6NvVwHn0AP60dPFZZ4YOoxsvl1MFNeMM2YA6ajSjYI9CvZXsgSKaRQCRTWJUOgkmhAkimkVEAUkFCkJJNJAihMpIMUk0lASE0IJBCVotXKzWKEINfF4jKNta7gDtuVWONNmxIMd+BAynSyPcKJHmy9KAqybU7xAeI50Rc5rfCzEtNEgkiv0K57zS+PBM8pOIALTUrnSjMSNa+RtXt1CqqzGOV8TIdO8t28RxFdWFxoj2WtJJRNew9gbWzxAvErw8MD81kMILPNbiARp1On0WhiXhrdNe311ULGq+XVZZtNFqNOq3YWXSm+DDde/ConGRpOoBcdOnlNH7qW8aVz8sbbPoLyj2WXC8DlcL9/cdVY4OCRFwc2we4Ky58k238XF+vtUmYPFukIdHI/bzPzhrAHA2NQNRotziOIMecNaTEXEs8QW5h7B25CvmH4YwDU/Um1B82YZrmDYNHyDa9BZK5nLuyad/h7ZfO1Lw3FntkY/q12nsunnEfi8GXtbmezLKwdc7Dmoe4tv+ZcpfV0Nhsun8iud4AG4/quubXix1033Gtp/LcM0eXJbX0/KSY3t69t14s5QhiicyJjgXG7c7NqNhsP7Ks8JDCWuOUjUWNCPfoV7Zh/MCPos3dfW13bN705/PwuaSN0bgaAzNG+rdR79dFI8tc4yYGJjHxNfhnPc7OLzscXAEUL000sC73Vn8Cw4jTcA9j3XPcYydg8MyuyyZnPhshtMcBZbtRO1b0r+DL3GPqcPrtmHlDmtmjOZjwHHL6/mH+4UkDoq5yRjDLhGF1Zh5TW2mg+tNViYFsjzLNVkkU0iiCQUIKOiQhCBJFNJIEUIKEAsVksUAUkFCDFJNJAkIQoG+hCFcrCEIQR2IwmeRpNkeG8Ft00+dhF+2v6qv864XDui8CSSCLxC28zw3KDfmLbsjT2VsdGAcw3OhXP/AIg8F/E55BCTJDGC2RhaCaJ0ObWh16a7qurMa4vxXEAvppLi0ZM5N5qNX9lG4l1/RTfEuCSQO/iV5hmtpsaixWmu6hsQ3T2/e1zKs00gNVJYQ7LQIW1CdEy8pw8VZMLixYs7Ky8Nx4vytJ9Rouf4aanaq5cN4i0NBqq6hY+THT0+LLaw4nFSVWjQdT1IUFzFKPDu7oGyVjjeOA6AqO4i7xI8v8yrxnldlfGoqc01C+5Vn5I5nkhcWgFwIJA3N9gFFM5ae70Hqr1ynwCGBhlrNI3XMRt7LRnlj2svHjlMt/E9wfj0k0pa+J7BQ8z2luZ2uYAEbDTVToDRu0fYLRYwGnDtv6L3ZP0Kx2N25fT3dIK0VAx2PcOJjyseI2+HC13y+I55IsfmAc6yOv1V4JoKuxctZ5pZ3Rytk8f+HK0DI2ItA0A+YmwruD2xdV/LoPLXDDh4mxkkvoueT3P9hTYWhgYHMADjmJG9EE7fNZOui31vjyb7CE0ipQSChBUOiQhCBJJpIApJlJALFZJIEUkykgxSTSUBFCEIN9CdIpXKyQhOkCUJzXiHRYd0jGlztGjsLO5+gP3U4tTimC8aMs9iASQCR0JHQ7fVc5R1jdVwfmHAxs+aQONUWNALWWL8pB6HodVRMYdaXT+fR4MgikcHNhYzwYboH58xf0zNGUV10XM5XBzjehv2Vci6Vpi+q98Oei83rLDnzJXenqNCrFhiBESd6Vfl0KkDi7jr6KnObaOPLW3j+M1u1L4TGB1f4VV3bqUwjXNhc+j6JljE48l2tGDx7SSw1RuiegUpwnjsMWZjyXBxqwNB91z/AAoc51ueR1of91aOB5A4eXN6uNm1Vljpp4st+12i4u2gGxuLejgRaG8Ujv5wLNU7ym/qtbCufQ2rtSkxhmvblcBr0VFq/LXx75rVo4OwOhYW9BleO7muv+qrGHZVt6N0CuHBW/wWHuCT/qKv6b3Xn9Xf1jb32WaaFteaEimkUCQU0lDoklksUAkmUkAUkFCkCxWSxUAKSZSUDFJNJAkIQgkLTWKdq1WaErRaBpFFotBy/wCI/KLp5ZyxmeSfDCTDVebx4XN8SMa0c0euvbT14fio6afMQ4OLXRuFObVUf306UvrfFwh+X+Zr2uae1HX6Va5T8XPh+ySRmKwrR+Ine5ksILR4hET5PEHY0zXvp1359O97cXjxNBwytJcCCTqRZBsdjpuscG+nJsIY7zNzAdCSNfovOJ3nHul9Jx8VJzjY91mzZeJNiu2ywZJSpsapdMZBRVn5cxsckRgeBdGrVeyB2qWHeYnhwOyjKbmnWN7btIjDlkmU9yPcWp7AytY5rep/ZZ4bEQYhjbADgN9iCtTHYJzJBIL00+iz22+K146nmOg4F7coNbqSw+uvZVXhfFhkAOhHqrHgsY0j5teyouLTbLG3FCScrfmeQB7lXfDxBjGsGzWho+gpQHLeDzEznYW2P1Ozj/t91YgFt4MO2beP1PJ3ZanwyhJNaGUJISQNYlNJQkJFNIokJJpIApIQUCSTSQIoQUKBikmkgSEIUjfQkhWODQhFoBCEIE5aOLwrWh0pYHuaxwADdcpHmA660FvrxxUeZjmglpc1zQ4btJFWPVc2D5L4zI2bEyOY0MjdI4saNmszaAbdEsfwOaBkMssZY2ezFm0c9orzV21C678QuRMNDgDLHCyOaHwwHxk3J5mtJo62bCqnP0snjBmJkkLvwuGZEJocr2kZXyAaCreXjMAbyVeyja3wpMp1XlnXviW0tWlxFtegejMSvNNrlKGzh8W5mxUxBzMcoa8XXX0UE1wXowXsCfYLi4y+1mOVnpNS8w7ZQdCD2V95J4NjMfUxH4fC5qMhNySVuI2//o6e6geTeVo31LOwPJ1a13yj1I6q68M+KOGweJfgMS3w42ZSydgLg0vaHFsjRqAM24v26qvHtyy7dOuS8mOPdt0rD4dsbGsYKa0BrR2AXoV44PFxyxtkie2SN7QWPY4Oa4dwQvZaWEk0kIkFCSFBAUkykiQhCECSTKSBIQhAkk0kCSKaRQJJNJAkIQg3rQkhduDQhCAQi0IBCEIPGfBxv+djHb/M0GvvsvmD4g8WbPxWaZkhkhEjWxOskeGxoaMvpYJ9bvqu2fGHmL8Jw17GvLZsURCyjTsm8pHpl8t/4wvm+R9gFEypDEkEWOuq0ysIsTpRXqwWq9aXzKZMEZVuRYW164jh5Dc1aKLlHcwrUhgvVWvljBxk6gE0vPlrgviCyLBsfVTPAOFeHKRRGjhXss/Jn8aePj+rRw4BoNdtB2C4/wA0TudjZy7Q+M8fQGm/oAu14bDeRci+IkYGMLgKzsaT6kCr+wH2XPT39jqv4iQ5B+I2I4bIG26XCud/EgJ013dH/K79D19PpLBY1k0bJonB8crGvY4dWuFhfHcO67VyB8UsNg8DHhsS2YujdIGmNrXDIXZgNXCqLitzzXYEKkR/GHhhrzTNvvFt/wDJSLfiRwwi/wAU0ehY+/0ChCyoVUHxR4WTX4n/AOqSv2WzH8Q+GO/8ZG2/52yNH3LaR0sKFo4PjuFm/wClicPJewZMxx+12t5QbBSQhQEhCSkCChJAJFNYlAJFNIqAkkWkgEIQpG6ChYpqXJoStO1OwIQhAIUdx7mHD4KIzYiQMaLyt0L5CPysb1P9mlwrnv4r4nGl0MJdh8MdPDY7+JIP/MeNx/hGnupGh8XOY/xnEZQ14dFhyIIqNtpo85Hu8u19AqPeiykfZXk7RSgrXtBiC09x2WuU2qaS6WHhmNjc4AnL01/qr1huDNfFsCCNfb0XKAVNcD5zxODdTHeJHsYpLLf8uttPss2fFb5jXx88njJ0fg/CDDYB03FraZhy2UOGxdr6LR5a58w+McInAwTH5WOcCx57Mdpr6ED0tT3gOza1qsecyxvlvwzxym8Ulha1HouGc540zYyTsx5jaPRpr97XW2ccjhEkkppsQcXVvQGwHUnQfVcR4njPFlklDS0SSPfV3lzOJq/qr+mnm1m6vLxIwEgZ6n0W22e2WOhv+qiVsYOWjXR2i26eftIxz2LBWQnWhG4sdlO3RbFqHW3q6cjYlejcaSFqF/QoGnsURttOn9/valuE8443DG4MVNGP5c5cz/Q62/ooEFANFB1Lhfx0xTKGIw8M46uZmheftbb+gXSeWOfcFxAfwpQyX80EtMlHtrTx6tv6L5pzLHPRvsoqX1ykuX/CT4gSYg/gMU8veGl2Hlcbe9rR5o3H8xA1B3oHsF1BQBJNJQEkU0kAsUykoCSTSUgQhCDbCEIRFMITQpAojm7i0mEwU+JiDTJFGXNzglt2BqAR3QhIh8y8wccxGKmMs8r5Hnq46Ab0BsB6DRRTykhdoeMm6Ug0QhB5JhCFKGYK8bQhEsmvO67ryVjpMRw+KWZ2eTzsLz8zgxxaCT1NAaoQs/UT9Grpr+yh894pzMzWmg54vrtTh+qqrtaJA1F0NkIU8P8AB1H9tfFMA2C1gUkK9mrbmdbWle0Z0QhRQpBovJriK9dx0QhBsEotCFyM2lDtkIR03+Xsc+HEwyxmnxzRuafXON/TcfVfVh3+qEKKiMUJIUJBSQhBiUkIQIoQhAIQh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848" name="Picture 8" descr="http://media.publicbroadcasting.net/wbfo/newsroom/images/3516779.JPG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 l="11307" r="45025" b="21322"/>
          <a:stretch>
            <a:fillRect/>
          </a:stretch>
        </p:blipFill>
        <p:spPr bwMode="auto">
          <a:xfrm>
            <a:off x="251520" y="3212976"/>
            <a:ext cx="726342" cy="696077"/>
          </a:xfrm>
          <a:prstGeom prst="rect">
            <a:avLst/>
          </a:prstGeom>
          <a:noFill/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6" cstate="print">
            <a:grayscl/>
            <a:lum bright="42000" contrast="66000"/>
          </a:blip>
          <a:srcRect b="17073"/>
          <a:stretch>
            <a:fillRect/>
          </a:stretch>
        </p:blipFill>
        <p:spPr bwMode="auto">
          <a:xfrm flipH="1">
            <a:off x="251520" y="4869160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1" name="Picture 11" descr="http://biomedicalcomputationreview.org/4/4/8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DBC282"/>
              </a:clrFrom>
              <a:clrTo>
                <a:srgbClr val="DBC282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323528" y="4077072"/>
            <a:ext cx="587022" cy="720080"/>
          </a:xfrm>
          <a:prstGeom prst="rect">
            <a:avLst/>
          </a:prstGeom>
          <a:noFill/>
        </p:spPr>
      </p:pic>
      <p:sp>
        <p:nvSpPr>
          <p:cNvPr id="123" name="Rechteck 122"/>
          <p:cNvSpPr/>
          <p:nvPr/>
        </p:nvSpPr>
        <p:spPr>
          <a:xfrm>
            <a:off x="8316416" y="5517232"/>
            <a:ext cx="63991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err="1" smtClean="0"/>
              <a:t>Washoe</a:t>
            </a:r>
            <a:r>
              <a:rPr lang="de-DE" sz="900" dirty="0" smtClean="0"/>
              <a:t> </a:t>
            </a:r>
            <a:endParaRPr lang="de-DE" sz="900" dirty="0"/>
          </a:p>
        </p:txBody>
      </p:sp>
      <p:sp>
        <p:nvSpPr>
          <p:cNvPr id="124" name="Rechteck 123"/>
          <p:cNvSpPr/>
          <p:nvPr/>
        </p:nvSpPr>
        <p:spPr>
          <a:xfrm>
            <a:off x="8324558" y="6021288"/>
            <a:ext cx="47961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err="1" smtClean="0"/>
              <a:t>Koko</a:t>
            </a:r>
            <a:r>
              <a:rPr lang="de-DE" sz="900" dirty="0" smtClean="0"/>
              <a:t> </a:t>
            </a:r>
            <a:endParaRPr lang="de-DE" sz="900" dirty="0"/>
          </a:p>
        </p:txBody>
      </p:sp>
      <p:pic>
        <p:nvPicPr>
          <p:cNvPr id="35853" name="Picture 13" descr="http://languageforliving.net/wp-content/uploads/2010/08/vl0002b072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5877272"/>
            <a:ext cx="361734" cy="504056"/>
          </a:xfrm>
          <a:prstGeom prst="rect">
            <a:avLst/>
          </a:prstGeom>
          <a:noFill/>
        </p:spPr>
      </p:pic>
      <p:sp>
        <p:nvSpPr>
          <p:cNvPr id="128" name="Rechteck 127"/>
          <p:cNvSpPr/>
          <p:nvPr/>
        </p:nvSpPr>
        <p:spPr>
          <a:xfrm>
            <a:off x="7809154" y="6453336"/>
            <a:ext cx="4860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err="1" smtClean="0"/>
              <a:t>Bobo</a:t>
            </a:r>
            <a:r>
              <a:rPr lang="de-DE" sz="900" dirty="0" smtClean="0"/>
              <a:t> </a:t>
            </a:r>
            <a:endParaRPr lang="de-DE" sz="900" dirty="0"/>
          </a:p>
        </p:txBody>
      </p:sp>
      <p:sp>
        <p:nvSpPr>
          <p:cNvPr id="129" name="Ellipse 128"/>
          <p:cNvSpPr/>
          <p:nvPr/>
        </p:nvSpPr>
        <p:spPr bwMode="auto">
          <a:xfrm rot="313169">
            <a:off x="4255111" y="213779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30" name="Textfeld 129"/>
          <p:cNvSpPr txBox="1"/>
          <p:nvPr/>
        </p:nvSpPr>
        <p:spPr>
          <a:xfrm>
            <a:off x="3913384" y="1916832"/>
            <a:ext cx="1226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Class: Vertebrate</a:t>
            </a:r>
            <a:endParaRPr lang="en-US" sz="105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Aristotelian definitions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714501"/>
            <a:ext cx="8205788" cy="418356"/>
          </a:xfrm>
        </p:spPr>
        <p:txBody>
          <a:bodyPr/>
          <a:lstStyle/>
          <a:p>
            <a:pPr lvl="1"/>
            <a:r>
              <a:rPr lang="en-US" sz="2000" i="1" dirty="0" smtClean="0"/>
              <a:t>Viral Hepatitis is equivalent to Viral infection that is located in some Liver</a:t>
            </a:r>
          </a:p>
        </p:txBody>
      </p:sp>
      <p:sp>
        <p:nvSpPr>
          <p:cNvPr id="5" name="Ellipse 4"/>
          <p:cNvSpPr/>
          <p:nvPr/>
        </p:nvSpPr>
        <p:spPr bwMode="auto">
          <a:xfrm rot="580719">
            <a:off x="3901886" y="2608957"/>
            <a:ext cx="3371159" cy="3274701"/>
          </a:xfrm>
          <a:prstGeom prst="ellipse">
            <a:avLst/>
          </a:prstGeom>
          <a:solidFill>
            <a:srgbClr val="FFC000">
              <a:alpha val="34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" name="Ellipse 5"/>
          <p:cNvSpPr/>
          <p:nvPr/>
        </p:nvSpPr>
        <p:spPr bwMode="auto">
          <a:xfrm rot="580719">
            <a:off x="4075706" y="3918081"/>
            <a:ext cx="1036800" cy="1038061"/>
          </a:xfrm>
          <a:prstGeom prst="ellipse">
            <a:avLst/>
          </a:prstGeom>
          <a:solidFill>
            <a:srgbClr val="FF0000">
              <a:alpha val="34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7" name="Ellipse 6"/>
          <p:cNvSpPr/>
          <p:nvPr/>
        </p:nvSpPr>
        <p:spPr bwMode="auto">
          <a:xfrm rot="313169">
            <a:off x="4216896" y="417447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" name="Ellipse 8"/>
          <p:cNvSpPr/>
          <p:nvPr/>
        </p:nvSpPr>
        <p:spPr bwMode="auto">
          <a:xfrm rot="313169">
            <a:off x="4695780" y="44025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" name="Ellipse 9"/>
          <p:cNvSpPr/>
          <p:nvPr/>
        </p:nvSpPr>
        <p:spPr bwMode="auto">
          <a:xfrm rot="313169">
            <a:off x="4576935" y="509011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2" name="Ellipse 11"/>
          <p:cNvSpPr/>
          <p:nvPr/>
        </p:nvSpPr>
        <p:spPr bwMode="auto">
          <a:xfrm rot="313169">
            <a:off x="5152980" y="48597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3" name="Ellipse 12"/>
          <p:cNvSpPr/>
          <p:nvPr/>
        </p:nvSpPr>
        <p:spPr bwMode="auto">
          <a:xfrm rot="313169">
            <a:off x="4807667" y="523413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4" name="Ellipse 13"/>
          <p:cNvSpPr/>
          <p:nvPr/>
        </p:nvSpPr>
        <p:spPr bwMode="auto">
          <a:xfrm rot="313169">
            <a:off x="5457780" y="51645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5" name="Ellipse 14"/>
          <p:cNvSpPr/>
          <p:nvPr/>
        </p:nvSpPr>
        <p:spPr bwMode="auto">
          <a:xfrm rot="313169">
            <a:off x="5610180" y="53169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9" name="Ellipse 18"/>
          <p:cNvSpPr/>
          <p:nvPr/>
        </p:nvSpPr>
        <p:spPr bwMode="auto">
          <a:xfrm rot="313169">
            <a:off x="4951682" y="509011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0" name="Ellipse 19"/>
          <p:cNvSpPr/>
          <p:nvPr/>
        </p:nvSpPr>
        <p:spPr bwMode="auto">
          <a:xfrm rot="313169">
            <a:off x="5434282" y="47073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1" name="Ellipse 20"/>
          <p:cNvSpPr/>
          <p:nvPr/>
        </p:nvSpPr>
        <p:spPr bwMode="auto">
          <a:xfrm rot="313169">
            <a:off x="5167706" y="545016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2" name="Ellipse 21"/>
          <p:cNvSpPr/>
          <p:nvPr/>
        </p:nvSpPr>
        <p:spPr bwMode="auto">
          <a:xfrm rot="313169">
            <a:off x="5739082" y="50121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3" name="Ellipse 22"/>
          <p:cNvSpPr/>
          <p:nvPr/>
        </p:nvSpPr>
        <p:spPr bwMode="auto">
          <a:xfrm rot="313169">
            <a:off x="4648943" y="465807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4" name="Ellipse 23"/>
          <p:cNvSpPr/>
          <p:nvPr/>
        </p:nvSpPr>
        <p:spPr bwMode="auto">
          <a:xfrm rot="313169">
            <a:off x="6043882" y="53169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5" name="Ellipse 24"/>
          <p:cNvSpPr/>
          <p:nvPr/>
        </p:nvSpPr>
        <p:spPr bwMode="auto">
          <a:xfrm rot="313169">
            <a:off x="6196282" y="54693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7" name="Ellipse 26"/>
          <p:cNvSpPr/>
          <p:nvPr/>
        </p:nvSpPr>
        <p:spPr bwMode="auto">
          <a:xfrm rot="313169">
            <a:off x="5121098" y="38743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8" name="Ellipse 27"/>
          <p:cNvSpPr/>
          <p:nvPr/>
        </p:nvSpPr>
        <p:spPr bwMode="auto">
          <a:xfrm rot="313169">
            <a:off x="4951682" y="336192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9" name="Ellipse 28"/>
          <p:cNvSpPr/>
          <p:nvPr/>
        </p:nvSpPr>
        <p:spPr bwMode="auto">
          <a:xfrm rot="313169">
            <a:off x="5425898" y="41791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1" name="Ellipse 30"/>
          <p:cNvSpPr/>
          <p:nvPr/>
        </p:nvSpPr>
        <p:spPr bwMode="auto">
          <a:xfrm rot="313169">
            <a:off x="5730698" y="44839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2" name="Ellipse 31"/>
          <p:cNvSpPr/>
          <p:nvPr/>
        </p:nvSpPr>
        <p:spPr bwMode="auto">
          <a:xfrm rot="313169">
            <a:off x="6103810" y="386598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3" name="Ellipse 32"/>
          <p:cNvSpPr/>
          <p:nvPr/>
        </p:nvSpPr>
        <p:spPr bwMode="auto">
          <a:xfrm rot="313169">
            <a:off x="6035498" y="47887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4" name="Ellipse 33"/>
          <p:cNvSpPr/>
          <p:nvPr/>
        </p:nvSpPr>
        <p:spPr bwMode="auto">
          <a:xfrm rot="313169">
            <a:off x="6535858" y="357795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5" name="Ellipse 34"/>
          <p:cNvSpPr/>
          <p:nvPr/>
        </p:nvSpPr>
        <p:spPr bwMode="auto">
          <a:xfrm rot="313169">
            <a:off x="6340298" y="50935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6" name="Ellipse 35"/>
          <p:cNvSpPr/>
          <p:nvPr/>
        </p:nvSpPr>
        <p:spPr bwMode="auto">
          <a:xfrm rot="313169">
            <a:off x="4968698" y="30018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7" name="Ellipse 36"/>
          <p:cNvSpPr/>
          <p:nvPr/>
        </p:nvSpPr>
        <p:spPr bwMode="auto">
          <a:xfrm rot="313169">
            <a:off x="5455738" y="307389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8" name="Ellipse 37"/>
          <p:cNvSpPr/>
          <p:nvPr/>
        </p:nvSpPr>
        <p:spPr bwMode="auto">
          <a:xfrm rot="313169">
            <a:off x="5311723" y="364995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9" name="Ellipse 38"/>
          <p:cNvSpPr/>
          <p:nvPr/>
        </p:nvSpPr>
        <p:spPr bwMode="auto">
          <a:xfrm rot="313169">
            <a:off x="5425898" y="34590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0" name="Ellipse 39"/>
          <p:cNvSpPr/>
          <p:nvPr/>
        </p:nvSpPr>
        <p:spPr bwMode="auto">
          <a:xfrm rot="313169">
            <a:off x="5836242" y="36114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1" name="Ellipse 40"/>
          <p:cNvSpPr/>
          <p:nvPr/>
        </p:nvSpPr>
        <p:spPr bwMode="auto">
          <a:xfrm rot="313169">
            <a:off x="5730698" y="37638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2" name="Ellipse 41"/>
          <p:cNvSpPr/>
          <p:nvPr/>
        </p:nvSpPr>
        <p:spPr bwMode="auto">
          <a:xfrm rot="313169">
            <a:off x="6253583" y="3310382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3" name="Ellipse 42"/>
          <p:cNvSpPr/>
          <p:nvPr/>
        </p:nvSpPr>
        <p:spPr bwMode="auto">
          <a:xfrm rot="313169">
            <a:off x="6895899" y="422602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4" name="Ellipse 43"/>
          <p:cNvSpPr/>
          <p:nvPr/>
        </p:nvSpPr>
        <p:spPr bwMode="auto">
          <a:xfrm rot="313169">
            <a:off x="6187898" y="42210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5" name="Ellipse 44"/>
          <p:cNvSpPr/>
          <p:nvPr/>
        </p:nvSpPr>
        <p:spPr bwMode="auto">
          <a:xfrm rot="313169">
            <a:off x="6340298" y="43734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6" name="Ellipse 45"/>
          <p:cNvSpPr/>
          <p:nvPr/>
        </p:nvSpPr>
        <p:spPr bwMode="auto">
          <a:xfrm rot="313169">
            <a:off x="6679874" y="48020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7" name="Ellipse 46"/>
          <p:cNvSpPr/>
          <p:nvPr/>
        </p:nvSpPr>
        <p:spPr bwMode="auto">
          <a:xfrm rot="313169">
            <a:off x="5959795" y="408200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9" name="Ellipse 48"/>
          <p:cNvSpPr/>
          <p:nvPr/>
        </p:nvSpPr>
        <p:spPr bwMode="auto">
          <a:xfrm rot="313169">
            <a:off x="6607866" y="451405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0" name="Ellipse 49"/>
          <p:cNvSpPr/>
          <p:nvPr/>
        </p:nvSpPr>
        <p:spPr bwMode="auto">
          <a:xfrm rot="313169">
            <a:off x="6391843" y="400999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1" name="Ellipse 50"/>
          <p:cNvSpPr/>
          <p:nvPr/>
        </p:nvSpPr>
        <p:spPr bwMode="auto">
          <a:xfrm rot="313169">
            <a:off x="6811811" y="430296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2" name="Ellipse 51"/>
          <p:cNvSpPr/>
          <p:nvPr/>
        </p:nvSpPr>
        <p:spPr bwMode="auto">
          <a:xfrm rot="313169">
            <a:off x="6679875" y="386598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3" name="Ellipse 52"/>
          <p:cNvSpPr/>
          <p:nvPr/>
        </p:nvSpPr>
        <p:spPr bwMode="auto">
          <a:xfrm rot="313169">
            <a:off x="4216895" y="437766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4" name="Ellipse 53"/>
          <p:cNvSpPr/>
          <p:nvPr/>
        </p:nvSpPr>
        <p:spPr bwMode="auto">
          <a:xfrm rot="313169">
            <a:off x="4453383" y="429803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5" name="Ellipse 54"/>
          <p:cNvSpPr/>
          <p:nvPr/>
        </p:nvSpPr>
        <p:spPr bwMode="auto">
          <a:xfrm rot="313169">
            <a:off x="5873079" y="422602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6" name="Ellipse 55"/>
          <p:cNvSpPr/>
          <p:nvPr/>
        </p:nvSpPr>
        <p:spPr bwMode="auto">
          <a:xfrm rot="313169">
            <a:off x="4741415" y="401000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7" name="Ellipse 56"/>
          <p:cNvSpPr/>
          <p:nvPr/>
        </p:nvSpPr>
        <p:spPr bwMode="auto">
          <a:xfrm rot="313169">
            <a:off x="5225006" y="292987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8" name="Ellipse 57"/>
          <p:cNvSpPr/>
          <p:nvPr/>
        </p:nvSpPr>
        <p:spPr bwMode="auto">
          <a:xfrm rot="313169">
            <a:off x="4360911" y="343393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9" name="Ellipse 58"/>
          <p:cNvSpPr/>
          <p:nvPr/>
        </p:nvSpPr>
        <p:spPr bwMode="auto">
          <a:xfrm rot="313169">
            <a:off x="4936975" y="386598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0" name="Ellipse 59"/>
          <p:cNvSpPr/>
          <p:nvPr/>
        </p:nvSpPr>
        <p:spPr bwMode="auto">
          <a:xfrm rot="580719">
            <a:off x="691441" y="3940814"/>
            <a:ext cx="1036800" cy="1038061"/>
          </a:xfrm>
          <a:prstGeom prst="ellipse">
            <a:avLst/>
          </a:prstGeom>
          <a:solidFill>
            <a:srgbClr val="FF0000">
              <a:alpha val="34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1" name="Ellipse 60"/>
          <p:cNvSpPr/>
          <p:nvPr/>
        </p:nvSpPr>
        <p:spPr bwMode="auto">
          <a:xfrm rot="313169">
            <a:off x="1264568" y="401000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3" name="Ellipse 62"/>
          <p:cNvSpPr/>
          <p:nvPr/>
        </p:nvSpPr>
        <p:spPr bwMode="auto">
          <a:xfrm rot="313169">
            <a:off x="1480702" y="453451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5" name="Ellipse 64"/>
          <p:cNvSpPr/>
          <p:nvPr/>
        </p:nvSpPr>
        <p:spPr bwMode="auto">
          <a:xfrm rot="313169">
            <a:off x="1264678" y="468080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7" name="Ellipse 66"/>
          <p:cNvSpPr/>
          <p:nvPr/>
        </p:nvSpPr>
        <p:spPr bwMode="auto">
          <a:xfrm rot="313169">
            <a:off x="1135370" y="482255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8" name="Ellipse 67"/>
          <p:cNvSpPr/>
          <p:nvPr/>
        </p:nvSpPr>
        <p:spPr bwMode="auto">
          <a:xfrm rot="313169">
            <a:off x="1048543" y="437004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70" name="Ellipse 69"/>
          <p:cNvSpPr/>
          <p:nvPr/>
        </p:nvSpPr>
        <p:spPr bwMode="auto">
          <a:xfrm rot="313169">
            <a:off x="1336687" y="417674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cxnSp>
        <p:nvCxnSpPr>
          <p:cNvPr id="74" name="Gekrümmte Verbindung 73"/>
          <p:cNvCxnSpPr>
            <a:stCxn id="61" idx="7"/>
            <a:endCxn id="56" idx="0"/>
          </p:cNvCxnSpPr>
          <p:nvPr/>
        </p:nvCxnSpPr>
        <p:spPr bwMode="auto">
          <a:xfrm rot="5400000" flipH="1" flipV="1">
            <a:off x="3074142" y="2301186"/>
            <a:ext cx="20235" cy="3438336"/>
          </a:xfrm>
          <a:prstGeom prst="curvedConnector3">
            <a:avLst>
              <a:gd name="adj1" fmla="val 123089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87" name="Gekrümmte Verbindung 86"/>
          <p:cNvCxnSpPr>
            <a:stCxn id="67" idx="4"/>
            <a:endCxn id="23" idx="3"/>
          </p:cNvCxnSpPr>
          <p:nvPr/>
        </p:nvCxnSpPr>
        <p:spPr bwMode="auto">
          <a:xfrm rot="5400000" flipH="1" flipV="1">
            <a:off x="2832213" y="3106108"/>
            <a:ext cx="184714" cy="3475061"/>
          </a:xfrm>
          <a:prstGeom prst="curvedConnector3">
            <a:avLst>
              <a:gd name="adj1" fmla="val -12388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0" name="Gekrümmte Verbindung 89"/>
          <p:cNvCxnSpPr>
            <a:stCxn id="65" idx="4"/>
            <a:endCxn id="9" idx="4"/>
          </p:cNvCxnSpPr>
          <p:nvPr/>
        </p:nvCxnSpPr>
        <p:spPr bwMode="auto">
          <a:xfrm rot="5400000" flipH="1" flipV="1">
            <a:off x="2892775" y="2939576"/>
            <a:ext cx="278247" cy="3431102"/>
          </a:xfrm>
          <a:prstGeom prst="curvedConnector3">
            <a:avLst>
              <a:gd name="adj1" fmla="val -82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3" name="Gekrümmte Verbindung 92"/>
          <p:cNvCxnSpPr>
            <a:stCxn id="63" idx="5"/>
            <a:endCxn id="54" idx="5"/>
          </p:cNvCxnSpPr>
          <p:nvPr/>
        </p:nvCxnSpPr>
        <p:spPr bwMode="auto">
          <a:xfrm rot="5400000" flipH="1" flipV="1">
            <a:off x="2942008" y="3030458"/>
            <a:ext cx="236487" cy="2972681"/>
          </a:xfrm>
          <a:prstGeom prst="curvedConnector3">
            <a:avLst>
              <a:gd name="adj1" fmla="val -102229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6" name="Gekrümmte Verbindung 95"/>
          <p:cNvCxnSpPr>
            <a:stCxn id="70" idx="7"/>
            <a:endCxn id="7" idx="1"/>
          </p:cNvCxnSpPr>
          <p:nvPr/>
        </p:nvCxnSpPr>
        <p:spPr bwMode="auto">
          <a:xfrm rot="5400000" flipH="1" flipV="1">
            <a:off x="2832496" y="2792350"/>
            <a:ext cx="9584" cy="2800157"/>
          </a:xfrm>
          <a:prstGeom prst="curvedConnector3">
            <a:avLst>
              <a:gd name="adj1" fmla="val 262251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2" name="Gekrümmte Verbindung 101"/>
          <p:cNvCxnSpPr>
            <a:stCxn id="68" idx="6"/>
            <a:endCxn id="53" idx="2"/>
          </p:cNvCxnSpPr>
          <p:nvPr/>
        </p:nvCxnSpPr>
        <p:spPr bwMode="auto">
          <a:xfrm flipV="1">
            <a:off x="1161988" y="4429330"/>
            <a:ext cx="3055143" cy="2722"/>
          </a:xfrm>
          <a:prstGeom prst="curved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8" name="Textfeld 107"/>
          <p:cNvSpPr txBox="1"/>
          <p:nvPr/>
        </p:nvSpPr>
        <p:spPr>
          <a:xfrm>
            <a:off x="5642082" y="2780928"/>
            <a:ext cx="100219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dirty="0" smtClean="0"/>
              <a:t>Class: </a:t>
            </a:r>
            <a:br>
              <a:rPr lang="en-US" sz="1050" dirty="0" smtClean="0"/>
            </a:br>
            <a:r>
              <a:rPr lang="en-US" sz="1050" dirty="0" smtClean="0"/>
              <a:t>Viral Infection</a:t>
            </a:r>
            <a:endParaRPr lang="en-US" sz="1050" dirty="0"/>
          </a:p>
        </p:txBody>
      </p:sp>
      <p:sp>
        <p:nvSpPr>
          <p:cNvPr id="109" name="Textfeld 108"/>
          <p:cNvSpPr txBox="1"/>
          <p:nvPr/>
        </p:nvSpPr>
        <p:spPr>
          <a:xfrm>
            <a:off x="4320180" y="3933056"/>
            <a:ext cx="10182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dirty="0" smtClean="0"/>
              <a:t>Class: </a:t>
            </a:r>
            <a:br>
              <a:rPr lang="en-US" sz="1050" dirty="0" smtClean="0"/>
            </a:br>
            <a:r>
              <a:rPr lang="en-US" sz="1050" dirty="0" smtClean="0"/>
              <a:t>Viral Hepatitis</a:t>
            </a:r>
            <a:endParaRPr lang="en-US" sz="1050" dirty="0"/>
          </a:p>
        </p:txBody>
      </p:sp>
      <p:sp>
        <p:nvSpPr>
          <p:cNvPr id="111" name="Textfeld 110"/>
          <p:cNvSpPr txBox="1"/>
          <p:nvPr/>
        </p:nvSpPr>
        <p:spPr>
          <a:xfrm>
            <a:off x="771871" y="4021614"/>
            <a:ext cx="5597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dirty="0" smtClean="0"/>
              <a:t>Class:</a:t>
            </a:r>
            <a:br>
              <a:rPr lang="en-US" sz="1050" dirty="0" smtClean="0"/>
            </a:br>
            <a:r>
              <a:rPr lang="en-US" sz="1050" dirty="0" smtClean="0"/>
              <a:t>Liver</a:t>
            </a:r>
            <a:endParaRPr lang="en-US" sz="1050" dirty="0"/>
          </a:p>
        </p:txBody>
      </p:sp>
      <p:sp>
        <p:nvSpPr>
          <p:cNvPr id="112" name="Textfeld 111"/>
          <p:cNvSpPr txBox="1"/>
          <p:nvPr/>
        </p:nvSpPr>
        <p:spPr>
          <a:xfrm>
            <a:off x="2411760" y="4005064"/>
            <a:ext cx="7889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located in</a:t>
            </a:r>
            <a:endParaRPr lang="en-US" sz="1100" dirty="0"/>
          </a:p>
        </p:txBody>
      </p:sp>
      <p:sp>
        <p:nvSpPr>
          <p:cNvPr id="113" name="Textfeld 112"/>
          <p:cNvSpPr txBox="1"/>
          <p:nvPr/>
        </p:nvSpPr>
        <p:spPr>
          <a:xfrm>
            <a:off x="1907704" y="5445224"/>
            <a:ext cx="16962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sufficient and necessary</a:t>
            </a:r>
            <a:br>
              <a:rPr lang="en-US" sz="1100" dirty="0" smtClean="0"/>
            </a:br>
            <a:r>
              <a:rPr lang="en-US" sz="1100" dirty="0" smtClean="0"/>
              <a:t>conditions</a:t>
            </a:r>
            <a:endParaRPr lang="en-US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Partonomies</a:t>
            </a:r>
            <a:endParaRPr lang="en-US" dirty="0" smtClean="0"/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714501"/>
            <a:ext cx="8205788" cy="418356"/>
          </a:xfrm>
        </p:spPr>
        <p:txBody>
          <a:bodyPr/>
          <a:lstStyle/>
          <a:p>
            <a:pPr lvl="1"/>
            <a:r>
              <a:rPr lang="en-US" sz="2000" i="1" dirty="0" smtClean="0"/>
              <a:t>Every liver is part of some digestive system and every digestive system is part of some organism</a:t>
            </a:r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r>
              <a:rPr lang="en-US" sz="2000" i="1" dirty="0" smtClean="0"/>
              <a:t>Transitivity:  Every liver is part of some organism</a:t>
            </a:r>
          </a:p>
          <a:p>
            <a:pPr lvl="1">
              <a:buNone/>
            </a:pPr>
            <a:endParaRPr lang="en-US" sz="2000" i="1" dirty="0" smtClean="0"/>
          </a:p>
        </p:txBody>
      </p:sp>
      <p:sp>
        <p:nvSpPr>
          <p:cNvPr id="6" name="Ellipse 5"/>
          <p:cNvSpPr/>
          <p:nvPr/>
        </p:nvSpPr>
        <p:spPr bwMode="auto">
          <a:xfrm rot="580719">
            <a:off x="4075706" y="3918081"/>
            <a:ext cx="1036800" cy="1038061"/>
          </a:xfrm>
          <a:prstGeom prst="ellipse">
            <a:avLst/>
          </a:prstGeom>
          <a:solidFill>
            <a:srgbClr val="7030A0">
              <a:alpha val="34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7" name="Ellipse 6"/>
          <p:cNvSpPr/>
          <p:nvPr/>
        </p:nvSpPr>
        <p:spPr bwMode="auto">
          <a:xfrm rot="313169">
            <a:off x="4216896" y="417447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" name="Ellipse 8"/>
          <p:cNvSpPr/>
          <p:nvPr/>
        </p:nvSpPr>
        <p:spPr bwMode="auto">
          <a:xfrm rot="313169">
            <a:off x="4741415" y="453451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3" name="Ellipse 22"/>
          <p:cNvSpPr/>
          <p:nvPr/>
        </p:nvSpPr>
        <p:spPr bwMode="auto">
          <a:xfrm rot="313169">
            <a:off x="4648943" y="4750542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3" name="Ellipse 52"/>
          <p:cNvSpPr/>
          <p:nvPr/>
        </p:nvSpPr>
        <p:spPr bwMode="auto">
          <a:xfrm rot="313169">
            <a:off x="4237359" y="437004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4" name="Ellipse 53"/>
          <p:cNvSpPr/>
          <p:nvPr/>
        </p:nvSpPr>
        <p:spPr bwMode="auto">
          <a:xfrm rot="313169">
            <a:off x="4525391" y="437004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6" name="Ellipse 55"/>
          <p:cNvSpPr/>
          <p:nvPr/>
        </p:nvSpPr>
        <p:spPr bwMode="auto">
          <a:xfrm rot="313169">
            <a:off x="4741415" y="401000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0" name="Ellipse 59"/>
          <p:cNvSpPr/>
          <p:nvPr/>
        </p:nvSpPr>
        <p:spPr bwMode="auto">
          <a:xfrm rot="580719">
            <a:off x="691441" y="3940814"/>
            <a:ext cx="1036800" cy="1038061"/>
          </a:xfrm>
          <a:prstGeom prst="ellipse">
            <a:avLst/>
          </a:prstGeom>
          <a:solidFill>
            <a:srgbClr val="FF0000">
              <a:alpha val="34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1" name="Ellipse 60"/>
          <p:cNvSpPr/>
          <p:nvPr/>
        </p:nvSpPr>
        <p:spPr bwMode="auto">
          <a:xfrm rot="313169">
            <a:off x="1264568" y="401000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3" name="Ellipse 62"/>
          <p:cNvSpPr/>
          <p:nvPr/>
        </p:nvSpPr>
        <p:spPr bwMode="auto">
          <a:xfrm rot="313169">
            <a:off x="1480702" y="453451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5" name="Ellipse 64"/>
          <p:cNvSpPr/>
          <p:nvPr/>
        </p:nvSpPr>
        <p:spPr bwMode="auto">
          <a:xfrm rot="313169">
            <a:off x="1264678" y="468080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7" name="Ellipse 66"/>
          <p:cNvSpPr/>
          <p:nvPr/>
        </p:nvSpPr>
        <p:spPr bwMode="auto">
          <a:xfrm rot="313169">
            <a:off x="1135370" y="482255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8" name="Ellipse 67"/>
          <p:cNvSpPr/>
          <p:nvPr/>
        </p:nvSpPr>
        <p:spPr bwMode="auto">
          <a:xfrm rot="313169">
            <a:off x="1048543" y="437004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70" name="Ellipse 69"/>
          <p:cNvSpPr/>
          <p:nvPr/>
        </p:nvSpPr>
        <p:spPr bwMode="auto">
          <a:xfrm rot="313169">
            <a:off x="1336687" y="417674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cxnSp>
        <p:nvCxnSpPr>
          <p:cNvPr id="74" name="Gekrümmte Verbindung 73"/>
          <p:cNvCxnSpPr>
            <a:stCxn id="61" idx="7"/>
            <a:endCxn id="56" idx="0"/>
          </p:cNvCxnSpPr>
          <p:nvPr/>
        </p:nvCxnSpPr>
        <p:spPr bwMode="auto">
          <a:xfrm rot="5400000" flipH="1" flipV="1">
            <a:off x="3074142" y="2301186"/>
            <a:ext cx="20235" cy="3438336"/>
          </a:xfrm>
          <a:prstGeom prst="curvedConnector3">
            <a:avLst>
              <a:gd name="adj1" fmla="val 123089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7" name="Gekrümmte Verbindung 86"/>
          <p:cNvCxnSpPr>
            <a:stCxn id="67" idx="4"/>
            <a:endCxn id="23" idx="3"/>
          </p:cNvCxnSpPr>
          <p:nvPr/>
        </p:nvCxnSpPr>
        <p:spPr bwMode="auto">
          <a:xfrm rot="5400000" flipH="1" flipV="1">
            <a:off x="2878448" y="3152344"/>
            <a:ext cx="92243" cy="3475061"/>
          </a:xfrm>
          <a:prstGeom prst="curvedConnector3">
            <a:avLst>
              <a:gd name="adj1" fmla="val -24808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0" name="Gekrümmte Verbindung 89"/>
          <p:cNvCxnSpPr>
            <a:stCxn id="65" idx="4"/>
            <a:endCxn id="9" idx="4"/>
          </p:cNvCxnSpPr>
          <p:nvPr/>
        </p:nvCxnSpPr>
        <p:spPr bwMode="auto">
          <a:xfrm rot="5400000" flipH="1" flipV="1">
            <a:off x="2981573" y="2982738"/>
            <a:ext cx="146286" cy="3476737"/>
          </a:xfrm>
          <a:prstGeom prst="curvedConnector3">
            <a:avLst>
              <a:gd name="adj1" fmla="val -15643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3" name="Gekrümmte Verbindung 92"/>
          <p:cNvCxnSpPr>
            <a:stCxn id="63" idx="5"/>
            <a:endCxn id="54" idx="5"/>
          </p:cNvCxnSpPr>
          <p:nvPr/>
        </p:nvCxnSpPr>
        <p:spPr bwMode="auto">
          <a:xfrm rot="5400000" flipH="1" flipV="1">
            <a:off x="3014017" y="3030458"/>
            <a:ext cx="164478" cy="3044689"/>
          </a:xfrm>
          <a:prstGeom prst="curvedConnector3">
            <a:avLst>
              <a:gd name="adj1" fmla="val -146985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6" name="Gekrümmte Verbindung 95"/>
          <p:cNvCxnSpPr>
            <a:stCxn id="70" idx="7"/>
            <a:endCxn id="7" idx="1"/>
          </p:cNvCxnSpPr>
          <p:nvPr/>
        </p:nvCxnSpPr>
        <p:spPr bwMode="auto">
          <a:xfrm rot="5400000" flipH="1" flipV="1">
            <a:off x="2832496" y="2792350"/>
            <a:ext cx="9584" cy="2800157"/>
          </a:xfrm>
          <a:prstGeom prst="curvedConnector3">
            <a:avLst>
              <a:gd name="adj1" fmla="val 262251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Gekrümmte Verbindung 101"/>
          <p:cNvCxnSpPr>
            <a:stCxn id="68" idx="6"/>
            <a:endCxn id="53" idx="2"/>
          </p:cNvCxnSpPr>
          <p:nvPr/>
        </p:nvCxnSpPr>
        <p:spPr bwMode="auto">
          <a:xfrm flipV="1">
            <a:off x="1161988" y="4421710"/>
            <a:ext cx="3075607" cy="10342"/>
          </a:xfrm>
          <a:prstGeom prst="curved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9" name="Textfeld 108"/>
          <p:cNvSpPr txBox="1"/>
          <p:nvPr/>
        </p:nvSpPr>
        <p:spPr>
          <a:xfrm>
            <a:off x="4335148" y="3139951"/>
            <a:ext cx="74090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dirty="0" smtClean="0"/>
              <a:t>Class: </a:t>
            </a:r>
            <a:br>
              <a:rPr lang="en-US" sz="1050" dirty="0" smtClean="0"/>
            </a:br>
            <a:r>
              <a:rPr lang="en-US" sz="1050" dirty="0" smtClean="0"/>
              <a:t>Digestive</a:t>
            </a:r>
            <a:br>
              <a:rPr lang="en-US" sz="1050" dirty="0" smtClean="0"/>
            </a:br>
            <a:r>
              <a:rPr lang="en-US" sz="1050" dirty="0" smtClean="0"/>
              <a:t>System</a:t>
            </a:r>
            <a:endParaRPr lang="en-US" sz="1050" dirty="0"/>
          </a:p>
        </p:txBody>
      </p:sp>
      <p:sp>
        <p:nvSpPr>
          <p:cNvPr id="111" name="Textfeld 110"/>
          <p:cNvSpPr txBox="1"/>
          <p:nvPr/>
        </p:nvSpPr>
        <p:spPr>
          <a:xfrm>
            <a:off x="771871" y="3212976"/>
            <a:ext cx="5597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dirty="0" smtClean="0"/>
              <a:t>Class:</a:t>
            </a:r>
            <a:br>
              <a:rPr lang="en-US" sz="1050" dirty="0" smtClean="0"/>
            </a:br>
            <a:r>
              <a:rPr lang="en-US" sz="1050" dirty="0" smtClean="0"/>
              <a:t>Liver</a:t>
            </a:r>
            <a:endParaRPr lang="en-US" sz="1050" dirty="0"/>
          </a:p>
        </p:txBody>
      </p:sp>
      <p:sp>
        <p:nvSpPr>
          <p:cNvPr id="112" name="Textfeld 111"/>
          <p:cNvSpPr txBox="1"/>
          <p:nvPr/>
        </p:nvSpPr>
        <p:spPr>
          <a:xfrm>
            <a:off x="2411760" y="4005064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 smtClean="0"/>
              <a:t>part of</a:t>
            </a:r>
            <a:endParaRPr lang="en-US" sz="1100" dirty="0"/>
          </a:p>
        </p:txBody>
      </p:sp>
      <p:sp>
        <p:nvSpPr>
          <p:cNvPr id="69" name="Ellipse 68"/>
          <p:cNvSpPr/>
          <p:nvPr/>
        </p:nvSpPr>
        <p:spPr bwMode="auto">
          <a:xfrm rot="580719">
            <a:off x="8027318" y="3868807"/>
            <a:ext cx="1036800" cy="1038061"/>
          </a:xfrm>
          <a:prstGeom prst="ellipse">
            <a:avLst/>
          </a:prstGeom>
          <a:solidFill>
            <a:srgbClr val="0000FF">
              <a:alpha val="77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71" name="Ellipse 70"/>
          <p:cNvSpPr/>
          <p:nvPr/>
        </p:nvSpPr>
        <p:spPr bwMode="auto">
          <a:xfrm rot="313169">
            <a:off x="8341815" y="4162400"/>
            <a:ext cx="113681" cy="11368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72" name="Ellipse 71"/>
          <p:cNvSpPr/>
          <p:nvPr/>
        </p:nvSpPr>
        <p:spPr bwMode="auto">
          <a:xfrm rot="313169">
            <a:off x="8609383" y="3937991"/>
            <a:ext cx="113681" cy="11368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73" name="Ellipse 72"/>
          <p:cNvSpPr/>
          <p:nvPr/>
        </p:nvSpPr>
        <p:spPr bwMode="auto">
          <a:xfrm rot="313169">
            <a:off x="8341815" y="4370040"/>
            <a:ext cx="113681" cy="11368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75" name="Ellipse 74"/>
          <p:cNvSpPr/>
          <p:nvPr/>
        </p:nvSpPr>
        <p:spPr bwMode="auto">
          <a:xfrm rot="313169">
            <a:off x="8537375" y="4514055"/>
            <a:ext cx="113681" cy="11368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76" name="Ellipse 75"/>
          <p:cNvSpPr/>
          <p:nvPr/>
        </p:nvSpPr>
        <p:spPr bwMode="auto">
          <a:xfrm rot="313169">
            <a:off x="8825407" y="4586063"/>
            <a:ext cx="113681" cy="11368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77" name="Ellipse 76"/>
          <p:cNvSpPr/>
          <p:nvPr/>
        </p:nvSpPr>
        <p:spPr bwMode="auto">
          <a:xfrm rot="313169">
            <a:off x="8681392" y="4226024"/>
            <a:ext cx="113681" cy="11368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cxnSp>
        <p:nvCxnSpPr>
          <p:cNvPr id="78" name="Gekrümmte Verbindung 77"/>
          <p:cNvCxnSpPr>
            <a:stCxn id="56" idx="7"/>
            <a:endCxn id="72" idx="1"/>
          </p:cNvCxnSpPr>
          <p:nvPr/>
        </p:nvCxnSpPr>
        <p:spPr bwMode="auto">
          <a:xfrm rot="5400000" flipH="1" flipV="1">
            <a:off x="6696235" y="2096852"/>
            <a:ext cx="79322" cy="3787916"/>
          </a:xfrm>
          <a:prstGeom prst="curvedConnector3">
            <a:avLst>
              <a:gd name="adj1" fmla="val 53033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4" name="Gekrümmte Verbindung 83"/>
          <p:cNvCxnSpPr>
            <a:stCxn id="53" idx="7"/>
          </p:cNvCxnSpPr>
          <p:nvPr/>
        </p:nvCxnSpPr>
        <p:spPr bwMode="auto">
          <a:xfrm rot="5400000" flipH="1" flipV="1">
            <a:off x="6274420" y="2212543"/>
            <a:ext cx="241430" cy="4114506"/>
          </a:xfrm>
          <a:prstGeom prst="curved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8" name="Gekrümmte Verbindung 87"/>
          <p:cNvCxnSpPr>
            <a:stCxn id="7" idx="7"/>
            <a:endCxn id="77" idx="1"/>
          </p:cNvCxnSpPr>
          <p:nvPr/>
        </p:nvCxnSpPr>
        <p:spPr bwMode="auto">
          <a:xfrm rot="16200000" flipH="1">
            <a:off x="6487524" y="2024843"/>
            <a:ext cx="44233" cy="4384444"/>
          </a:xfrm>
          <a:prstGeom prst="curvedConnector3">
            <a:avLst>
              <a:gd name="adj1" fmla="val -563089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4" name="Gekrümmte Verbindung 93"/>
          <p:cNvCxnSpPr>
            <a:stCxn id="23" idx="5"/>
            <a:endCxn id="76" idx="4"/>
          </p:cNvCxnSpPr>
          <p:nvPr/>
        </p:nvCxnSpPr>
        <p:spPr bwMode="auto">
          <a:xfrm rot="5400000" flipH="1" flipV="1">
            <a:off x="6733836" y="2707826"/>
            <a:ext cx="151557" cy="4134924"/>
          </a:xfrm>
          <a:prstGeom prst="curvedConnector3">
            <a:avLst>
              <a:gd name="adj1" fmla="val -159516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8" name="Gekrümmte Verbindung 97"/>
          <p:cNvCxnSpPr>
            <a:stCxn id="9" idx="4"/>
            <a:endCxn id="75" idx="3"/>
          </p:cNvCxnSpPr>
          <p:nvPr/>
        </p:nvCxnSpPr>
        <p:spPr bwMode="auto">
          <a:xfrm rot="5400000" flipH="1" flipV="1">
            <a:off x="6651460" y="2748891"/>
            <a:ext cx="40698" cy="3757448"/>
          </a:xfrm>
          <a:prstGeom prst="curvedConnector3">
            <a:avLst>
              <a:gd name="adj1" fmla="val -56227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Gekrümmte Verbindung 100"/>
          <p:cNvCxnSpPr>
            <a:stCxn id="54" idx="6"/>
            <a:endCxn id="73" idx="2"/>
          </p:cNvCxnSpPr>
          <p:nvPr/>
        </p:nvCxnSpPr>
        <p:spPr bwMode="auto">
          <a:xfrm flipV="1">
            <a:off x="4638836" y="4421710"/>
            <a:ext cx="3703215" cy="10342"/>
          </a:xfrm>
          <a:prstGeom prst="curved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4" name="Textfeld 103"/>
          <p:cNvSpPr txBox="1"/>
          <p:nvPr/>
        </p:nvSpPr>
        <p:spPr>
          <a:xfrm>
            <a:off x="8172400" y="3068960"/>
            <a:ext cx="7697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50" dirty="0" smtClean="0"/>
              <a:t>Class: </a:t>
            </a:r>
            <a:br>
              <a:rPr lang="en-US" sz="1050" dirty="0" smtClean="0"/>
            </a:br>
            <a:r>
              <a:rPr lang="en-US" sz="1050" dirty="0" smtClean="0"/>
              <a:t>Organism</a:t>
            </a:r>
            <a:endParaRPr lang="en-US" sz="105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llipse 124"/>
          <p:cNvSpPr/>
          <p:nvPr/>
        </p:nvSpPr>
        <p:spPr bwMode="auto">
          <a:xfrm rot="2309504">
            <a:off x="2376401" y="1729632"/>
            <a:ext cx="5277390" cy="5164210"/>
          </a:xfrm>
          <a:prstGeom prst="ellipse">
            <a:avLst/>
          </a:prstGeom>
          <a:solidFill>
            <a:schemeClr val="accent1">
              <a:lumMod val="60000"/>
              <a:lumOff val="40000"/>
              <a:alpha val="3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Disjoint partitions</a:t>
            </a:r>
          </a:p>
        </p:txBody>
      </p:sp>
      <p:sp>
        <p:nvSpPr>
          <p:cNvPr id="5" name="Ellipse 4"/>
          <p:cNvSpPr/>
          <p:nvPr/>
        </p:nvSpPr>
        <p:spPr bwMode="auto">
          <a:xfrm rot="580719">
            <a:off x="2461726" y="2608957"/>
            <a:ext cx="3371159" cy="3274701"/>
          </a:xfrm>
          <a:prstGeom prst="ellipse">
            <a:avLst/>
          </a:prstGeom>
          <a:solidFill>
            <a:schemeClr val="accent1">
              <a:alpha val="3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" name="Ellipse 5"/>
          <p:cNvSpPr/>
          <p:nvPr/>
        </p:nvSpPr>
        <p:spPr bwMode="auto">
          <a:xfrm rot="580719">
            <a:off x="2656085" y="3675505"/>
            <a:ext cx="1329890" cy="1307190"/>
          </a:xfrm>
          <a:prstGeom prst="ellipse">
            <a:avLst/>
          </a:prstGeom>
          <a:solidFill>
            <a:srgbClr val="FF0000">
              <a:alpha val="34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7" name="Ellipse 6"/>
          <p:cNvSpPr/>
          <p:nvPr/>
        </p:nvSpPr>
        <p:spPr bwMode="auto">
          <a:xfrm rot="313169">
            <a:off x="2950820" y="40977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" name="Ellipse 8"/>
          <p:cNvSpPr/>
          <p:nvPr/>
        </p:nvSpPr>
        <p:spPr bwMode="auto">
          <a:xfrm rot="313169">
            <a:off x="3255620" y="44025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" name="Ellipse 9"/>
          <p:cNvSpPr/>
          <p:nvPr/>
        </p:nvSpPr>
        <p:spPr bwMode="auto">
          <a:xfrm rot="313169">
            <a:off x="3136775" y="509011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" name="Ellipse 10"/>
          <p:cNvSpPr/>
          <p:nvPr/>
        </p:nvSpPr>
        <p:spPr bwMode="auto">
          <a:xfrm rot="313169">
            <a:off x="3583530" y="444204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2" name="Ellipse 11"/>
          <p:cNvSpPr/>
          <p:nvPr/>
        </p:nvSpPr>
        <p:spPr bwMode="auto">
          <a:xfrm rot="313169">
            <a:off x="3712820" y="48597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3" name="Ellipse 12"/>
          <p:cNvSpPr/>
          <p:nvPr/>
        </p:nvSpPr>
        <p:spPr bwMode="auto">
          <a:xfrm rot="313169">
            <a:off x="3367507" y="523413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4" name="Ellipse 13"/>
          <p:cNvSpPr/>
          <p:nvPr/>
        </p:nvSpPr>
        <p:spPr bwMode="auto">
          <a:xfrm rot="313169">
            <a:off x="4017620" y="51645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5" name="Ellipse 14"/>
          <p:cNvSpPr/>
          <p:nvPr/>
        </p:nvSpPr>
        <p:spPr bwMode="auto">
          <a:xfrm rot="313169">
            <a:off x="4170020" y="53169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6" name="Ellipse 15"/>
          <p:cNvSpPr/>
          <p:nvPr/>
        </p:nvSpPr>
        <p:spPr bwMode="auto">
          <a:xfrm rot="313169">
            <a:off x="3424807" y="429803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7" name="Ellipse 16"/>
          <p:cNvSpPr/>
          <p:nvPr/>
        </p:nvSpPr>
        <p:spPr bwMode="auto">
          <a:xfrm rot="313169">
            <a:off x="3536922" y="42501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8" name="Ellipse 17"/>
          <p:cNvSpPr/>
          <p:nvPr/>
        </p:nvSpPr>
        <p:spPr bwMode="auto">
          <a:xfrm rot="313169">
            <a:off x="3689322" y="44025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9" name="Ellipse 18"/>
          <p:cNvSpPr/>
          <p:nvPr/>
        </p:nvSpPr>
        <p:spPr bwMode="auto">
          <a:xfrm rot="313169">
            <a:off x="3511522" y="509011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0" name="Ellipse 19"/>
          <p:cNvSpPr/>
          <p:nvPr/>
        </p:nvSpPr>
        <p:spPr bwMode="auto">
          <a:xfrm rot="313169">
            <a:off x="3994122" y="47073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1" name="Ellipse 20"/>
          <p:cNvSpPr/>
          <p:nvPr/>
        </p:nvSpPr>
        <p:spPr bwMode="auto">
          <a:xfrm rot="313169">
            <a:off x="3727546" y="545016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2" name="Ellipse 21"/>
          <p:cNvSpPr/>
          <p:nvPr/>
        </p:nvSpPr>
        <p:spPr bwMode="auto">
          <a:xfrm rot="313169">
            <a:off x="4298922" y="50121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3" name="Ellipse 22"/>
          <p:cNvSpPr/>
          <p:nvPr/>
        </p:nvSpPr>
        <p:spPr bwMode="auto">
          <a:xfrm rot="313169">
            <a:off x="3439514" y="465807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4" name="Ellipse 23"/>
          <p:cNvSpPr/>
          <p:nvPr/>
        </p:nvSpPr>
        <p:spPr bwMode="auto">
          <a:xfrm rot="313169">
            <a:off x="4603722" y="53169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5" name="Ellipse 24"/>
          <p:cNvSpPr/>
          <p:nvPr/>
        </p:nvSpPr>
        <p:spPr bwMode="auto">
          <a:xfrm rot="313169">
            <a:off x="4756122" y="546935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6" name="Ellipse 25"/>
          <p:cNvSpPr/>
          <p:nvPr/>
        </p:nvSpPr>
        <p:spPr bwMode="auto">
          <a:xfrm rot="313169">
            <a:off x="3223489" y="408200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7" name="Ellipse 26"/>
          <p:cNvSpPr/>
          <p:nvPr/>
        </p:nvSpPr>
        <p:spPr bwMode="auto">
          <a:xfrm rot="313169">
            <a:off x="3680938" y="38743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8" name="Ellipse 27"/>
          <p:cNvSpPr/>
          <p:nvPr/>
        </p:nvSpPr>
        <p:spPr bwMode="auto">
          <a:xfrm rot="313169">
            <a:off x="3511522" y="336192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29" name="Ellipse 28"/>
          <p:cNvSpPr/>
          <p:nvPr/>
        </p:nvSpPr>
        <p:spPr bwMode="auto">
          <a:xfrm rot="313169">
            <a:off x="3985738" y="41791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0" name="Ellipse 29"/>
          <p:cNvSpPr/>
          <p:nvPr/>
        </p:nvSpPr>
        <p:spPr bwMode="auto">
          <a:xfrm rot="313169">
            <a:off x="2920750" y="458606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1" name="Ellipse 30"/>
          <p:cNvSpPr/>
          <p:nvPr/>
        </p:nvSpPr>
        <p:spPr bwMode="auto">
          <a:xfrm rot="313169">
            <a:off x="4290538" y="44839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2" name="Ellipse 31"/>
          <p:cNvSpPr/>
          <p:nvPr/>
        </p:nvSpPr>
        <p:spPr bwMode="auto">
          <a:xfrm rot="313169">
            <a:off x="4663650" y="386598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3" name="Ellipse 32"/>
          <p:cNvSpPr/>
          <p:nvPr/>
        </p:nvSpPr>
        <p:spPr bwMode="auto">
          <a:xfrm rot="313169">
            <a:off x="4595338" y="47887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4" name="Ellipse 33"/>
          <p:cNvSpPr/>
          <p:nvPr/>
        </p:nvSpPr>
        <p:spPr bwMode="auto">
          <a:xfrm rot="313169">
            <a:off x="5095698" y="357795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5" name="Ellipse 34"/>
          <p:cNvSpPr/>
          <p:nvPr/>
        </p:nvSpPr>
        <p:spPr bwMode="auto">
          <a:xfrm rot="313169">
            <a:off x="4900138" y="509356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6" name="Ellipse 35"/>
          <p:cNvSpPr/>
          <p:nvPr/>
        </p:nvSpPr>
        <p:spPr bwMode="auto">
          <a:xfrm rot="313169">
            <a:off x="3528538" y="30018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7" name="Ellipse 36"/>
          <p:cNvSpPr/>
          <p:nvPr/>
        </p:nvSpPr>
        <p:spPr bwMode="auto">
          <a:xfrm rot="313169">
            <a:off x="4015578" y="307389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8" name="Ellipse 37"/>
          <p:cNvSpPr/>
          <p:nvPr/>
        </p:nvSpPr>
        <p:spPr bwMode="auto">
          <a:xfrm rot="313169">
            <a:off x="3871563" y="364995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39" name="Ellipse 38"/>
          <p:cNvSpPr/>
          <p:nvPr/>
        </p:nvSpPr>
        <p:spPr bwMode="auto">
          <a:xfrm rot="313169">
            <a:off x="3985738" y="34590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0" name="Ellipse 39"/>
          <p:cNvSpPr/>
          <p:nvPr/>
        </p:nvSpPr>
        <p:spPr bwMode="auto">
          <a:xfrm rot="313169">
            <a:off x="4396082" y="343393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1" name="Ellipse 40"/>
          <p:cNvSpPr/>
          <p:nvPr/>
        </p:nvSpPr>
        <p:spPr bwMode="auto">
          <a:xfrm rot="313169">
            <a:off x="4290538" y="358633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2" name="Ellipse 41"/>
          <p:cNvSpPr/>
          <p:nvPr/>
        </p:nvSpPr>
        <p:spPr bwMode="auto">
          <a:xfrm rot="313169">
            <a:off x="4591643" y="321791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3" name="Ellipse 42"/>
          <p:cNvSpPr/>
          <p:nvPr/>
        </p:nvSpPr>
        <p:spPr bwMode="auto">
          <a:xfrm rot="313169">
            <a:off x="5527747" y="422602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4" name="Ellipse 43"/>
          <p:cNvSpPr/>
          <p:nvPr/>
        </p:nvSpPr>
        <p:spPr bwMode="auto">
          <a:xfrm rot="313169">
            <a:off x="4747738" y="42210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5" name="Ellipse 44"/>
          <p:cNvSpPr/>
          <p:nvPr/>
        </p:nvSpPr>
        <p:spPr bwMode="auto">
          <a:xfrm rot="313169">
            <a:off x="4900138" y="43734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6" name="Ellipse 45"/>
          <p:cNvSpPr/>
          <p:nvPr/>
        </p:nvSpPr>
        <p:spPr bwMode="auto">
          <a:xfrm rot="313169">
            <a:off x="5239714" y="48020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7" name="Ellipse 46"/>
          <p:cNvSpPr/>
          <p:nvPr/>
        </p:nvSpPr>
        <p:spPr bwMode="auto">
          <a:xfrm rot="313169">
            <a:off x="4519635" y="408200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8" name="Ellipse 47"/>
          <p:cNvSpPr/>
          <p:nvPr/>
        </p:nvSpPr>
        <p:spPr bwMode="auto">
          <a:xfrm rot="313169">
            <a:off x="3079475" y="451405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49" name="Ellipse 48"/>
          <p:cNvSpPr/>
          <p:nvPr/>
        </p:nvSpPr>
        <p:spPr bwMode="auto">
          <a:xfrm rot="313169">
            <a:off x="5239714" y="451405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0" name="Ellipse 49"/>
          <p:cNvSpPr/>
          <p:nvPr/>
        </p:nvSpPr>
        <p:spPr bwMode="auto">
          <a:xfrm rot="313169">
            <a:off x="4951683" y="400999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1" name="Ellipse 50"/>
          <p:cNvSpPr/>
          <p:nvPr/>
        </p:nvSpPr>
        <p:spPr bwMode="auto">
          <a:xfrm rot="313169">
            <a:off x="5443659" y="430296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2" name="Ellipse 51"/>
          <p:cNvSpPr/>
          <p:nvPr/>
        </p:nvSpPr>
        <p:spPr bwMode="auto">
          <a:xfrm rot="313169">
            <a:off x="5239715" y="386598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3" name="Ellipse 52"/>
          <p:cNvSpPr/>
          <p:nvPr/>
        </p:nvSpPr>
        <p:spPr bwMode="auto">
          <a:xfrm rot="313169">
            <a:off x="2776735" y="444204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4" name="Ellipse 53"/>
          <p:cNvSpPr/>
          <p:nvPr/>
        </p:nvSpPr>
        <p:spPr bwMode="auto">
          <a:xfrm rot="313169">
            <a:off x="3136775" y="429803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5" name="Ellipse 54"/>
          <p:cNvSpPr/>
          <p:nvPr/>
        </p:nvSpPr>
        <p:spPr bwMode="auto">
          <a:xfrm rot="313169">
            <a:off x="4432919" y="422602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6" name="Ellipse 55"/>
          <p:cNvSpPr/>
          <p:nvPr/>
        </p:nvSpPr>
        <p:spPr bwMode="auto">
          <a:xfrm rot="313169">
            <a:off x="3496815" y="408200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7" name="Ellipse 56"/>
          <p:cNvSpPr/>
          <p:nvPr/>
        </p:nvSpPr>
        <p:spPr bwMode="auto">
          <a:xfrm rot="313169">
            <a:off x="3784846" y="292987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8" name="Ellipse 57"/>
          <p:cNvSpPr/>
          <p:nvPr/>
        </p:nvSpPr>
        <p:spPr bwMode="auto">
          <a:xfrm rot="313169">
            <a:off x="2920751" y="343393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59" name="Ellipse 58"/>
          <p:cNvSpPr/>
          <p:nvPr/>
        </p:nvSpPr>
        <p:spPr bwMode="auto">
          <a:xfrm rot="313169">
            <a:off x="3496815" y="386598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60" name="Textfeld 59"/>
          <p:cNvSpPr txBox="1"/>
          <p:nvPr/>
        </p:nvSpPr>
        <p:spPr>
          <a:xfrm>
            <a:off x="3525671" y="2708920"/>
            <a:ext cx="10615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Class: Primate</a:t>
            </a:r>
            <a:endParaRPr lang="en-US" sz="1050" dirty="0"/>
          </a:p>
        </p:txBody>
      </p:sp>
      <p:sp>
        <p:nvSpPr>
          <p:cNvPr id="61" name="Textfeld 60"/>
          <p:cNvSpPr txBox="1"/>
          <p:nvPr/>
        </p:nvSpPr>
        <p:spPr>
          <a:xfrm>
            <a:off x="2915816" y="3717032"/>
            <a:ext cx="74571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Class: </a:t>
            </a:r>
            <a:br>
              <a:rPr lang="en-US" sz="1050" dirty="0" smtClean="0"/>
            </a:br>
            <a:r>
              <a:rPr lang="en-US" sz="1050" dirty="0" smtClean="0"/>
              <a:t>Homo S. </a:t>
            </a:r>
            <a:endParaRPr lang="en-US" sz="1050" dirty="0"/>
          </a:p>
        </p:txBody>
      </p:sp>
      <p:sp>
        <p:nvSpPr>
          <p:cNvPr id="80" name="Ellipse 79"/>
          <p:cNvSpPr/>
          <p:nvPr/>
        </p:nvSpPr>
        <p:spPr bwMode="auto">
          <a:xfrm rot="313169">
            <a:off x="6757638" y="401838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1" name="Ellipse 80"/>
          <p:cNvSpPr/>
          <p:nvPr/>
        </p:nvSpPr>
        <p:spPr bwMode="auto">
          <a:xfrm rot="313169">
            <a:off x="7117678" y="373035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2" name="Ellipse 81"/>
          <p:cNvSpPr/>
          <p:nvPr/>
        </p:nvSpPr>
        <p:spPr bwMode="auto">
          <a:xfrm rot="313169">
            <a:off x="6037558" y="322629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3" name="Ellipse 82"/>
          <p:cNvSpPr/>
          <p:nvPr/>
        </p:nvSpPr>
        <p:spPr bwMode="auto">
          <a:xfrm rot="313169">
            <a:off x="5893543" y="380235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4" name="Ellipse 83"/>
          <p:cNvSpPr/>
          <p:nvPr/>
        </p:nvSpPr>
        <p:spPr bwMode="auto">
          <a:xfrm rot="313169">
            <a:off x="6007718" y="36114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5" name="Ellipse 84"/>
          <p:cNvSpPr/>
          <p:nvPr/>
        </p:nvSpPr>
        <p:spPr bwMode="auto">
          <a:xfrm rot="313169">
            <a:off x="6418062" y="37638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6" name="Ellipse 85"/>
          <p:cNvSpPr/>
          <p:nvPr/>
        </p:nvSpPr>
        <p:spPr bwMode="auto">
          <a:xfrm rot="313169">
            <a:off x="6384526" y="391628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7" name="Ellipse 86"/>
          <p:cNvSpPr/>
          <p:nvPr/>
        </p:nvSpPr>
        <p:spPr bwMode="auto">
          <a:xfrm rot="313169">
            <a:off x="6613623" y="337031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8" name="Ellipse 87"/>
          <p:cNvSpPr/>
          <p:nvPr/>
        </p:nvSpPr>
        <p:spPr bwMode="auto">
          <a:xfrm rot="313169">
            <a:off x="6613623" y="423440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89" name="Ellipse 88"/>
          <p:cNvSpPr/>
          <p:nvPr/>
        </p:nvSpPr>
        <p:spPr bwMode="auto">
          <a:xfrm rot="313169">
            <a:off x="7045671" y="416239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0" name="Ellipse 89"/>
          <p:cNvSpPr/>
          <p:nvPr/>
        </p:nvSpPr>
        <p:spPr bwMode="auto">
          <a:xfrm rot="313169">
            <a:off x="7333703" y="401838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1" name="Ellipse 90"/>
          <p:cNvSpPr/>
          <p:nvPr/>
        </p:nvSpPr>
        <p:spPr bwMode="auto">
          <a:xfrm rot="313169">
            <a:off x="5806826" y="308227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2" name="Ellipse 91"/>
          <p:cNvSpPr/>
          <p:nvPr/>
        </p:nvSpPr>
        <p:spPr bwMode="auto">
          <a:xfrm rot="313169">
            <a:off x="6607868" y="5470622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3" name="Ellipse 92"/>
          <p:cNvSpPr/>
          <p:nvPr/>
        </p:nvSpPr>
        <p:spPr bwMode="auto">
          <a:xfrm rot="313169">
            <a:off x="7039916" y="518259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4" name="Ellipse 93"/>
          <p:cNvSpPr/>
          <p:nvPr/>
        </p:nvSpPr>
        <p:spPr bwMode="auto">
          <a:xfrm rot="313169">
            <a:off x="6031804" y="467853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5" name="Ellipse 94"/>
          <p:cNvSpPr/>
          <p:nvPr/>
        </p:nvSpPr>
        <p:spPr bwMode="auto">
          <a:xfrm rot="313169">
            <a:off x="5815781" y="525459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6" name="Ellipse 95"/>
          <p:cNvSpPr/>
          <p:nvPr/>
        </p:nvSpPr>
        <p:spPr bwMode="auto">
          <a:xfrm rot="313169">
            <a:off x="5929956" y="506372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7" name="Ellipse 96"/>
          <p:cNvSpPr/>
          <p:nvPr/>
        </p:nvSpPr>
        <p:spPr bwMode="auto">
          <a:xfrm rot="313169">
            <a:off x="5225007" y="264184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8" name="Ellipse 97"/>
          <p:cNvSpPr/>
          <p:nvPr/>
        </p:nvSpPr>
        <p:spPr bwMode="auto">
          <a:xfrm rot="313169">
            <a:off x="6234756" y="536852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99" name="Ellipse 98"/>
          <p:cNvSpPr/>
          <p:nvPr/>
        </p:nvSpPr>
        <p:spPr bwMode="auto">
          <a:xfrm rot="313169">
            <a:off x="6535861" y="482255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0" name="Ellipse 99"/>
          <p:cNvSpPr/>
          <p:nvPr/>
        </p:nvSpPr>
        <p:spPr bwMode="auto">
          <a:xfrm rot="313169">
            <a:off x="6463853" y="568664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1" name="Ellipse 100"/>
          <p:cNvSpPr/>
          <p:nvPr/>
        </p:nvSpPr>
        <p:spPr bwMode="auto">
          <a:xfrm rot="313169">
            <a:off x="6895901" y="561463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2" name="Ellipse 101"/>
          <p:cNvSpPr/>
          <p:nvPr/>
        </p:nvSpPr>
        <p:spPr bwMode="auto">
          <a:xfrm rot="313169">
            <a:off x="7183933" y="547062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3" name="Ellipse 102"/>
          <p:cNvSpPr/>
          <p:nvPr/>
        </p:nvSpPr>
        <p:spPr bwMode="auto">
          <a:xfrm rot="313169">
            <a:off x="5801072" y="453451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4" name="Ellipse 103"/>
          <p:cNvSpPr/>
          <p:nvPr/>
        </p:nvSpPr>
        <p:spPr bwMode="auto">
          <a:xfrm rot="313169">
            <a:off x="5239716" y="633471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5" name="Ellipse 104"/>
          <p:cNvSpPr/>
          <p:nvPr/>
        </p:nvSpPr>
        <p:spPr bwMode="auto">
          <a:xfrm rot="313169">
            <a:off x="5671764" y="604668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6" name="Ellipse 105"/>
          <p:cNvSpPr/>
          <p:nvPr/>
        </p:nvSpPr>
        <p:spPr bwMode="auto">
          <a:xfrm rot="313169">
            <a:off x="4591644" y="5542630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7" name="Ellipse 106"/>
          <p:cNvSpPr/>
          <p:nvPr/>
        </p:nvSpPr>
        <p:spPr bwMode="auto">
          <a:xfrm rot="313169">
            <a:off x="4447629" y="611869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8" name="Ellipse 107"/>
          <p:cNvSpPr/>
          <p:nvPr/>
        </p:nvSpPr>
        <p:spPr bwMode="auto">
          <a:xfrm rot="313169">
            <a:off x="4561804" y="592782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09" name="Ellipse 108"/>
          <p:cNvSpPr/>
          <p:nvPr/>
        </p:nvSpPr>
        <p:spPr bwMode="auto">
          <a:xfrm rot="313169">
            <a:off x="6017095" y="5810198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0" name="Ellipse 109"/>
          <p:cNvSpPr/>
          <p:nvPr/>
        </p:nvSpPr>
        <p:spPr bwMode="auto">
          <a:xfrm rot="313169">
            <a:off x="4866604" y="623262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1" name="Ellipse 110"/>
          <p:cNvSpPr/>
          <p:nvPr/>
        </p:nvSpPr>
        <p:spPr bwMode="auto">
          <a:xfrm rot="313169">
            <a:off x="5167709" y="5686646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2" name="Ellipse 111"/>
          <p:cNvSpPr/>
          <p:nvPr/>
        </p:nvSpPr>
        <p:spPr bwMode="auto">
          <a:xfrm rot="313169">
            <a:off x="5095701" y="6550742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3" name="Ellipse 112"/>
          <p:cNvSpPr/>
          <p:nvPr/>
        </p:nvSpPr>
        <p:spPr bwMode="auto">
          <a:xfrm rot="313169">
            <a:off x="5527749" y="647873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4" name="Ellipse 113"/>
          <p:cNvSpPr/>
          <p:nvPr/>
        </p:nvSpPr>
        <p:spPr bwMode="auto">
          <a:xfrm rot="313169">
            <a:off x="5815781" y="633471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5" name="Ellipse 114"/>
          <p:cNvSpPr/>
          <p:nvPr/>
        </p:nvSpPr>
        <p:spPr bwMode="auto">
          <a:xfrm rot="313169">
            <a:off x="4360912" y="5398614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6" name="Ellipse 115"/>
          <p:cNvSpPr/>
          <p:nvPr/>
        </p:nvSpPr>
        <p:spPr bwMode="auto">
          <a:xfrm rot="313169">
            <a:off x="6233119" y="4370039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7" name="Ellipse 116"/>
          <p:cNvSpPr/>
          <p:nvPr/>
        </p:nvSpPr>
        <p:spPr bwMode="auto">
          <a:xfrm rot="313169">
            <a:off x="5152999" y="2137791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8" name="Ellipse 117"/>
          <p:cNvSpPr/>
          <p:nvPr/>
        </p:nvSpPr>
        <p:spPr bwMode="auto">
          <a:xfrm rot="313169">
            <a:off x="5873078" y="271385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19" name="Ellipse 118"/>
          <p:cNvSpPr/>
          <p:nvPr/>
        </p:nvSpPr>
        <p:spPr bwMode="auto">
          <a:xfrm rot="313169">
            <a:off x="7241231" y="4586063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20" name="Ellipse 119"/>
          <p:cNvSpPr/>
          <p:nvPr/>
        </p:nvSpPr>
        <p:spPr bwMode="auto">
          <a:xfrm rot="313169">
            <a:off x="4000871" y="2353815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21" name="Ellipse 120"/>
          <p:cNvSpPr/>
          <p:nvPr/>
        </p:nvSpPr>
        <p:spPr bwMode="auto">
          <a:xfrm rot="313169">
            <a:off x="6089103" y="2497832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22" name="Ellipse 121"/>
          <p:cNvSpPr/>
          <p:nvPr/>
        </p:nvSpPr>
        <p:spPr bwMode="auto">
          <a:xfrm rot="313169">
            <a:off x="4144887" y="6242247"/>
            <a:ext cx="113681" cy="113682"/>
          </a:xfrm>
          <a:prstGeom prst="ellipse">
            <a:avLst/>
          </a:prstGeom>
          <a:gradFill flip="none" rotWithShape="1">
            <a:gsLst>
              <a:gs pos="0">
                <a:srgbClr val="08253C"/>
              </a:gs>
              <a:gs pos="100000">
                <a:srgbClr val="FF0000">
                  <a:gamma/>
                  <a:tint val="0"/>
                  <a:invGamma/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714501"/>
            <a:ext cx="8205788" cy="418356"/>
          </a:xfrm>
        </p:spPr>
        <p:txBody>
          <a:bodyPr/>
          <a:lstStyle/>
          <a:p>
            <a:r>
              <a:rPr lang="en-US" sz="2000" dirty="0" smtClean="0"/>
              <a:t>No human is a chimpanzee  </a:t>
            </a:r>
          </a:p>
        </p:txBody>
      </p:sp>
      <p:sp>
        <p:nvSpPr>
          <p:cNvPr id="123" name="Ellipse 122"/>
          <p:cNvSpPr/>
          <p:nvPr/>
        </p:nvSpPr>
        <p:spPr bwMode="auto">
          <a:xfrm rot="580719">
            <a:off x="4077794" y="3675505"/>
            <a:ext cx="1329890" cy="1307190"/>
          </a:xfrm>
          <a:prstGeom prst="ellipse">
            <a:avLst/>
          </a:prstGeom>
          <a:solidFill>
            <a:srgbClr val="660033">
              <a:alpha val="33725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sp>
        <p:nvSpPr>
          <p:cNvPr id="124" name="Textfeld 123"/>
          <p:cNvSpPr txBox="1"/>
          <p:nvPr/>
        </p:nvSpPr>
        <p:spPr>
          <a:xfrm>
            <a:off x="4147713" y="3789040"/>
            <a:ext cx="10182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Class: </a:t>
            </a:r>
            <a:br>
              <a:rPr lang="en-US" sz="1050" dirty="0" smtClean="0"/>
            </a:br>
            <a:r>
              <a:rPr lang="en-US" sz="1050" dirty="0" smtClean="0"/>
              <a:t>Chimpanzee. </a:t>
            </a:r>
            <a:endParaRPr lang="en-US" sz="105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Rephrasing ontology axioms for checking plausibility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4" y="1412776"/>
            <a:ext cx="8645526" cy="4576763"/>
          </a:xfrm>
        </p:spPr>
        <p:txBody>
          <a:bodyPr/>
          <a:lstStyle/>
          <a:p>
            <a:pPr lvl="1"/>
            <a:r>
              <a:rPr lang="en-US" sz="1800" dirty="0" smtClean="0"/>
              <a:t>Taxonomies (is-a hierarchies):</a:t>
            </a:r>
            <a:br>
              <a:rPr lang="en-US" sz="1800" dirty="0" smtClean="0"/>
            </a:br>
            <a:r>
              <a:rPr lang="en-US" sz="1800" i="1" dirty="0" smtClean="0"/>
              <a:t>Every homo sapiens is a primate, every primate is a vertebrate</a:t>
            </a:r>
          </a:p>
          <a:p>
            <a:pPr lvl="2"/>
            <a:r>
              <a:rPr lang="en-US" sz="1600" i="1" dirty="0" smtClean="0">
                <a:solidFill>
                  <a:srgbClr val="C00000"/>
                </a:solidFill>
              </a:rPr>
              <a:t>Is there an individual human which is not a primate (vertebrate) ?</a:t>
            </a:r>
          </a:p>
          <a:p>
            <a:pPr lvl="1"/>
            <a:r>
              <a:rPr lang="en-US" sz="1800" dirty="0" smtClean="0"/>
              <a:t>Aristotelian class definitions  (Genus + Differentia)</a:t>
            </a:r>
            <a:br>
              <a:rPr lang="en-US" sz="1800" dirty="0" smtClean="0"/>
            </a:br>
            <a:r>
              <a:rPr lang="en-US" sz="1800" i="1" dirty="0" smtClean="0"/>
              <a:t>Viral hepatitis is equivalent to hepatitis that is caused by some virus population</a:t>
            </a:r>
          </a:p>
          <a:p>
            <a:pPr lvl="2"/>
            <a:r>
              <a:rPr lang="en-US" sz="1600" i="1" dirty="0" smtClean="0">
                <a:solidFill>
                  <a:srgbClr val="C00000"/>
                </a:solidFill>
              </a:rPr>
              <a:t>Is there any individual disease of the type viral hepatitis which is not caused by some virus population ?</a:t>
            </a:r>
          </a:p>
          <a:p>
            <a:pPr lvl="2"/>
            <a:r>
              <a:rPr lang="en-US" sz="1600" i="1" dirty="0" smtClean="0">
                <a:solidFill>
                  <a:srgbClr val="C00000"/>
                </a:solidFill>
              </a:rPr>
              <a:t>Is there an individual disease which is not caused by any virus population which is of the type viral hepatitis ?</a:t>
            </a:r>
          </a:p>
          <a:p>
            <a:pPr lvl="1"/>
            <a:r>
              <a:rPr lang="en-US" sz="1800" dirty="0" err="1" smtClean="0"/>
              <a:t>Partonomies</a:t>
            </a:r>
            <a:r>
              <a:rPr lang="en-US" sz="1800" dirty="0" smtClean="0"/>
              <a:t> (part-of hierarchies)</a:t>
            </a:r>
            <a:br>
              <a:rPr lang="en-US" sz="1800" dirty="0" smtClean="0"/>
            </a:br>
            <a:r>
              <a:rPr lang="en-US" sz="1800" i="1" dirty="0" smtClean="0"/>
              <a:t>Every liver is part of some digestive system and every digestive system is part of some organism</a:t>
            </a:r>
          </a:p>
          <a:p>
            <a:pPr lvl="2"/>
            <a:r>
              <a:rPr lang="en-US" sz="1600" i="1" dirty="0" smtClean="0">
                <a:solidFill>
                  <a:srgbClr val="C00000"/>
                </a:solidFill>
              </a:rPr>
              <a:t>Is there some liver that is not part of some digestive system (organism)</a:t>
            </a:r>
          </a:p>
          <a:p>
            <a:pPr lvl="1"/>
            <a:r>
              <a:rPr lang="en-US" sz="1800" dirty="0" smtClean="0"/>
              <a:t>Disjoint partitions</a:t>
            </a:r>
            <a:br>
              <a:rPr lang="en-US" sz="1800" dirty="0" smtClean="0"/>
            </a:br>
            <a:r>
              <a:rPr lang="en-US" sz="1800" i="1" dirty="0" smtClean="0"/>
              <a:t>Nothing is both a human and a chimpanzee </a:t>
            </a:r>
          </a:p>
          <a:p>
            <a:pPr lvl="2"/>
            <a:r>
              <a:rPr lang="en-US" sz="1600" i="1" dirty="0" smtClean="0">
                <a:solidFill>
                  <a:srgbClr val="C00000"/>
                </a:solidFill>
              </a:rPr>
              <a:t>Is there some individual that is a member of the class human and is also a member of the class chimpanzee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errors (I): Taxonomy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98475" y="1948581"/>
            <a:ext cx="3641477" cy="4576763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Clinical Medicine</a:t>
            </a:r>
          </a:p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- Oncology</a:t>
            </a:r>
          </a:p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- - Cancer</a:t>
            </a:r>
          </a:p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- - - Lung</a:t>
            </a:r>
          </a:p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- - - Breast </a:t>
            </a:r>
          </a:p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- - - Prostate</a:t>
            </a:r>
          </a:p>
          <a:p>
            <a:pPr>
              <a:lnSpc>
                <a:spcPts val="4000"/>
              </a:lnSpc>
              <a:buNone/>
            </a:pP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 - - - Colon</a:t>
            </a:r>
          </a:p>
          <a:p>
            <a:pPr>
              <a:lnSpc>
                <a:spcPts val="4000"/>
              </a:lnSpc>
              <a:buNone/>
            </a:pPr>
            <a:endParaRPr lang="en-US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60032" y="1934889"/>
            <a:ext cx="3641477" cy="4576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5749" tIns="37874" rIns="75749" bIns="37874" numCol="1" anchor="t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Geography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Countries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BRIC</a:t>
            </a:r>
            <a:r>
              <a:rPr kumimoji="0" lang="en-US" sz="2700" b="0" i="1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Countries</a:t>
            </a: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Brazil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Russia 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India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- - - China</a:t>
            </a:r>
          </a:p>
          <a:p>
            <a:pPr marL="284163" marR="0" lvl="0" indent="-284163" algn="l" defTabSz="757238" rtl="0" eaLnBrk="0" fontAlgn="base" latinLnBrk="0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39552" y="6258798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l"/>
            <a:r>
              <a:rPr lang="en-US" sz="1600" i="1" dirty="0" smtClean="0">
                <a:solidFill>
                  <a:srgbClr val="C00000"/>
                </a:solidFill>
              </a:rPr>
              <a:t>Is there an individual which is member of X but not of Y 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AI-Folien-quer-e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CAI-Folien-quer-el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757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757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AI-Folien-quer-el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AI-Folien-quer-el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AI-Folien-quer-el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System:Programme:Microsoft Office 2001:Vorlagen:SCAI:SCAI-Folien-quer-el.pot</Template>
  <TotalTime>0</TotalTime>
  <Pages>1</Pages>
  <Words>1019</Words>
  <Application>Microsoft Office PowerPoint</Application>
  <PresentationFormat>Bildschirmpräsentation (4:3)</PresentationFormat>
  <Paragraphs>256</Paragraphs>
  <Slides>27</Slides>
  <Notes>27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SCAI-Folien-quer-el</vt:lpstr>
      <vt:lpstr>Folie 1</vt:lpstr>
      <vt:lpstr>Objectives  </vt:lpstr>
      <vt:lpstr>Ontology engineering based on ontological realism and description logics</vt:lpstr>
      <vt:lpstr>Taxonomies</vt:lpstr>
      <vt:lpstr>Aristotelian definitions</vt:lpstr>
      <vt:lpstr>Partonomies</vt:lpstr>
      <vt:lpstr>Disjoint partitions</vt:lpstr>
      <vt:lpstr>Rephrasing ontology axioms for checking plausibility</vt:lpstr>
      <vt:lpstr>Typical errors (I): Taxonomy</vt:lpstr>
      <vt:lpstr>Typical errors (I): Taxonomy</vt:lpstr>
      <vt:lpstr>Typical errors (I): Taxonomy</vt:lpstr>
      <vt:lpstr>Typical errors (II): Existential quantification</vt:lpstr>
      <vt:lpstr>Typical errors (II): Existential quantification</vt:lpstr>
      <vt:lpstr>Typical errors (III): Direction of quantification</vt:lpstr>
      <vt:lpstr>Typical errors (III): Direction of quantification</vt:lpstr>
      <vt:lpstr>Typical errors (IV): Distributive statements</vt:lpstr>
      <vt:lpstr>Typical errors (IV): Distributive statements</vt:lpstr>
      <vt:lpstr>Typical errors (V): confusion or real objects or processes with information objects</vt:lpstr>
      <vt:lpstr>Checking ontology correctness after classification</vt:lpstr>
      <vt:lpstr>Conclusion</vt:lpstr>
      <vt:lpstr>Folie 21</vt:lpstr>
      <vt:lpstr>Ontologies !</vt:lpstr>
      <vt:lpstr>Folie 23</vt:lpstr>
      <vt:lpstr>Appendix</vt:lpstr>
      <vt:lpstr>For close-to-language triple statements to logical axioms</vt:lpstr>
      <vt:lpstr>The translation of triples into DL statements is ambiguous</vt:lpstr>
      <vt:lpstr>Ontologies are not exactly made for represent contingent knowledge</vt:lpstr>
    </vt:vector>
  </TitlesOfParts>
  <Company>Universitätsklinikum Freiburg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Vortragstitel</dc:title>
  <dc:creator>Stefan Schulz</dc:creator>
  <cp:lastModifiedBy>schulz</cp:lastModifiedBy>
  <cp:revision>822</cp:revision>
  <cp:lastPrinted>1997-11-19T15:29:38Z</cp:lastPrinted>
  <dcterms:created xsi:type="dcterms:W3CDTF">2001-09-21T09:14:58Z</dcterms:created>
  <dcterms:modified xsi:type="dcterms:W3CDTF">2012-04-25T21:59:19Z</dcterms:modified>
</cp:coreProperties>
</file>