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39" r:id="rId2"/>
    <p:sldId id="1107" r:id="rId3"/>
    <p:sldId id="1108" r:id="rId4"/>
    <p:sldId id="1110" r:id="rId5"/>
    <p:sldId id="1109" r:id="rId6"/>
    <p:sldId id="1118" r:id="rId7"/>
    <p:sldId id="1113" r:id="rId8"/>
    <p:sldId id="1115" r:id="rId9"/>
    <p:sldId id="1116" r:id="rId10"/>
    <p:sldId id="1117" r:id="rId11"/>
    <p:sldId id="1096" r:id="rId12"/>
    <p:sldId id="1127" r:id="rId13"/>
    <p:sldId id="1097" r:id="rId14"/>
    <p:sldId id="1119" r:id="rId15"/>
    <p:sldId id="1120" r:id="rId16"/>
    <p:sldId id="1122" r:id="rId17"/>
    <p:sldId id="1101" r:id="rId18"/>
    <p:sldId id="1123" r:id="rId19"/>
    <p:sldId id="1126" r:id="rId20"/>
    <p:sldId id="1103" r:id="rId21"/>
    <p:sldId id="1124" r:id="rId22"/>
    <p:sldId id="1125" r:id="rId23"/>
  </p:sldIdLst>
  <p:sldSz cx="9144000" cy="6858000" type="screen4x3"/>
  <p:notesSz cx="6746875" cy="99139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0000FF"/>
    <a:srgbClr val="FFCC99"/>
    <a:srgbClr val="FFFFFF"/>
    <a:srgbClr val="FFFF00"/>
    <a:srgbClr val="3333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4" autoAdjust="0"/>
    <p:restoredTop sz="91797" autoAdjust="0"/>
  </p:normalViewPr>
  <p:slideViewPr>
    <p:cSldViewPr>
      <p:cViewPr>
        <p:scale>
          <a:sx n="50" d="100"/>
          <a:sy n="50" d="100"/>
        </p:scale>
        <p:origin x="-2222" y="-701"/>
      </p:cViewPr>
      <p:guideLst>
        <p:guide orient="horz" pos="406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643F2D4-A57D-4F27-BC7A-DDB2BA3CB6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4C38340-D725-4D78-82B4-61F977090B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22813"/>
            <a:ext cx="49466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63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6750" y="566738"/>
            <a:ext cx="5413375" cy="4060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BBEE8-5522-488E-B60A-65E18267C309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C621-4CBC-497B-A7A7-4F99A80EDA0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C621-4CBC-497B-A7A7-4F99A80EDA0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C621-4CBC-497B-A7A7-4F99A80EDA0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C621-4CBC-497B-A7A7-4F99A80EDA00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C621-4CBC-497B-A7A7-4F99A80EDA0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38340-D725-4D78-82B4-61F977090BE6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 userDrawn="1"/>
        </p:nvSpPr>
        <p:spPr bwMode="auto">
          <a:xfrm flipH="1">
            <a:off x="692150" y="815975"/>
            <a:ext cx="7697788" cy="0"/>
          </a:xfrm>
          <a:prstGeom prst="line">
            <a:avLst/>
          </a:prstGeom>
          <a:noFill/>
          <a:ln w="1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38513" y="2667000"/>
            <a:ext cx="5051425" cy="1698625"/>
          </a:xfrm>
          <a:ln/>
        </p:spPr>
        <p:txBody>
          <a:bodyPr lIns="0" tIns="0" rIns="0" bIns="0"/>
          <a:lstStyle>
            <a:lvl1pPr>
              <a:lnSpc>
                <a:spcPts val="1825"/>
              </a:lnSpc>
              <a:defRPr/>
            </a:lvl1pPr>
          </a:lstStyle>
          <a:p>
            <a:r>
              <a:rPr lang="de-DE" dirty="0"/>
              <a:t>Master-Untertitelformat </a:t>
            </a:r>
            <a:r>
              <a:rPr lang="de-DE" dirty="0" smtClean="0"/>
              <a:t>bearbeiten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8475" y="1392238"/>
            <a:ext cx="40259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6775" y="1392238"/>
            <a:ext cx="4027488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392238"/>
            <a:ext cx="8205788" cy="51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3315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29" r:id="rId2"/>
    <p:sldLayoutId id="2147483818" r:id="rId3"/>
    <p:sldLayoutId id="2147483819" r:id="rId4"/>
    <p:sldLayoutId id="2147483820" r:id="rId5"/>
    <p:sldLayoutId id="2147483821" r:id="rId6"/>
    <p:sldLayoutId id="2147483822" r:id="rId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2pPr>
      <a:lvl3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3pPr>
      <a:lvl4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4pPr>
      <a:lvl5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5pPr>
      <a:lvl6pPr marL="4572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6pPr>
      <a:lvl7pPr marL="9144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7pPr>
      <a:lvl8pPr marL="13716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8pPr>
      <a:lvl9pPr marL="18288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9pPr>
    </p:titleStyle>
    <p:bodyStyle>
      <a:lvl1pPr marL="284163" indent="-28416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36538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  <a:cs typeface="+mn-cs"/>
        </a:defRPr>
      </a:lvl2pPr>
      <a:lvl3pPr marL="946150" indent="-18891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1325563" indent="-18891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4pPr>
      <a:lvl5pPr marL="1704975" indent="-190500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5pPr>
      <a:lvl6pPr marL="21621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6pPr>
      <a:lvl7pPr marL="26193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7pPr>
      <a:lvl8pPr marL="30765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8pPr>
      <a:lvl9pPr marL="35337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2714625" y="2405484"/>
            <a:ext cx="6429375" cy="1511300"/>
          </a:xfrm>
          <a:noFill/>
        </p:spPr>
        <p:txBody>
          <a:bodyPr anchor="t"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Pre- and Post-Coordination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in Biomedical Ontologies</a:t>
            </a:r>
            <a:endParaRPr lang="es-ES" sz="3200" dirty="0" smtClean="0">
              <a:solidFill>
                <a:srgbClr val="C00000"/>
              </a:solidFill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69380"/>
            <a:ext cx="6126163" cy="884238"/>
          </a:xfrm>
        </p:spPr>
        <p:txBody>
          <a:bodyPr/>
          <a:lstStyle/>
          <a:p>
            <a:pPr>
              <a:buNone/>
            </a:pPr>
            <a:r>
              <a:rPr lang="es-ES" sz="2000" b="1" dirty="0" smtClean="0"/>
              <a:t>Stefan </a:t>
            </a:r>
            <a:r>
              <a:rPr lang="es-ES" sz="2000" b="1" dirty="0" err="1" smtClean="0"/>
              <a:t>Schulz</a:t>
            </a:r>
            <a:endParaRPr lang="es-ES" sz="2000" b="1" dirty="0" smtClean="0"/>
          </a:p>
          <a:p>
            <a:pPr>
              <a:buNone/>
            </a:pPr>
            <a:r>
              <a:rPr lang="de-DE" sz="2000" dirty="0" smtClean="0"/>
              <a:t>Daniel Schober</a:t>
            </a:r>
          </a:p>
          <a:p>
            <a:pPr>
              <a:buNone/>
            </a:pPr>
            <a:r>
              <a:rPr lang="de-DE" sz="2000" dirty="0" smtClean="0"/>
              <a:t>Djamila </a:t>
            </a:r>
            <a:r>
              <a:rPr lang="de-DE" sz="2000" dirty="0" err="1" smtClean="0"/>
              <a:t>Raufie</a:t>
            </a: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Martin </a:t>
            </a:r>
            <a:r>
              <a:rPr lang="de-DE" sz="2000" dirty="0" err="1" smtClean="0"/>
              <a:t>Boeker</a:t>
            </a:r>
            <a:r>
              <a:rPr lang="de-DE" sz="2000" dirty="0" smtClean="0"/>
              <a:t> 	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19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1400" dirty="0" err="1" smtClean="0"/>
              <a:t>Medical</a:t>
            </a:r>
            <a:r>
              <a:rPr lang="es-ES" sz="1400" dirty="0" smtClean="0"/>
              <a:t> </a:t>
            </a:r>
            <a:r>
              <a:rPr lang="es-ES" sz="1400" dirty="0" err="1" smtClean="0"/>
              <a:t>Informatics</a:t>
            </a:r>
            <a:endParaRPr lang="es-ES" sz="1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1400" dirty="0" err="1" smtClean="0"/>
              <a:t>Research</a:t>
            </a:r>
            <a:r>
              <a:rPr lang="es-ES" sz="1400" dirty="0" smtClean="0"/>
              <a:t> </a:t>
            </a:r>
            <a:r>
              <a:rPr lang="es-ES" sz="1400" dirty="0" err="1" smtClean="0"/>
              <a:t>Group</a:t>
            </a:r>
            <a:endParaRPr lang="es-ES" sz="1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1400" dirty="0" err="1" smtClean="0"/>
              <a:t>University</a:t>
            </a:r>
            <a:r>
              <a:rPr lang="es-ES" sz="1400" dirty="0" smtClean="0"/>
              <a:t/>
            </a:r>
            <a:br>
              <a:rPr lang="es-ES" sz="1400" dirty="0" smtClean="0"/>
            </a:br>
            <a:r>
              <a:rPr lang="es-ES" sz="1400" dirty="0" err="1" smtClean="0"/>
              <a:t>Medical</a:t>
            </a:r>
            <a:r>
              <a:rPr lang="es-ES" sz="1400" dirty="0" smtClean="0"/>
              <a:t> Center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1400" dirty="0" err="1" smtClean="0"/>
              <a:t>Freiburg</a:t>
            </a:r>
            <a:r>
              <a:rPr lang="es-ES" sz="1400" dirty="0" smtClean="0"/>
              <a:t>, </a:t>
            </a:r>
            <a:r>
              <a:rPr lang="es-ES" sz="1400" dirty="0" err="1" smtClean="0"/>
              <a:t>Germany</a:t>
            </a:r>
            <a:endParaRPr lang="es-ES" sz="1400" dirty="0" smtClean="0"/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 flipH="1" flipV="1">
            <a:off x="2627313" y="1124744"/>
            <a:ext cx="0" cy="3887787"/>
          </a:xfrm>
          <a:prstGeom prst="line">
            <a:avLst/>
          </a:prstGeom>
          <a:noFill/>
          <a:ln w="1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21"/>
          <p:cNvSpPr>
            <a:spLocks noChangeArrowheads="1"/>
          </p:cNvSpPr>
          <p:nvPr/>
        </p:nvSpPr>
        <p:spPr bwMode="auto">
          <a:xfrm>
            <a:off x="0" y="4725144"/>
            <a:ext cx="9144000" cy="2132856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5366" name="Picture 28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442325" y="4798169"/>
            <a:ext cx="701675" cy="1700212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lg"/>
          </a:ln>
        </p:spPr>
      </p:pic>
      <p:pic>
        <p:nvPicPr>
          <p:cNvPr id="15367" name="Picture 29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6372225" y="4798169"/>
            <a:ext cx="1571625" cy="1700212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lg"/>
          </a:ln>
        </p:spPr>
      </p:pic>
      <p:pic>
        <p:nvPicPr>
          <p:cNvPr id="15368" name="Picture 33" descr="logo-a-neg-ohnera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4798169"/>
            <a:ext cx="3960812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34" descr="frontal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4211638" y="4941044"/>
            <a:ext cx="2016125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35"/>
          <p:cNvSpPr>
            <a:spLocks noChangeArrowheads="1"/>
          </p:cNvSpPr>
          <p:nvPr/>
        </p:nvSpPr>
        <p:spPr bwMode="auto">
          <a:xfrm>
            <a:off x="4211638" y="4941044"/>
            <a:ext cx="2016125" cy="14414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Most modern biomedical ontologies exhibit a mixture of </a:t>
            </a:r>
            <a:r>
              <a:rPr lang="en-US" sz="2400" dirty="0" err="1" smtClean="0"/>
              <a:t>precoordinated</a:t>
            </a:r>
            <a:r>
              <a:rPr lang="en-US" sz="2400" dirty="0" smtClean="0"/>
              <a:t> classes with classes for </a:t>
            </a:r>
            <a:r>
              <a:rPr lang="en-US" sz="2400" dirty="0" err="1" smtClean="0"/>
              <a:t>postcoordination</a:t>
            </a:r>
            <a:endParaRPr lang="en-US" sz="2400" dirty="0" smtClean="0"/>
          </a:p>
          <a:p>
            <a:r>
              <a:rPr lang="en-US" sz="2400" dirty="0" smtClean="0"/>
              <a:t>Classification of expressions of different </a:t>
            </a:r>
            <a:r>
              <a:rPr lang="en-US" sz="2400" dirty="0" smtClean="0"/>
              <a:t>degrees </a:t>
            </a:r>
            <a:r>
              <a:rPr lang="en-US" sz="2400" dirty="0" smtClean="0"/>
              <a:t>of compositionality supported by inexpressive DL (OWL-EL) </a:t>
            </a:r>
          </a:p>
          <a:p>
            <a:pPr lvl="1"/>
            <a:r>
              <a:rPr lang="en-US" sz="2000" dirty="0" smtClean="0"/>
              <a:t>equivalence: </a:t>
            </a:r>
            <a:r>
              <a:rPr lang="en-US" sz="2000" dirty="0" err="1" smtClean="0"/>
              <a:t>equivalentTo</a:t>
            </a:r>
            <a:r>
              <a:rPr lang="en-US" sz="2000" dirty="0" smtClean="0"/>
              <a:t> </a:t>
            </a:r>
            <a:r>
              <a:rPr lang="de-DE" sz="2000" dirty="0" smtClean="0"/>
              <a:t>(≡)</a:t>
            </a:r>
            <a:endParaRPr lang="en-US" sz="2000" dirty="0" smtClean="0"/>
          </a:p>
          <a:p>
            <a:pPr lvl="1"/>
            <a:r>
              <a:rPr lang="en-US" sz="2000" dirty="0" err="1" smtClean="0"/>
              <a:t>subsumption</a:t>
            </a:r>
            <a:r>
              <a:rPr lang="en-US" sz="2000" dirty="0" smtClean="0"/>
              <a:t>: subClassOf  (⊑)</a:t>
            </a:r>
          </a:p>
          <a:p>
            <a:pPr lvl="1"/>
            <a:r>
              <a:rPr lang="en-US" sz="2000" dirty="0" smtClean="0"/>
              <a:t>conjunction: “and” (</a:t>
            </a:r>
            <a:r>
              <a:rPr lang="de-DE" sz="2000" dirty="0" smtClean="0"/>
              <a:t>⊓</a:t>
            </a:r>
            <a:r>
              <a:rPr lang="en-US" sz="2000" dirty="0" smtClean="0"/>
              <a:t>) </a:t>
            </a:r>
          </a:p>
          <a:p>
            <a:pPr lvl="1"/>
            <a:r>
              <a:rPr lang="en-US" sz="2000" dirty="0" smtClean="0"/>
              <a:t>existential restriction: “some” </a:t>
            </a:r>
            <a:r>
              <a:rPr lang="de-DE" sz="2000" dirty="0" smtClean="0"/>
              <a:t>(∃)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Persisting deficits: </a:t>
            </a:r>
          </a:p>
          <a:p>
            <a:pPr lvl="1"/>
            <a:r>
              <a:rPr lang="en-US" sz="2000" dirty="0" smtClean="0"/>
              <a:t>user-friendly guidance for post-coordination by constraints and patterns</a:t>
            </a:r>
          </a:p>
          <a:p>
            <a:pPr lvl="1"/>
            <a:r>
              <a:rPr lang="en-US" sz="2000" dirty="0" smtClean="0"/>
              <a:t>plausibility checking of post-composed expressions relies on users’ domain knowledge</a:t>
            </a:r>
          </a:p>
          <a:p>
            <a:pPr lvl="1"/>
            <a:r>
              <a:rPr lang="en-US" sz="2000" dirty="0" smtClean="0"/>
              <a:t>knowledge-intensive reasoning services not supported by  </a:t>
            </a:r>
            <a:br>
              <a:rPr lang="en-US" sz="2000" dirty="0" smtClean="0"/>
            </a:br>
            <a:r>
              <a:rPr lang="en-US" sz="2000" dirty="0" smtClean="0"/>
              <a:t>OWL-EL</a:t>
            </a:r>
          </a:p>
          <a:p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pneumonia ontology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pneumonia ontology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Anatomical localization:</a:t>
            </a:r>
          </a:p>
          <a:p>
            <a:pPr lvl="1"/>
            <a:r>
              <a:rPr lang="en-US" dirty="0" smtClean="0"/>
              <a:t>the parts of the lung and its tissues</a:t>
            </a:r>
          </a:p>
          <a:p>
            <a:r>
              <a:rPr lang="en-US" dirty="0" smtClean="0"/>
              <a:t>Disease course</a:t>
            </a:r>
          </a:p>
          <a:p>
            <a:pPr lvl="1"/>
            <a:r>
              <a:rPr lang="en-US" dirty="0" smtClean="0"/>
              <a:t>acute or chronic</a:t>
            </a:r>
          </a:p>
          <a:p>
            <a:r>
              <a:rPr lang="en-US" dirty="0" smtClean="0"/>
              <a:t>Etiological characteristics</a:t>
            </a:r>
          </a:p>
          <a:p>
            <a:pPr lvl="1"/>
            <a:r>
              <a:rPr lang="en-US" dirty="0" smtClean="0"/>
              <a:t>infections, physical, chemical...</a:t>
            </a:r>
          </a:p>
          <a:p>
            <a:r>
              <a:rPr lang="en-US" dirty="0" smtClean="0"/>
              <a:t>Pre-existing conditions, of which the pneumonia is a complication</a:t>
            </a:r>
          </a:p>
          <a:p>
            <a:r>
              <a:rPr lang="en-US" dirty="0" smtClean="0"/>
              <a:t>Environmental characteristics</a:t>
            </a:r>
          </a:p>
          <a:p>
            <a:r>
              <a:rPr lang="en-US" dirty="0" smtClean="0"/>
              <a:t>Where it was acquired (community or hospital)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OWL-EL axioms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98475" y="2256334"/>
            <a:ext cx="8205788" cy="4485034"/>
          </a:xfrm>
        </p:spPr>
        <p:txBody>
          <a:bodyPr/>
          <a:lstStyle/>
          <a:p>
            <a:pPr>
              <a:lnSpc>
                <a:spcPts val="3900"/>
              </a:lnSpc>
              <a:buNone/>
            </a:pPr>
            <a:r>
              <a:rPr lang="en-US" sz="2400" i="1" dirty="0" smtClean="0"/>
              <a:t>Pneumonia</a:t>
            </a:r>
            <a:r>
              <a:rPr lang="en-US" sz="2400" dirty="0" smtClean="0"/>
              <a:t> </a:t>
            </a:r>
            <a:r>
              <a:rPr lang="en-US" sz="2400" dirty="0" err="1" smtClean="0"/>
              <a:t>equivalentTo</a:t>
            </a:r>
            <a:r>
              <a:rPr lang="en-US" sz="2400" dirty="0" smtClean="0"/>
              <a:t> </a:t>
            </a:r>
            <a:r>
              <a:rPr lang="en-US" sz="2400" i="1" dirty="0" smtClean="0"/>
              <a:t>Inflammation</a:t>
            </a:r>
            <a:r>
              <a:rPr lang="en-US" sz="2400" dirty="0" smtClean="0"/>
              <a:t> and   					</a:t>
            </a:r>
            <a:r>
              <a:rPr lang="en-US" sz="2400" b="1" dirty="0" err="1" smtClean="0"/>
              <a:t>hasParticipant</a:t>
            </a:r>
            <a:r>
              <a:rPr lang="en-US" sz="2400" b="1" dirty="0" smtClean="0"/>
              <a:t> </a:t>
            </a:r>
            <a:r>
              <a:rPr lang="en-US" sz="2400" dirty="0" smtClean="0"/>
              <a:t>some </a:t>
            </a:r>
            <a:r>
              <a:rPr lang="en-US" sz="2400" i="1" dirty="0" err="1" smtClean="0"/>
              <a:t>LungTissue</a:t>
            </a:r>
            <a:r>
              <a:rPr lang="en-US" sz="2400" dirty="0" smtClean="0"/>
              <a:t> </a:t>
            </a:r>
          </a:p>
          <a:p>
            <a:pPr>
              <a:lnSpc>
                <a:spcPts val="3900"/>
              </a:lnSpc>
              <a:buNone/>
            </a:pPr>
            <a:r>
              <a:rPr lang="en-US" sz="2400" i="1" dirty="0" err="1" smtClean="0"/>
              <a:t>LobalPneumonia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equivalentTo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Pneuonia</a:t>
            </a:r>
            <a:r>
              <a:rPr lang="en-US" sz="2400" i="1" dirty="0" smtClean="0"/>
              <a:t> </a:t>
            </a:r>
            <a:r>
              <a:rPr lang="en-US" sz="2400" dirty="0" smtClean="0"/>
              <a:t>and   					</a:t>
            </a:r>
            <a:r>
              <a:rPr lang="en-US" sz="2400" b="1" dirty="0" err="1" smtClean="0"/>
              <a:t>hasLocus</a:t>
            </a:r>
            <a:r>
              <a:rPr lang="en-US" sz="2400" b="1" dirty="0" smtClean="0"/>
              <a:t> </a:t>
            </a:r>
            <a:r>
              <a:rPr lang="en-US" sz="2400" dirty="0" smtClean="0"/>
              <a:t>some </a:t>
            </a:r>
            <a:r>
              <a:rPr lang="en-US" sz="2400" i="1" smtClean="0"/>
              <a:t>LungLobe</a:t>
            </a:r>
            <a:r>
              <a:rPr lang="en-US" sz="2400" smtClean="0"/>
              <a:t> </a:t>
            </a:r>
            <a:endParaRPr lang="en-US" sz="2400" i="1" dirty="0" smtClean="0"/>
          </a:p>
          <a:p>
            <a:pPr>
              <a:lnSpc>
                <a:spcPts val="3900"/>
              </a:lnSpc>
              <a:buNone/>
            </a:pPr>
            <a:r>
              <a:rPr lang="en-US" sz="2400" i="1" dirty="0" err="1" smtClean="0"/>
              <a:t>AcutePneumonia</a:t>
            </a:r>
            <a:r>
              <a:rPr lang="en-US" sz="2400" dirty="0" smtClean="0"/>
              <a:t> </a:t>
            </a:r>
            <a:r>
              <a:rPr lang="en-US" sz="2400" dirty="0" err="1" smtClean="0"/>
              <a:t>equivalentTo</a:t>
            </a:r>
            <a:r>
              <a:rPr lang="en-US" sz="2400" dirty="0" smtClean="0"/>
              <a:t> </a:t>
            </a:r>
            <a:r>
              <a:rPr lang="en-US" sz="2400" i="1" dirty="0" smtClean="0"/>
              <a:t>Pneumonia</a:t>
            </a:r>
            <a:r>
              <a:rPr lang="en-US" sz="2400" dirty="0" smtClean="0"/>
              <a:t> and 				</a:t>
            </a:r>
            <a:r>
              <a:rPr lang="en-US" sz="2400" b="1" dirty="0" err="1" smtClean="0"/>
              <a:t>bearerOf</a:t>
            </a:r>
            <a:r>
              <a:rPr lang="en-US" sz="2400" dirty="0" smtClean="0"/>
              <a:t> some </a:t>
            </a:r>
            <a:r>
              <a:rPr lang="en-US" sz="2400" dirty="0" err="1" smtClean="0"/>
              <a:t>AcutenessQuality</a:t>
            </a:r>
            <a:r>
              <a:rPr lang="en-US" sz="2400" dirty="0" smtClean="0"/>
              <a:t> </a:t>
            </a:r>
          </a:p>
          <a:p>
            <a:pPr>
              <a:lnSpc>
                <a:spcPts val="3900"/>
              </a:lnSpc>
              <a:buNone/>
            </a:pPr>
            <a:r>
              <a:rPr lang="en-US" sz="2400" i="1" dirty="0" err="1" smtClean="0"/>
              <a:t>BacterialPneumonia</a:t>
            </a:r>
            <a:r>
              <a:rPr lang="en-US" sz="2400" dirty="0" smtClean="0"/>
              <a:t> </a:t>
            </a:r>
            <a:r>
              <a:rPr lang="en-US" sz="2400" dirty="0" err="1" smtClean="0"/>
              <a:t>equivalentTo</a:t>
            </a:r>
            <a:r>
              <a:rPr lang="en-US" sz="2400" dirty="0" smtClean="0"/>
              <a:t> </a:t>
            </a:r>
            <a:r>
              <a:rPr lang="en-US" sz="2400" i="1" dirty="0" smtClean="0"/>
              <a:t>Pneumonia</a:t>
            </a:r>
            <a:r>
              <a:rPr lang="en-US" sz="2400" dirty="0" smtClean="0"/>
              <a:t> and </a:t>
            </a:r>
          </a:p>
          <a:p>
            <a:pPr>
              <a:lnSpc>
                <a:spcPts val="3900"/>
              </a:lnSpc>
              <a:buNone/>
            </a:pPr>
            <a:r>
              <a:rPr lang="en-US" sz="2400" dirty="0" smtClean="0"/>
              <a:t>			</a:t>
            </a:r>
            <a:r>
              <a:rPr lang="en-US" sz="2400" b="1" dirty="0" err="1" smtClean="0"/>
              <a:t>hasAgent</a:t>
            </a:r>
            <a:r>
              <a:rPr lang="en-US" sz="2400" dirty="0" smtClean="0"/>
              <a:t> some </a:t>
            </a:r>
            <a:r>
              <a:rPr lang="en-US" sz="2400" dirty="0" err="1" smtClean="0"/>
              <a:t>BacteriaPopulation</a:t>
            </a:r>
            <a:endParaRPr lang="en-US" sz="2400" dirty="0" smtClean="0"/>
          </a:p>
          <a:p>
            <a:pPr>
              <a:lnSpc>
                <a:spcPts val="3900"/>
              </a:lnSpc>
              <a:buNone/>
            </a:pPr>
            <a:endParaRPr lang="en-US" sz="2400" dirty="0" smtClean="0"/>
          </a:p>
          <a:p>
            <a:pPr>
              <a:lnSpc>
                <a:spcPts val="3900"/>
              </a:lnSpc>
              <a:buNone/>
            </a:pPr>
            <a:endParaRPr lang="en-US" sz="2400" dirty="0"/>
          </a:p>
        </p:txBody>
      </p:sp>
      <p:sp>
        <p:nvSpPr>
          <p:cNvPr id="8" name="Rechteck 7"/>
          <p:cNvSpPr/>
          <p:nvPr/>
        </p:nvSpPr>
        <p:spPr>
          <a:xfrm>
            <a:off x="337979" y="1556792"/>
            <a:ext cx="8162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 smtClean="0"/>
              <a:t>using BioTop upper domain ontology: http://purl.org/biotop </a:t>
            </a:r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OWL-EL does not prevent to define, e.g.</a:t>
            </a:r>
          </a:p>
          <a:p>
            <a:pPr lvl="1"/>
            <a:r>
              <a:rPr lang="en-US" sz="2400" dirty="0" err="1" smtClean="0"/>
              <a:t>Pneumomia</a:t>
            </a:r>
            <a:r>
              <a:rPr lang="en-US" sz="2400" dirty="0" smtClean="0"/>
              <a:t> located in the kidney</a:t>
            </a:r>
          </a:p>
          <a:p>
            <a:pPr lvl="1"/>
            <a:r>
              <a:rPr lang="en-US" sz="2400" dirty="0" err="1" smtClean="0"/>
              <a:t>Pneumomia</a:t>
            </a:r>
            <a:r>
              <a:rPr lang="en-US" sz="2400" dirty="0" smtClean="0"/>
              <a:t> being simultaneously acute and chronic</a:t>
            </a:r>
          </a:p>
          <a:p>
            <a:pPr lvl="1"/>
            <a:r>
              <a:rPr lang="en-US" sz="2400" dirty="0" smtClean="0"/>
              <a:t>Pneumonia caused by elephants</a:t>
            </a:r>
          </a:p>
          <a:p>
            <a:pPr lvl="1"/>
            <a:r>
              <a:rPr lang="en-US" sz="2400" dirty="0" smtClean="0"/>
              <a:t>Pneumonia as a complication of ingrown nail</a:t>
            </a:r>
          </a:p>
          <a:p>
            <a:r>
              <a:rPr lang="en-US" sz="2800" dirty="0" smtClean="0"/>
              <a:t>Open world semantics + OWL-EL: no constraints</a:t>
            </a:r>
          </a:p>
          <a:p>
            <a:r>
              <a:rPr lang="en-US" sz="2800" dirty="0" smtClean="0"/>
              <a:t>Needed:</a:t>
            </a:r>
          </a:p>
          <a:p>
            <a:pPr lvl="1"/>
            <a:r>
              <a:rPr lang="en-US" sz="2400" dirty="0" smtClean="0"/>
              <a:t>Disjoint categories, e.g. for enforcing non-overlapping of </a:t>
            </a:r>
            <a:r>
              <a:rPr lang="en-US" sz="2400" dirty="0" err="1" smtClean="0"/>
              <a:t>toplevel</a:t>
            </a:r>
            <a:r>
              <a:rPr lang="en-US" sz="2400" dirty="0" smtClean="0"/>
              <a:t> categories, e.g. Pneumonia is a process, therefore it is no material object</a:t>
            </a:r>
          </a:p>
          <a:p>
            <a:pPr lvl="1"/>
            <a:r>
              <a:rPr lang="en-US" sz="2400" dirty="0" smtClean="0"/>
              <a:t>Allowed values, e.g. caused-by restricted to micro-organisms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Pneumonia: pre-coordination requirements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Taxonomic hierarchies:</a:t>
            </a:r>
          </a:p>
          <a:p>
            <a:pPr lvl="1">
              <a:buNone/>
            </a:pPr>
            <a:r>
              <a:rPr lang="en-US" sz="2000" i="1" dirty="0" err="1" smtClean="0"/>
              <a:t>BacterialPneumonia</a:t>
            </a:r>
            <a:r>
              <a:rPr lang="en-US" sz="2000" i="1" dirty="0" smtClean="0"/>
              <a:t> </a:t>
            </a:r>
            <a:r>
              <a:rPr lang="en-US" sz="2000" dirty="0" smtClean="0"/>
              <a:t>subClassOf </a:t>
            </a:r>
            <a:r>
              <a:rPr lang="en-US" sz="2000" i="1" dirty="0" err="1" smtClean="0"/>
              <a:t>BacterialInflammation</a:t>
            </a:r>
            <a:endParaRPr lang="en-US" sz="2000" i="1" dirty="0" smtClean="0"/>
          </a:p>
          <a:p>
            <a:r>
              <a:rPr lang="en-US" sz="2400" dirty="0" smtClean="0"/>
              <a:t>Relation axioms and hierarchies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err="1" smtClean="0"/>
              <a:t>TransitiveProperty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err="1" smtClean="0"/>
              <a:t>partOf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n-US" sz="2000" b="1" dirty="0" err="1" smtClean="0"/>
              <a:t>partOf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subPropertyOf</a:t>
            </a:r>
            <a:r>
              <a:rPr lang="en-US" sz="2000" dirty="0" smtClean="0"/>
              <a:t> </a:t>
            </a:r>
            <a:r>
              <a:rPr lang="en-US" sz="2000" b="1" dirty="0" err="1" smtClean="0"/>
              <a:t>hasLocus</a:t>
            </a:r>
            <a:endParaRPr lang="en-US" sz="2000" b="1" dirty="0" smtClean="0"/>
          </a:p>
          <a:p>
            <a:r>
              <a:rPr lang="en-US" sz="2400" dirty="0" err="1" smtClean="0"/>
              <a:t>Mereotopologic</a:t>
            </a:r>
            <a:r>
              <a:rPr lang="en-US" sz="2400" dirty="0" smtClean="0"/>
              <a:t> axioms</a:t>
            </a:r>
          </a:p>
          <a:p>
            <a:pPr lvl="1">
              <a:buNone/>
            </a:pPr>
            <a:r>
              <a:rPr lang="en-US" sz="2000" i="1" dirty="0" smtClean="0"/>
              <a:t>Pneumonia</a:t>
            </a:r>
            <a:r>
              <a:rPr lang="en-US" sz="2000" dirty="0" smtClean="0"/>
              <a:t> </a:t>
            </a:r>
            <a:r>
              <a:rPr lang="en-US" sz="2000" dirty="0" err="1" smtClean="0"/>
              <a:t>equivalentTo</a:t>
            </a:r>
            <a:r>
              <a:rPr lang="en-US" sz="2000" dirty="0" smtClean="0"/>
              <a:t> </a:t>
            </a:r>
            <a:r>
              <a:rPr lang="en-US" sz="2000" i="1" dirty="0" smtClean="0"/>
              <a:t>Inflammation </a:t>
            </a:r>
            <a:r>
              <a:rPr lang="en-US" sz="2000" dirty="0" smtClean="0"/>
              <a:t>and 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b="1" dirty="0" err="1" smtClean="0"/>
              <a:t>hasParticipant</a:t>
            </a:r>
            <a:r>
              <a:rPr lang="en-US" sz="2000" dirty="0" smtClean="0"/>
              <a:t> some </a:t>
            </a:r>
            <a:r>
              <a:rPr lang="en-US" sz="2000" i="1" dirty="0" err="1" smtClean="0"/>
              <a:t>LungTissue</a:t>
            </a:r>
            <a:r>
              <a:rPr lang="en-US" sz="2000" dirty="0" smtClean="0"/>
              <a:t>  </a:t>
            </a:r>
          </a:p>
          <a:p>
            <a:pPr lvl="1">
              <a:buNone/>
            </a:pPr>
            <a:endParaRPr lang="en-US" sz="800" i="1" dirty="0" smtClean="0"/>
          </a:p>
          <a:p>
            <a:pPr lvl="1">
              <a:buNone/>
            </a:pPr>
            <a:r>
              <a:rPr lang="en-US" sz="2000" i="1" dirty="0" err="1" smtClean="0"/>
              <a:t>LungTissue</a:t>
            </a:r>
            <a:r>
              <a:rPr lang="en-US" sz="2000" dirty="0" smtClean="0"/>
              <a:t> subClassOf </a:t>
            </a:r>
            <a:r>
              <a:rPr lang="en-US" sz="2000" b="1" dirty="0" err="1" smtClean="0"/>
              <a:t>partOf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Lung</a:t>
            </a:r>
          </a:p>
          <a:p>
            <a:pPr lvl="1">
              <a:buNone/>
            </a:pPr>
            <a:endParaRPr lang="en-US" sz="1050" i="1" dirty="0" smtClean="0"/>
          </a:p>
          <a:p>
            <a:pPr lvl="1">
              <a:buNone/>
            </a:pPr>
            <a:r>
              <a:rPr lang="en-US" sz="2000" i="1" dirty="0" smtClean="0"/>
              <a:t>Pneumonia</a:t>
            </a:r>
            <a:r>
              <a:rPr lang="en-US" sz="2000" dirty="0" smtClean="0"/>
              <a:t> subClassOf </a:t>
            </a:r>
            <a:r>
              <a:rPr lang="en-US" sz="2000" b="1" dirty="0" err="1" smtClean="0"/>
              <a:t>hasLocus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Lung</a:t>
            </a:r>
            <a:r>
              <a:rPr lang="en-US" sz="2000" dirty="0" smtClean="0"/>
              <a:t>   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971600" y="5080992"/>
            <a:ext cx="604867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Pneumonia post-coordination requirements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Support and guide user to compose own post-coordinated compositions </a:t>
            </a:r>
          </a:p>
          <a:p>
            <a:r>
              <a:rPr lang="en-US" sz="2400" dirty="0" smtClean="0"/>
              <a:t>Post-coordinated expressions to be</a:t>
            </a:r>
          </a:p>
          <a:p>
            <a:pPr lvl="1"/>
            <a:r>
              <a:rPr lang="en-US" sz="2000" dirty="0" smtClean="0"/>
              <a:t>Valid: allow only meaningful compositions prevent nonsensical </a:t>
            </a:r>
            <a:r>
              <a:rPr lang="en-US" sz="2000" dirty="0" err="1" smtClean="0"/>
              <a:t>coordinations</a:t>
            </a:r>
            <a:r>
              <a:rPr lang="en-US" sz="2000" dirty="0" smtClean="0"/>
              <a:t>  </a:t>
            </a:r>
          </a:p>
          <a:p>
            <a:pPr lvl="1"/>
            <a:r>
              <a:rPr lang="en-US" sz="2000" dirty="0" smtClean="0"/>
              <a:t>Expressive: enable user to create unambiguous, clearly delineated compositions</a:t>
            </a:r>
          </a:p>
          <a:p>
            <a:pPr lvl="1"/>
            <a:r>
              <a:rPr lang="en-US" sz="2000" dirty="0" smtClean="0"/>
              <a:t>Reliable: support for compositions that are consistent between different modelers</a:t>
            </a:r>
          </a:p>
          <a:p>
            <a:r>
              <a:rPr lang="en-US" sz="2400" dirty="0" smtClean="0"/>
              <a:t>Post-coordination needs to </a:t>
            </a:r>
          </a:p>
          <a:p>
            <a:pPr lvl="1"/>
            <a:r>
              <a:rPr lang="en-US" sz="2000" dirty="0" smtClean="0"/>
              <a:t>restrict users’ choices</a:t>
            </a:r>
          </a:p>
          <a:p>
            <a:pPr lvl="1"/>
            <a:r>
              <a:rPr lang="en-US" sz="2000" dirty="0" smtClean="0"/>
              <a:t>embed coordination axioms, provided by ontology  design patterns and upper level ontologies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484313"/>
            <a:ext cx="8066088" cy="4537075"/>
          </a:xfrm>
          <a:noFill/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design pattern for infectious diseases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pattern (I)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8474" y="1392238"/>
            <a:ext cx="8645526" cy="5184775"/>
          </a:xfrm>
        </p:spPr>
        <p:txBody>
          <a:bodyPr/>
          <a:lstStyle/>
          <a:p>
            <a:r>
              <a:rPr lang="en-US" sz="2400" dirty="0" smtClean="0"/>
              <a:t>Disease processes can only be located in </a:t>
            </a:r>
            <a:r>
              <a:rPr lang="en-US" sz="2400" dirty="0" err="1" smtClean="0"/>
              <a:t>anato</a:t>
            </a:r>
            <a:r>
              <a:rPr lang="en-US" sz="2400" dirty="0" smtClean="0"/>
              <a:t>-</a:t>
            </a:r>
            <a:br>
              <a:rPr lang="en-US" sz="2400" dirty="0" smtClean="0"/>
            </a:br>
            <a:r>
              <a:rPr lang="en-US" sz="2400" dirty="0" err="1" smtClean="0"/>
              <a:t>mical</a:t>
            </a:r>
            <a:r>
              <a:rPr lang="en-US" sz="2400" dirty="0" smtClean="0"/>
              <a:t> regions that have a certain type of tissue:</a:t>
            </a:r>
          </a:p>
          <a:p>
            <a:pPr lvl="1"/>
            <a:r>
              <a:rPr lang="en-US" sz="2000" i="1" dirty="0" smtClean="0"/>
              <a:t>Pneumonia</a:t>
            </a:r>
            <a:r>
              <a:rPr lang="en-US" sz="2000" dirty="0" smtClean="0"/>
              <a:t> subClassOf </a:t>
            </a:r>
            <a:r>
              <a:rPr lang="en-US" sz="2000" b="1" dirty="0" err="1" smtClean="0"/>
              <a:t>hasLocus</a:t>
            </a:r>
            <a:r>
              <a:rPr lang="en-US" sz="2000" b="1" dirty="0" smtClean="0"/>
              <a:t> </a:t>
            </a:r>
            <a:r>
              <a:rPr lang="en-US" sz="2000" dirty="0" smtClean="0"/>
              <a:t>only </a:t>
            </a:r>
            <a:br>
              <a:rPr lang="en-US" sz="2000" dirty="0" smtClean="0"/>
            </a:br>
            <a:r>
              <a:rPr lang="en-US" sz="2000" dirty="0" smtClean="0"/>
              <a:t>			(</a:t>
            </a:r>
            <a:r>
              <a:rPr lang="en-US" sz="2000" dirty="0" err="1" smtClean="0"/>
              <a:t>locusOf</a:t>
            </a:r>
            <a:r>
              <a:rPr lang="en-US" sz="2000" dirty="0" smtClean="0"/>
              <a:t> some </a:t>
            </a:r>
            <a:r>
              <a:rPr lang="en-US" sz="2000" i="1" dirty="0" err="1" smtClean="0"/>
              <a:t>LungTissue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Tissues only occur in certain body parts / regions</a:t>
            </a:r>
          </a:p>
          <a:p>
            <a:pPr lvl="1"/>
            <a:r>
              <a:rPr lang="en-US" sz="2000" i="1" dirty="0" err="1" smtClean="0"/>
              <a:t>LungTissue</a:t>
            </a:r>
            <a:r>
              <a:rPr lang="en-US" sz="2000" i="1" dirty="0" smtClean="0"/>
              <a:t> </a:t>
            </a:r>
            <a:r>
              <a:rPr lang="en-US" sz="2000" dirty="0" smtClean="0"/>
              <a:t>subClassOf </a:t>
            </a:r>
            <a:r>
              <a:rPr lang="en-US" sz="2000" b="1" dirty="0" err="1" smtClean="0"/>
              <a:t>hasLocus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Lung </a:t>
            </a:r>
          </a:p>
          <a:p>
            <a:pPr lvl="1"/>
            <a:r>
              <a:rPr lang="en-US" sz="2000" i="1" dirty="0" err="1" smtClean="0"/>
              <a:t>LungTissue</a:t>
            </a:r>
            <a:r>
              <a:rPr lang="en-US" sz="2000" i="1" dirty="0" smtClean="0"/>
              <a:t> </a:t>
            </a:r>
            <a:r>
              <a:rPr lang="en-US" sz="2000" dirty="0" smtClean="0"/>
              <a:t>subClassOf </a:t>
            </a:r>
            <a:r>
              <a:rPr lang="en-US" sz="2000" b="1" dirty="0" err="1" smtClean="0"/>
              <a:t>hasLocus</a:t>
            </a:r>
            <a:r>
              <a:rPr lang="en-US" sz="2000" b="1" dirty="0" smtClean="0"/>
              <a:t> </a:t>
            </a:r>
            <a:r>
              <a:rPr lang="en-US" sz="2000" dirty="0" smtClean="0"/>
              <a:t>only  </a:t>
            </a:r>
            <a:br>
              <a:rPr lang="en-US" sz="2000" dirty="0" smtClean="0"/>
            </a:br>
            <a:r>
              <a:rPr lang="en-US" sz="2000" dirty="0" smtClean="0"/>
              <a:t>		(</a:t>
            </a:r>
            <a:r>
              <a:rPr lang="en-US" sz="2000" b="1" dirty="0" err="1" smtClean="0"/>
              <a:t>locusOf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Lung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Organs are located in certain regions that do not overlap</a:t>
            </a:r>
          </a:p>
          <a:p>
            <a:pPr lvl="1"/>
            <a:r>
              <a:rPr lang="en-US" sz="2000" i="1" dirty="0" smtClean="0"/>
              <a:t>Lung </a:t>
            </a:r>
            <a:r>
              <a:rPr lang="en-US" sz="2000" dirty="0" smtClean="0"/>
              <a:t>subClassOf </a:t>
            </a:r>
            <a:r>
              <a:rPr lang="en-US" sz="2000" b="1" dirty="0" err="1" smtClean="0"/>
              <a:t>hasLocus</a:t>
            </a:r>
            <a:r>
              <a:rPr lang="en-US" sz="2000" b="1" dirty="0" smtClean="0"/>
              <a:t> </a:t>
            </a:r>
            <a:r>
              <a:rPr lang="en-US" sz="2000" dirty="0" smtClean="0"/>
              <a:t>only </a:t>
            </a:r>
            <a:br>
              <a:rPr lang="en-US" sz="2000" dirty="0" smtClean="0"/>
            </a:br>
            <a:r>
              <a:rPr lang="en-US" sz="2000" dirty="0" smtClean="0"/>
              <a:t>		(</a:t>
            </a:r>
            <a:r>
              <a:rPr lang="en-US" sz="2000" b="1" dirty="0" err="1" smtClean="0"/>
              <a:t>locusOf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Thorax</a:t>
            </a:r>
            <a:r>
              <a:rPr lang="en-US" sz="2000" dirty="0" smtClean="0"/>
              <a:t>). </a:t>
            </a:r>
          </a:p>
          <a:p>
            <a:pPr lvl="1"/>
            <a:r>
              <a:rPr lang="en-US" sz="2000" i="1" dirty="0" smtClean="0"/>
              <a:t>Thorax </a:t>
            </a:r>
            <a:r>
              <a:rPr lang="en-US" sz="2000" dirty="0" smtClean="0"/>
              <a:t>subClassOf </a:t>
            </a:r>
            <a:r>
              <a:rPr lang="en-US" sz="2000" b="1" dirty="0" err="1" smtClean="0"/>
              <a:t>locusOf</a:t>
            </a:r>
            <a:r>
              <a:rPr lang="en-US" sz="2000" b="1" dirty="0" smtClean="0"/>
              <a:t> </a:t>
            </a:r>
            <a:r>
              <a:rPr lang="en-US" sz="2000" dirty="0" smtClean="0"/>
              <a:t>only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(</a:t>
            </a:r>
            <a:r>
              <a:rPr lang="en-US" sz="2000" dirty="0" smtClean="0"/>
              <a:t>not </a:t>
            </a:r>
            <a:r>
              <a:rPr lang="en-US" sz="2000" b="1" dirty="0" err="1" smtClean="0"/>
              <a:t>hasLocus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dirty="0" smtClean="0"/>
              <a:t>(</a:t>
            </a:r>
            <a:r>
              <a:rPr lang="en-US" sz="2000" i="1" dirty="0" smtClean="0"/>
              <a:t>Abdomen </a:t>
            </a:r>
            <a:r>
              <a:rPr lang="en-US" sz="2000" dirty="0" smtClean="0"/>
              <a:t>or </a:t>
            </a:r>
            <a:r>
              <a:rPr lang="en-US" sz="2000" i="1" dirty="0" smtClean="0"/>
              <a:t>Extremity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patterns (II)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secondary disease is a pathological process which is the realization of a pre-existing disposition which inheres in a pathological structure, which exists as congenital disorder or outcome of a former pathological process</a:t>
            </a:r>
          </a:p>
          <a:p>
            <a:pPr lvl="1"/>
            <a:r>
              <a:rPr lang="en-US" sz="2000" i="1" dirty="0" smtClean="0"/>
              <a:t>Pneumonia</a:t>
            </a:r>
            <a:r>
              <a:rPr lang="en-US" sz="2000" dirty="0" smtClean="0"/>
              <a:t> subClassOf only 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b="1" dirty="0" err="1" smtClean="0"/>
              <a:t>realizationOf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err="1" smtClean="0"/>
              <a:t>PathologicalDisposition</a:t>
            </a:r>
            <a:r>
              <a:rPr lang="en-US" sz="2000" dirty="0" smtClean="0"/>
              <a:t> and  only 				</a:t>
            </a:r>
            <a:r>
              <a:rPr lang="en-US" sz="2000" b="1" dirty="0" err="1" smtClean="0"/>
              <a:t>inheresIn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LungInfarction</a:t>
            </a:r>
            <a:r>
              <a:rPr lang="en-US" sz="2000" dirty="0" smtClean="0"/>
              <a:t> or </a:t>
            </a:r>
            <a:r>
              <a:rPr lang="en-US" sz="2000" i="1" dirty="0" err="1" smtClean="0"/>
              <a:t>LungEdema</a:t>
            </a:r>
            <a:r>
              <a:rPr lang="en-US" sz="2000" dirty="0" smtClean="0"/>
              <a:t>))</a:t>
            </a:r>
          </a:p>
          <a:p>
            <a:r>
              <a:rPr lang="en-US" sz="2400" dirty="0" smtClean="0"/>
              <a:t>A disease typically predisposes an organism to develop signs and symptoms</a:t>
            </a:r>
          </a:p>
          <a:p>
            <a:pPr lvl="1"/>
            <a:r>
              <a:rPr lang="en-US" sz="2000" i="1" dirty="0" smtClean="0"/>
              <a:t>Pneumonia</a:t>
            </a:r>
            <a:r>
              <a:rPr lang="en-US" sz="2000" dirty="0" smtClean="0"/>
              <a:t> subClassOf </a:t>
            </a:r>
            <a:r>
              <a:rPr lang="en-US" sz="2000" dirty="0" err="1" smtClean="0"/>
              <a:t>hasOutput</a:t>
            </a:r>
            <a:r>
              <a:rPr lang="en-US" sz="2000" dirty="0" smtClean="0"/>
              <a:t> some </a:t>
            </a:r>
            <a:br>
              <a:rPr lang="en-US" sz="2000" dirty="0" smtClean="0"/>
            </a:br>
            <a:r>
              <a:rPr lang="en-US" sz="2000" dirty="0" smtClean="0"/>
              <a:t>		(</a:t>
            </a:r>
            <a:r>
              <a:rPr lang="en-US" sz="2000" i="1" dirty="0" err="1" smtClean="0"/>
              <a:t>PathologicalStructure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hasLocus</a:t>
            </a:r>
            <a:r>
              <a:rPr lang="en-US" sz="2000" dirty="0" smtClean="0"/>
              <a:t> some </a:t>
            </a:r>
            <a:br>
              <a:rPr lang="en-US" sz="2000" dirty="0" smtClean="0"/>
            </a:br>
            <a:r>
              <a:rPr lang="en-US" sz="2000" dirty="0" smtClean="0"/>
              <a:t>			(</a:t>
            </a:r>
            <a:r>
              <a:rPr lang="en-US" sz="2000" i="1" dirty="0" smtClean="0"/>
              <a:t>Organism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bearerOf</a:t>
            </a:r>
            <a:r>
              <a:rPr lang="en-US" sz="2000" b="1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		some (</a:t>
            </a:r>
            <a:r>
              <a:rPr lang="en-US" sz="2000" i="1" dirty="0" err="1" smtClean="0"/>
              <a:t>PathologicalDisposition</a:t>
            </a:r>
            <a:r>
              <a:rPr lang="en-US" sz="2000" dirty="0" smtClean="0"/>
              <a:t> and </a:t>
            </a:r>
            <a:br>
              <a:rPr lang="en-US" sz="2000" dirty="0" smtClean="0"/>
            </a:br>
            <a:r>
              <a:rPr lang="en-US" sz="2000" dirty="0" smtClean="0"/>
              <a:t>                         		only </a:t>
            </a:r>
            <a:r>
              <a:rPr lang="en-US" sz="2000" b="1" dirty="0" err="1" smtClean="0"/>
              <a:t>hasRealization</a:t>
            </a:r>
            <a:r>
              <a:rPr lang="en-US" sz="2000" b="1" dirty="0" smtClean="0"/>
              <a:t>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				(</a:t>
            </a:r>
            <a:r>
              <a:rPr lang="en-US" sz="2000" i="1" dirty="0" smtClean="0"/>
              <a:t>Cough</a:t>
            </a:r>
            <a:r>
              <a:rPr lang="en-US" sz="2000" dirty="0" smtClean="0"/>
              <a:t> or </a:t>
            </a:r>
            <a:r>
              <a:rPr lang="en-US" sz="2000" i="1" dirty="0" smtClean="0"/>
              <a:t>Chills</a:t>
            </a:r>
            <a:r>
              <a:rPr lang="en-US" sz="2000" dirty="0" smtClean="0"/>
              <a:t> or </a:t>
            </a:r>
            <a:r>
              <a:rPr lang="en-US" sz="2000" i="1" dirty="0" smtClean="0"/>
              <a:t>Fever</a:t>
            </a:r>
            <a:r>
              <a:rPr lang="en-US" sz="2000" dirty="0" smtClean="0"/>
              <a:t>))))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Frege’s Principle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Compositionality: The meaning of a complex expression is determined by its structure and the meanings of its constituents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5954" name="Picture 2" descr="http://www.hygenicblog.com/wp-content/uploads/2009/12/hip-fracture.jpg"/>
          <p:cNvPicPr>
            <a:picLocks noChangeAspect="1" noChangeArrowheads="1"/>
          </p:cNvPicPr>
          <p:nvPr/>
        </p:nvPicPr>
        <p:blipFill>
          <a:blip r:embed="rId3" cstate="print"/>
          <a:srcRect l="47249" b="38576"/>
          <a:stretch>
            <a:fillRect/>
          </a:stretch>
        </p:blipFill>
        <p:spPr bwMode="auto">
          <a:xfrm>
            <a:off x="6228184" y="2996952"/>
            <a:ext cx="2009800" cy="1872208"/>
          </a:xfrm>
          <a:prstGeom prst="rect">
            <a:avLst/>
          </a:prstGeom>
          <a:noFill/>
        </p:spPr>
      </p:pic>
      <p:pic>
        <p:nvPicPr>
          <p:cNvPr id="125956" name="Picture 4" descr="http://www.bailey-law.com/photos/hip.jpg"/>
          <p:cNvPicPr>
            <a:picLocks noChangeAspect="1" noChangeArrowheads="1"/>
          </p:cNvPicPr>
          <p:nvPr/>
        </p:nvPicPr>
        <p:blipFill>
          <a:blip r:embed="rId4" cstate="print"/>
          <a:srcRect l="37800" t="4725" r="9281" b="40938"/>
          <a:stretch>
            <a:fillRect/>
          </a:stretch>
        </p:blipFill>
        <p:spPr bwMode="auto">
          <a:xfrm>
            <a:off x="1979712" y="3068960"/>
            <a:ext cx="2016224" cy="1656184"/>
          </a:xfrm>
          <a:prstGeom prst="rect">
            <a:avLst/>
          </a:prstGeom>
          <a:noFill/>
        </p:spPr>
      </p:pic>
      <p:pic>
        <p:nvPicPr>
          <p:cNvPr id="125958" name="Picture 6" descr="http://www.bonedoc270.com/fracturetype.gif"/>
          <p:cNvPicPr>
            <a:picLocks noChangeAspect="1" noChangeArrowheads="1"/>
          </p:cNvPicPr>
          <p:nvPr/>
        </p:nvPicPr>
        <p:blipFill>
          <a:blip r:embed="rId5" cstate="print"/>
          <a:srcRect l="18323" t="11014" r="63789" b="62953"/>
          <a:stretch>
            <a:fillRect/>
          </a:stretch>
        </p:blipFill>
        <p:spPr bwMode="auto">
          <a:xfrm rot="5400000">
            <a:off x="2087724" y="4689140"/>
            <a:ext cx="1656184" cy="1872208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971600" y="3573016"/>
            <a:ext cx="51168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Hip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728747" y="5517232"/>
            <a:ext cx="99738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Fracture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6427300" y="5445224"/>
            <a:ext cx="124104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Fracture of</a:t>
            </a:r>
            <a:br>
              <a:rPr lang="en-US" dirty="0" smtClean="0"/>
            </a:br>
            <a:r>
              <a:rPr lang="en-US" dirty="0" smtClean="0"/>
              <a:t>the hip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2685238" y="4797152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539552" y="2852936"/>
            <a:ext cx="3888432" cy="3528392"/>
          </a:xfrm>
          <a:prstGeom prst="roundRect">
            <a:avLst/>
          </a:prstGeom>
          <a:noFill/>
          <a:ln w="635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148064" y="2852936"/>
            <a:ext cx="3888432" cy="3528392"/>
          </a:xfrm>
          <a:prstGeom prst="roundRect">
            <a:avLst/>
          </a:prstGeom>
          <a:noFill/>
          <a:ln w="635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572000" y="4293096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000" dirty="0" smtClean="0">
                <a:solidFill>
                  <a:schemeClr val="bg1"/>
                </a:solidFill>
              </a:rPr>
              <a:t>Additional post-</a:t>
            </a:r>
            <a:r>
              <a:rPr lang="de-DE" sz="3000" dirty="0" err="1" smtClean="0">
                <a:solidFill>
                  <a:schemeClr val="bg1"/>
                </a:solidFill>
              </a:rPr>
              <a:t>coordination</a:t>
            </a:r>
            <a:r>
              <a:rPr lang="de-DE" sz="3000" dirty="0" smtClean="0">
                <a:solidFill>
                  <a:schemeClr val="bg1"/>
                </a:solidFill>
              </a:rPr>
              <a:t> </a:t>
            </a:r>
            <a:r>
              <a:rPr lang="de-DE" sz="3000" dirty="0" err="1" smtClean="0">
                <a:solidFill>
                  <a:schemeClr val="bg1"/>
                </a:solidFill>
              </a:rPr>
              <a:t>pattern</a:t>
            </a:r>
            <a:r>
              <a:rPr lang="de-DE" sz="3000" dirty="0" smtClean="0">
                <a:solidFill>
                  <a:schemeClr val="bg1"/>
                </a:solidFill>
              </a:rPr>
              <a:t> </a:t>
            </a:r>
            <a:r>
              <a:rPr lang="de-DE" sz="3000" dirty="0" err="1" smtClean="0">
                <a:solidFill>
                  <a:schemeClr val="bg1"/>
                </a:solidFill>
              </a:rPr>
              <a:t>examples</a:t>
            </a:r>
            <a:endParaRPr lang="de-DE" sz="3000" dirty="0" smtClean="0">
              <a:solidFill>
                <a:schemeClr val="bg1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430212" y="1556792"/>
            <a:ext cx="8713788" cy="4960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de-DE" sz="1800" dirty="0" smtClean="0">
                <a:solidFill>
                  <a:srgbClr val="800000"/>
                </a:solidFill>
              </a:rPr>
              <a:t>A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secondary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disease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a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pathological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process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which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the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realization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of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a </a:t>
            </a:r>
            <a:r>
              <a:rPr lang="de-DE" sz="1800" b="1" dirty="0" err="1" smtClean="0">
                <a:solidFill>
                  <a:srgbClr val="800000"/>
                </a:solidFill>
                <a:sym typeface="Wingdings" pitchFamily="2" charset="2"/>
              </a:rPr>
              <a:t>pre-existing</a:t>
            </a:r>
            <a:r>
              <a:rPr lang="de-DE" sz="1800" b="1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b="1" dirty="0" err="1" smtClean="0">
                <a:solidFill>
                  <a:srgbClr val="800000"/>
                </a:solidFill>
                <a:sym typeface="Wingdings" pitchFamily="2" charset="2"/>
              </a:rPr>
              <a:t>disposition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which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inheres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in a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pathological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structure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,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which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exists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as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congenital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disorder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or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outcome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of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a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former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pathological</a:t>
            </a:r>
            <a:r>
              <a:rPr lang="de-DE" sz="1800" dirty="0" smtClean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  <a:sym typeface="Wingdings" pitchFamily="2" charset="2"/>
              </a:rPr>
              <a:t>process</a:t>
            </a:r>
            <a:endParaRPr lang="de-DE" sz="1800" dirty="0" smtClean="0">
              <a:solidFill>
                <a:srgbClr val="800000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endParaRPr lang="de-DE" sz="1800" dirty="0" smtClean="0">
              <a:solidFill>
                <a:srgbClr val="800000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de-DE" sz="2000" dirty="0" err="1" smtClean="0">
                <a:solidFill>
                  <a:schemeClr val="hlink"/>
                </a:solidFill>
              </a:rPr>
              <a:t>lung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infarction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or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lung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edema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as</a:t>
            </a:r>
            <a:r>
              <a:rPr lang="de-DE" sz="2000" dirty="0" smtClean="0">
                <a:solidFill>
                  <a:schemeClr val="hlink"/>
                </a:solidFill>
              </a:rPr>
              <a:t> a </a:t>
            </a:r>
            <a:r>
              <a:rPr lang="de-DE" sz="2000" dirty="0" err="1" smtClean="0">
                <a:solidFill>
                  <a:schemeClr val="hlink"/>
                </a:solidFill>
              </a:rPr>
              <a:t>cause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of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pneumonia</a:t>
            </a:r>
            <a:r>
              <a:rPr lang="de-DE" sz="2000" dirty="0" smtClean="0">
                <a:solidFill>
                  <a:schemeClr val="hlink"/>
                </a:solidFill>
              </a:rPr>
              <a:t> (</a:t>
            </a:r>
            <a:r>
              <a:rPr lang="de-DE" sz="2000" dirty="0" err="1" smtClean="0">
                <a:solidFill>
                  <a:schemeClr val="hlink"/>
                </a:solidFill>
              </a:rPr>
              <a:t>second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disease</a:t>
            </a:r>
            <a:r>
              <a:rPr lang="de-DE" sz="2000" dirty="0" smtClean="0">
                <a:solidFill>
                  <a:schemeClr val="hlink"/>
                </a:solidFill>
              </a:rPr>
              <a:t>)</a:t>
            </a:r>
          </a:p>
          <a:p>
            <a:pPr lvl="2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de-DE" sz="16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de-DE" sz="1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de-DE" sz="1800" dirty="0" err="1" smtClean="0"/>
              <a:t>Pneumonia</a:t>
            </a:r>
            <a:r>
              <a:rPr lang="de-DE" sz="1800" dirty="0" smtClean="0"/>
              <a:t> subClassOf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de-DE" sz="1800" dirty="0" err="1" smtClean="0"/>
              <a:t>realization-of</a:t>
            </a:r>
            <a:r>
              <a:rPr lang="de-DE" sz="1800" dirty="0" smtClean="0"/>
              <a:t> (</a:t>
            </a:r>
            <a:r>
              <a:rPr lang="de-DE" sz="1800" dirty="0" err="1" smtClean="0"/>
              <a:t>PathologicalDisposition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 </a:t>
            </a:r>
            <a:r>
              <a:rPr lang="de-DE" sz="1800" dirty="0" err="1" smtClean="0">
                <a:sym typeface="Symbol" pitchFamily="18" charset="2"/>
              </a:rPr>
              <a:t>only</a:t>
            </a:r>
            <a:r>
              <a:rPr lang="de-DE" sz="1800" dirty="0" smtClean="0">
                <a:sym typeface="Symbol" pitchFamily="18" charset="2"/>
              </a:rPr>
              <a:t> </a:t>
            </a:r>
            <a:r>
              <a:rPr lang="de-DE" sz="1800" dirty="0" err="1" smtClean="0"/>
              <a:t>inheresIn</a:t>
            </a:r>
            <a:r>
              <a:rPr lang="de-DE" sz="1800" dirty="0" smtClean="0"/>
              <a:t>.(</a:t>
            </a:r>
            <a:r>
              <a:rPr lang="de-DE" sz="1800" dirty="0" err="1" smtClean="0"/>
              <a:t>LungInfarction</a:t>
            </a:r>
            <a:r>
              <a:rPr lang="de-DE" sz="1800" dirty="0" smtClean="0"/>
              <a:t>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LungEdema</a:t>
            </a:r>
            <a:r>
              <a:rPr lang="de-DE" sz="1800" dirty="0" smtClean="0"/>
              <a:t>))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endParaRPr lang="de-DE" sz="16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endParaRPr lang="de-DE" sz="16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de-DE" sz="1800" dirty="0" smtClean="0">
                <a:solidFill>
                  <a:srgbClr val="800000"/>
                </a:solidFill>
              </a:rPr>
              <a:t>A </a:t>
            </a:r>
            <a:r>
              <a:rPr lang="de-DE" sz="1800" dirty="0" err="1" smtClean="0">
                <a:solidFill>
                  <a:srgbClr val="800000"/>
                </a:solidFill>
              </a:rPr>
              <a:t>pneumonia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</a:rPr>
              <a:t>process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</a:rPr>
              <a:t>predisposes</a:t>
            </a:r>
            <a:r>
              <a:rPr lang="de-DE" sz="1800" dirty="0" smtClean="0">
                <a:solidFill>
                  <a:srgbClr val="800000"/>
                </a:solidFill>
              </a:rPr>
              <a:t> an </a:t>
            </a:r>
            <a:r>
              <a:rPr lang="de-DE" sz="1800" dirty="0" err="1" smtClean="0">
                <a:solidFill>
                  <a:srgbClr val="800000"/>
                </a:solidFill>
              </a:rPr>
              <a:t>organism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</a:rPr>
              <a:t>to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</a:rPr>
              <a:t>develop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b="1" dirty="0" err="1" smtClean="0">
                <a:solidFill>
                  <a:srgbClr val="800000"/>
                </a:solidFill>
              </a:rPr>
              <a:t>signs</a:t>
            </a:r>
            <a:r>
              <a:rPr lang="de-DE" sz="1800" b="1" dirty="0" smtClean="0">
                <a:solidFill>
                  <a:srgbClr val="800000"/>
                </a:solidFill>
              </a:rPr>
              <a:t> </a:t>
            </a:r>
            <a:r>
              <a:rPr lang="de-DE" sz="1800" b="1" dirty="0" err="1" smtClean="0">
                <a:solidFill>
                  <a:srgbClr val="800000"/>
                </a:solidFill>
              </a:rPr>
              <a:t>and</a:t>
            </a:r>
            <a:r>
              <a:rPr lang="de-DE" sz="1800" b="1" dirty="0" smtClean="0">
                <a:solidFill>
                  <a:srgbClr val="800000"/>
                </a:solidFill>
              </a:rPr>
              <a:t> </a:t>
            </a:r>
            <a:r>
              <a:rPr lang="de-DE" sz="1800" b="1" dirty="0" err="1" smtClean="0">
                <a:solidFill>
                  <a:srgbClr val="800000"/>
                </a:solidFill>
              </a:rPr>
              <a:t>symptoms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</a:rPr>
              <a:t>like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</a:rPr>
              <a:t>fever</a:t>
            </a:r>
            <a:r>
              <a:rPr lang="de-DE" sz="1800" dirty="0" smtClean="0">
                <a:solidFill>
                  <a:srgbClr val="800000"/>
                </a:solidFill>
              </a:rPr>
              <a:t>, </a:t>
            </a:r>
            <a:r>
              <a:rPr lang="de-DE" sz="1800" dirty="0" err="1" smtClean="0">
                <a:solidFill>
                  <a:srgbClr val="800000"/>
                </a:solidFill>
              </a:rPr>
              <a:t>chills</a:t>
            </a:r>
            <a:r>
              <a:rPr lang="de-DE" sz="1800" dirty="0" smtClean="0">
                <a:solidFill>
                  <a:srgbClr val="800000"/>
                </a:solidFill>
              </a:rPr>
              <a:t>, </a:t>
            </a:r>
            <a:r>
              <a:rPr lang="de-DE" sz="1800" dirty="0" err="1" smtClean="0">
                <a:solidFill>
                  <a:srgbClr val="800000"/>
                </a:solidFill>
              </a:rPr>
              <a:t>or</a:t>
            </a:r>
            <a:r>
              <a:rPr lang="de-DE" sz="1800" dirty="0" smtClean="0">
                <a:solidFill>
                  <a:srgbClr val="800000"/>
                </a:solidFill>
              </a:rPr>
              <a:t> </a:t>
            </a:r>
            <a:r>
              <a:rPr lang="de-DE" sz="1800" dirty="0" err="1" smtClean="0">
                <a:solidFill>
                  <a:srgbClr val="800000"/>
                </a:solidFill>
              </a:rPr>
              <a:t>cough</a:t>
            </a:r>
            <a:endParaRPr lang="de-DE" sz="18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None/>
            </a:pPr>
            <a:endParaRPr lang="de-DE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None/>
            </a:pPr>
            <a:r>
              <a:rPr lang="de-DE" sz="1800" dirty="0" err="1" smtClean="0">
                <a:solidFill>
                  <a:schemeClr val="hlink"/>
                </a:solidFill>
              </a:rPr>
              <a:t>Pneumonia</a:t>
            </a:r>
            <a:r>
              <a:rPr lang="de-DE" sz="1800" dirty="0" smtClean="0">
                <a:solidFill>
                  <a:schemeClr val="hlink"/>
                </a:solidFill>
              </a:rPr>
              <a:t> subClassOf </a:t>
            </a:r>
            <a:r>
              <a:rPr lang="de-DE" sz="1800" dirty="0" err="1" smtClean="0">
                <a:solidFill>
                  <a:schemeClr val="hlink"/>
                </a:solidFill>
              </a:rPr>
              <a:t>hasoutput.some</a:t>
            </a:r>
            <a:r>
              <a:rPr lang="de-DE" sz="1800" dirty="0" smtClean="0">
                <a:solidFill>
                  <a:schemeClr val="hlink"/>
                </a:solidFill>
              </a:rPr>
              <a:t> (</a:t>
            </a:r>
            <a:r>
              <a:rPr lang="de-DE" sz="1800" dirty="0" err="1" smtClean="0">
                <a:solidFill>
                  <a:schemeClr val="hlink"/>
                </a:solidFill>
              </a:rPr>
              <a:t>PathologicalStructure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and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hasLocus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Organism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and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bearer-of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some</a:t>
            </a:r>
            <a:r>
              <a:rPr lang="de-DE" sz="1800" dirty="0" smtClean="0">
                <a:solidFill>
                  <a:schemeClr val="hlink"/>
                </a:solidFill>
              </a:rPr>
              <a:t> (</a:t>
            </a:r>
            <a:r>
              <a:rPr lang="de-DE" sz="1800" dirty="0" err="1" smtClean="0">
                <a:solidFill>
                  <a:schemeClr val="hlink"/>
                </a:solidFill>
              </a:rPr>
              <a:t>PathologicalDisposition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and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only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has-realization</a:t>
            </a:r>
            <a:r>
              <a:rPr lang="de-DE" sz="1800" dirty="0" smtClean="0">
                <a:solidFill>
                  <a:schemeClr val="hlink"/>
                </a:solidFill>
              </a:rPr>
              <a:t>. </a:t>
            </a:r>
            <a:r>
              <a:rPr lang="de-DE" sz="1800" dirty="0" err="1" smtClean="0">
                <a:solidFill>
                  <a:schemeClr val="hlink"/>
                </a:solidFill>
              </a:rPr>
              <a:t>Cough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or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Chills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or</a:t>
            </a:r>
            <a:r>
              <a:rPr lang="de-DE" sz="1800" dirty="0" smtClean="0">
                <a:solidFill>
                  <a:schemeClr val="hlink"/>
                </a:solidFill>
              </a:rPr>
              <a:t> </a:t>
            </a:r>
            <a:r>
              <a:rPr lang="de-DE" sz="1800" dirty="0" err="1" smtClean="0">
                <a:solidFill>
                  <a:schemeClr val="hlink"/>
                </a:solidFill>
              </a:rPr>
              <a:t>Fever</a:t>
            </a:r>
            <a:r>
              <a:rPr lang="de-DE" sz="1800" dirty="0" smtClean="0">
                <a:solidFill>
                  <a:schemeClr val="hlink"/>
                </a:solidFill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sz="1800" dirty="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sz="1800" dirty="0" smtClean="0">
              <a:solidFill>
                <a:schemeClr val="accent1"/>
              </a:solidFill>
            </a:endParaRPr>
          </a:p>
        </p:txBody>
      </p:sp>
      <p:sp>
        <p:nvSpPr>
          <p:cNvPr id="18434" name="Datumsplatzhalter 3"/>
          <p:cNvSpPr>
            <a:spLocks noGrp="1"/>
          </p:cNvSpPr>
          <p:nvPr>
            <p:ph type="dt" sz="quarter" idx="4294967295"/>
          </p:nvPr>
        </p:nvSpPr>
        <p:spPr>
          <a:xfrm>
            <a:off x="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8F8422D7-80A6-4EFB-A0EE-6C8CFB5CB870}" type="datetime1">
              <a:rPr lang="de-DE"/>
              <a:pPr/>
              <a:t>10.09.2010</a:t>
            </a:fld>
            <a:endParaRPr lang="de-DE"/>
          </a:p>
        </p:txBody>
      </p:sp>
      <p:sp>
        <p:nvSpPr>
          <p:cNvPr id="18435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07AA7584-DEC4-4DBC-A026-3C5BD3989ACE}" type="slidenum">
              <a:rPr lang="de-DE"/>
              <a:pPr/>
              <a:t>20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Pre-coordinated ontologies:  </a:t>
            </a:r>
            <a:r>
              <a:rPr lang="en-US" dirty="0" err="1" smtClean="0"/>
              <a:t>subsumption</a:t>
            </a:r>
            <a:r>
              <a:rPr lang="en-US" dirty="0" smtClean="0"/>
              <a:t>, class inclusion, equivalence, existential restrictions (OWL-EL) </a:t>
            </a:r>
          </a:p>
          <a:p>
            <a:r>
              <a:rPr lang="en-US" dirty="0" smtClean="0"/>
              <a:t>Support for post-coordination user guidance: value restrictions, negation, disjunction (OWL RL)</a:t>
            </a:r>
          </a:p>
          <a:p>
            <a:r>
              <a:rPr lang="en-US" dirty="0" smtClean="0"/>
              <a:t>Sources: </a:t>
            </a:r>
          </a:p>
          <a:p>
            <a:pPr lvl="1"/>
            <a:r>
              <a:rPr lang="en-US" dirty="0" smtClean="0"/>
              <a:t>Expressive top level ontologies </a:t>
            </a:r>
          </a:p>
          <a:p>
            <a:pPr lvl="1"/>
            <a:r>
              <a:rPr lang="en-US" dirty="0" smtClean="0"/>
              <a:t>Ontology design patterns</a:t>
            </a:r>
          </a:p>
          <a:p>
            <a:r>
              <a:rPr lang="en-US" dirty="0" smtClean="0"/>
              <a:t>Problem: expressiveness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lack of scalability </a:t>
            </a:r>
          </a:p>
          <a:p>
            <a:r>
              <a:rPr lang="en-US" dirty="0" smtClean="0"/>
              <a:t>Possible solutions: use EL functionality only for reasoning, additional RL functionality for e.g. GUI support, use weak negation, new </a:t>
            </a:r>
            <a:r>
              <a:rPr lang="en-US" dirty="0" err="1" smtClean="0"/>
              <a:t>reasoners</a:t>
            </a:r>
            <a:r>
              <a:rPr lang="en-US" dirty="0" smtClean="0"/>
              <a:t>…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/ Acknowledgements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8475" y="1916832"/>
            <a:ext cx="8205788" cy="46601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Pneumonia.owl: http://purl.org/biotop/src/pneumonia.zip</a:t>
            </a:r>
          </a:p>
          <a:p>
            <a:r>
              <a:rPr lang="de-DE" dirty="0" smtClean="0"/>
              <a:t>BioTop.owl: </a:t>
            </a:r>
            <a:br>
              <a:rPr lang="de-DE" dirty="0" smtClean="0"/>
            </a:br>
            <a:r>
              <a:rPr lang="de-DE" dirty="0" smtClean="0"/>
              <a:t>http://purl.org/biotop/biotop.owl</a:t>
            </a:r>
          </a:p>
          <a:p>
            <a:r>
              <a:rPr lang="de-DE" dirty="0" smtClean="0"/>
              <a:t>DebugIT </a:t>
            </a:r>
            <a:r>
              <a:rPr lang="de-DE" dirty="0" err="1" smtClean="0"/>
              <a:t>project</a:t>
            </a:r>
            <a:r>
              <a:rPr lang="de-DE" dirty="0" smtClean="0"/>
              <a:t> (EU FP7):</a:t>
            </a:r>
            <a:br>
              <a:rPr lang="de-DE" dirty="0" smtClean="0"/>
            </a:br>
            <a:r>
              <a:rPr lang="de-DE" dirty="0" smtClean="0"/>
              <a:t>http://www.debugit.eu</a:t>
            </a:r>
          </a:p>
          <a:p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Coordination</a:t>
            </a:r>
            <a:endParaRPr lang="en-US" dirty="0"/>
          </a:p>
        </p:txBody>
      </p:sp>
      <p:pic>
        <p:nvPicPr>
          <p:cNvPr id="165890" name="Picture 2" descr="http://www.joint-pain-expert.net/images/hip_fra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140968"/>
            <a:ext cx="1516297" cy="1800200"/>
          </a:xfrm>
          <a:prstGeom prst="rect">
            <a:avLst/>
          </a:prstGeom>
          <a:noFill/>
        </p:spPr>
      </p:pic>
      <p:sp>
        <p:nvSpPr>
          <p:cNvPr id="14" name="Abgerundete rechteckige Legende 13"/>
          <p:cNvSpPr/>
          <p:nvPr/>
        </p:nvSpPr>
        <p:spPr bwMode="auto">
          <a:xfrm>
            <a:off x="1691680" y="2420888"/>
            <a:ext cx="1152128" cy="432048"/>
          </a:xfrm>
          <a:prstGeom prst="wedgeRoundRectCallout">
            <a:avLst>
              <a:gd name="adj1" fmla="val -63161"/>
              <a:gd name="adj2" fmla="val 140103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Fracture</a:t>
            </a:r>
          </a:p>
        </p:txBody>
      </p:sp>
      <p:sp>
        <p:nvSpPr>
          <p:cNvPr id="15" name="Abgerundete rechteckige Legende 14"/>
          <p:cNvSpPr/>
          <p:nvPr/>
        </p:nvSpPr>
        <p:spPr bwMode="auto">
          <a:xfrm>
            <a:off x="1691680" y="3212976"/>
            <a:ext cx="1152128" cy="432048"/>
          </a:xfrm>
          <a:prstGeom prst="wedgeRoundRectCallout">
            <a:avLst>
              <a:gd name="adj1" fmla="val -63161"/>
              <a:gd name="adj2" fmla="val 140103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Hip</a:t>
            </a:r>
          </a:p>
        </p:txBody>
      </p:sp>
      <p:pic>
        <p:nvPicPr>
          <p:cNvPr id="16" name="Picture 2" descr="http://www.joint-pain-expert.net/images/hip_fra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140968"/>
            <a:ext cx="1516297" cy="1800200"/>
          </a:xfrm>
          <a:prstGeom prst="rect">
            <a:avLst/>
          </a:prstGeom>
          <a:noFill/>
        </p:spPr>
      </p:pic>
      <p:pic>
        <p:nvPicPr>
          <p:cNvPr id="17" name="Picture 2" descr="http://www.joint-pain-expert.net/images/hip_fra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4055" y="3140968"/>
            <a:ext cx="1516297" cy="1800200"/>
          </a:xfrm>
          <a:prstGeom prst="rect">
            <a:avLst/>
          </a:prstGeom>
          <a:noFill/>
        </p:spPr>
      </p:pic>
      <p:sp>
        <p:nvSpPr>
          <p:cNvPr id="18" name="Abgerundete rechteckige Legende 17"/>
          <p:cNvSpPr/>
          <p:nvPr/>
        </p:nvSpPr>
        <p:spPr bwMode="auto">
          <a:xfrm>
            <a:off x="1691680" y="4077072"/>
            <a:ext cx="1152128" cy="432048"/>
          </a:xfrm>
          <a:prstGeom prst="wedgeRoundRectCallout">
            <a:avLst>
              <a:gd name="adj1" fmla="val -63161"/>
              <a:gd name="adj2" fmla="val 140103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Right</a:t>
            </a:r>
          </a:p>
        </p:txBody>
      </p:sp>
      <p:sp>
        <p:nvSpPr>
          <p:cNvPr id="19" name="Abgerundete rechteckige Legende 18"/>
          <p:cNvSpPr/>
          <p:nvPr/>
        </p:nvSpPr>
        <p:spPr bwMode="auto">
          <a:xfrm>
            <a:off x="4932040" y="3068960"/>
            <a:ext cx="1152128" cy="432048"/>
          </a:xfrm>
          <a:prstGeom prst="wedgeRoundRectCallout">
            <a:avLst>
              <a:gd name="adj1" fmla="val -63161"/>
              <a:gd name="adj2" fmla="val 140103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Fracture</a:t>
            </a:r>
          </a:p>
        </p:txBody>
      </p:sp>
      <p:sp>
        <p:nvSpPr>
          <p:cNvPr id="20" name="Abgerundete rechteckige Legende 19"/>
          <p:cNvSpPr/>
          <p:nvPr/>
        </p:nvSpPr>
        <p:spPr bwMode="auto">
          <a:xfrm>
            <a:off x="4932040" y="3861048"/>
            <a:ext cx="1152128" cy="432048"/>
          </a:xfrm>
          <a:prstGeom prst="wedgeRoundRectCallout">
            <a:avLst>
              <a:gd name="adj1" fmla="val -63161"/>
              <a:gd name="adj2" fmla="val 140103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Right Hip</a:t>
            </a:r>
          </a:p>
        </p:txBody>
      </p:sp>
      <p:sp>
        <p:nvSpPr>
          <p:cNvPr id="22" name="Abgerundete rechteckige Legende 21"/>
          <p:cNvSpPr/>
          <p:nvPr/>
        </p:nvSpPr>
        <p:spPr bwMode="auto">
          <a:xfrm>
            <a:off x="7956376" y="2924944"/>
            <a:ext cx="1152128" cy="1224136"/>
          </a:xfrm>
          <a:prstGeom prst="wedgeRoundRectCallout">
            <a:avLst>
              <a:gd name="adj1" fmla="val -67129"/>
              <a:gd name="adj2" fmla="val 74343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Fracture of the Right Hip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107504" y="1844824"/>
            <a:ext cx="552183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Coding, Annotation, using terminologies and ontologies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446445" y="5847655"/>
            <a:ext cx="815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Post-coordination                                       Pre-coordination</a:t>
            </a:r>
            <a:endParaRPr lang="en-US" sz="2400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>
            <a:off x="3254757" y="6089967"/>
            <a:ext cx="2664296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4"/>
          <p:cNvGrpSpPr/>
          <p:nvPr/>
        </p:nvGrpSpPr>
        <p:grpSpPr>
          <a:xfrm flipH="1">
            <a:off x="0" y="1196752"/>
            <a:ext cx="9144000" cy="5085184"/>
            <a:chOff x="0" y="1772816"/>
            <a:chExt cx="9144000" cy="5085184"/>
          </a:xfrm>
        </p:grpSpPr>
        <p:pic>
          <p:nvPicPr>
            <p:cNvPr id="167938" name="Picture 2" descr="http://www.hadenfeldt.de/uploads/pics/had_herausforderung_erbschaft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772816"/>
              <a:ext cx="9144000" cy="5085184"/>
            </a:xfrm>
            <a:prstGeom prst="rect">
              <a:avLst/>
            </a:prstGeom>
            <a:noFill/>
          </p:spPr>
        </p:pic>
        <p:sp>
          <p:nvSpPr>
            <p:cNvPr id="21" name="Rechteck 20"/>
            <p:cNvSpPr/>
            <p:nvPr/>
          </p:nvSpPr>
          <p:spPr bwMode="auto">
            <a:xfrm>
              <a:off x="5652120" y="3789040"/>
              <a:ext cx="1512168" cy="16451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757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Coordination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446445" y="5847655"/>
            <a:ext cx="815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Post-coordination                                       Pre-coordination</a:t>
            </a:r>
            <a:endParaRPr lang="en-US" sz="2400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>
            <a:off x="3254757" y="6089967"/>
            <a:ext cx="2664296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2026075" y="3559949"/>
            <a:ext cx="1558440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Ontology</a:t>
            </a:r>
            <a:br>
              <a:rPr lang="en-US" dirty="0" smtClean="0"/>
            </a:br>
            <a:r>
              <a:rPr lang="en-US" dirty="0" smtClean="0"/>
              <a:t>  Maintenance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Retrieval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/>
          <p:cNvGrpSpPr/>
          <p:nvPr/>
        </p:nvGrpSpPr>
        <p:grpSpPr>
          <a:xfrm>
            <a:off x="0" y="1196752"/>
            <a:ext cx="9144000" cy="5085184"/>
            <a:chOff x="0" y="1772816"/>
            <a:chExt cx="9144000" cy="5085184"/>
          </a:xfrm>
        </p:grpSpPr>
        <p:pic>
          <p:nvPicPr>
            <p:cNvPr id="167938" name="Picture 2" descr="http://www.hadenfeldt.de/uploads/pics/had_herausforderung_erbschaft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772816"/>
              <a:ext cx="9144000" cy="5085184"/>
            </a:xfrm>
            <a:prstGeom prst="rect">
              <a:avLst/>
            </a:prstGeom>
            <a:noFill/>
          </p:spPr>
        </p:pic>
        <p:sp>
          <p:nvSpPr>
            <p:cNvPr id="21" name="Rechteck 20"/>
            <p:cNvSpPr/>
            <p:nvPr/>
          </p:nvSpPr>
          <p:spPr bwMode="auto">
            <a:xfrm>
              <a:off x="5652120" y="3789040"/>
              <a:ext cx="1512168" cy="16451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757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Coordination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446445" y="5847655"/>
            <a:ext cx="815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Post-coordination                                       Pre-coordination</a:t>
            </a:r>
            <a:endParaRPr lang="en-US" sz="2400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>
            <a:off x="3254757" y="6089967"/>
            <a:ext cx="2664296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feld 27"/>
          <p:cNvSpPr txBox="1"/>
          <p:nvPr/>
        </p:nvSpPr>
        <p:spPr>
          <a:xfrm>
            <a:off x="5580112" y="3645024"/>
            <a:ext cx="14812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user-</a:t>
            </a:r>
            <a:br>
              <a:rPr lang="en-US" dirty="0" smtClean="0"/>
            </a:br>
            <a:r>
              <a:rPr lang="en-US" dirty="0" smtClean="0"/>
              <a:t>  friendliness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“one-click”</a:t>
            </a:r>
            <a:br>
              <a:rPr lang="en-US" dirty="0" smtClean="0"/>
            </a:br>
            <a:r>
              <a:rPr lang="en-US" dirty="0" smtClean="0"/>
              <a:t>   coding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</a:t>
            </a:r>
            <a:r>
              <a:rPr lang="en-US" dirty="0" err="1" smtClean="0"/>
              <a:t>precoordination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Combinatorial explosion</a:t>
            </a:r>
          </a:p>
          <a:p>
            <a:r>
              <a:rPr lang="en-US" dirty="0" smtClean="0"/>
              <a:t>Example: codes for burns:</a:t>
            </a:r>
          </a:p>
          <a:p>
            <a:pPr lvl="1"/>
            <a:r>
              <a:rPr lang="en-US" dirty="0" smtClean="0"/>
              <a:t>with 200 different sites</a:t>
            </a:r>
          </a:p>
          <a:p>
            <a:pPr lvl="1"/>
            <a:r>
              <a:rPr lang="en-US" dirty="0" smtClean="0"/>
              <a:t>with 4 different degrees</a:t>
            </a:r>
          </a:p>
          <a:p>
            <a:pPr lvl="1"/>
            <a:r>
              <a:rPr lang="en-US" dirty="0" smtClean="0"/>
              <a:t>with / without loss of tissue</a:t>
            </a:r>
          </a:p>
          <a:p>
            <a:pPr lvl="1"/>
            <a:r>
              <a:rPr lang="en-US" dirty="0" smtClean="0"/>
              <a:t>with / without infection</a:t>
            </a:r>
          </a:p>
          <a:p>
            <a:pPr lvl="1"/>
            <a:r>
              <a:rPr lang="en-US" dirty="0" smtClean="0"/>
              <a:t>with 5 different mechanisms</a:t>
            </a:r>
          </a:p>
          <a:p>
            <a:r>
              <a:rPr lang="en-US" dirty="0" smtClean="0">
                <a:sym typeface="Wingdings" pitchFamily="2" charset="2"/>
              </a:rPr>
              <a:t> 16 000 </a:t>
            </a:r>
            <a:r>
              <a:rPr lang="en-US" dirty="0" smtClean="0">
                <a:sym typeface="Wingdings" pitchFamily="2" charset="2"/>
              </a:rPr>
              <a:t>codes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 smtClean="0">
                <a:sym typeface="Wingdings" pitchFamily="2" charset="2"/>
              </a:rPr>
              <a:t>also one code for adjacent sites (</a:t>
            </a:r>
            <a:r>
              <a:rPr lang="en-US" dirty="0" err="1" smtClean="0">
                <a:sym typeface="Wingdings" pitchFamily="2" charset="2"/>
              </a:rPr>
              <a:t>e.g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“burn </a:t>
            </a:r>
            <a:r>
              <a:rPr lang="en-US" dirty="0" smtClean="0">
                <a:sym typeface="Wingdings" pitchFamily="2" charset="2"/>
              </a:rPr>
              <a:t>of wrist and </a:t>
            </a:r>
            <a:r>
              <a:rPr lang="en-US" dirty="0" smtClean="0">
                <a:sym typeface="Wingdings" pitchFamily="2" charset="2"/>
              </a:rPr>
              <a:t>forearm”…)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 &gt;&gt; </a:t>
            </a:r>
            <a:r>
              <a:rPr lang="en-US" dirty="0" smtClean="0">
                <a:sym typeface="Wingdings" pitchFamily="2" charset="2"/>
              </a:rPr>
              <a:t>100 000 codes		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Terminologies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46445" y="5847655"/>
            <a:ext cx="815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Post-coordination                                       Pre-coordination</a:t>
            </a:r>
            <a:endParaRPr lang="en-US" sz="2400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3254757" y="6089967"/>
            <a:ext cx="2664296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feld 5"/>
          <p:cNvSpPr txBox="1"/>
          <p:nvPr/>
        </p:nvSpPr>
        <p:spPr>
          <a:xfrm>
            <a:off x="435318" y="4653136"/>
            <a:ext cx="17604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SNOMED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INT.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72200" y="4581128"/>
            <a:ext cx="923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ICD-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090230" y="2924944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MeSH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545842" y="2276872"/>
            <a:ext cx="12843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Read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Codes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58085" y="2924944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CCAM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843808" y="3861048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ICNP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890233" y="407707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GO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477617" y="1772816"/>
            <a:ext cx="963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FMA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109018" y="2276872"/>
            <a:ext cx="1441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GALEN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467201" y="4437112"/>
            <a:ext cx="22108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SNOMED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CT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compositional terminologies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388" y="2347913"/>
            <a:ext cx="5040312" cy="8651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500438"/>
            <a:ext cx="5040312" cy="11525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388" y="4941888"/>
            <a:ext cx="5040312" cy="151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9388" y="1628775"/>
            <a:ext cx="5040312" cy="5048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23850" y="1700213"/>
            <a:ext cx="4894263" cy="411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  <a:noAutofit/>
          </a:bodyPr>
          <a:lstStyle/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D5-46210		</a:t>
            </a: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Acute appendicitis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D5-46100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Appendicitis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G-A231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Acute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M-41000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Acute inflammation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G-C006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In</a:t>
            </a: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T-59200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Appendix</a:t>
            </a: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G-A231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Acute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M-40000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Inflammation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G-C006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In</a:t>
            </a:r>
          </a:p>
          <a:p>
            <a:pPr marL="284163" marR="0" lvl="0" indent="-284163" algn="l" defTabSz="6096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T-59200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Appendix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724525" y="1700213"/>
            <a:ext cx="324008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Equivalence between synonymous expressions cannot be automatically checked</a:t>
            </a:r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Lack of relations and nesting of expressions: creates ambiguity</a:t>
            </a:r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Nonsensical compositions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possible</a:t>
            </a:r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endParaRPr lang="en-US" sz="2000" dirty="0" smtClean="0"/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simple description logics(OWL-EL)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724525" y="1700213"/>
            <a:ext cx="324008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Equivalence between synonymous expressions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can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be automatically checked</a:t>
            </a:r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Relations and nesting </a:t>
            </a:r>
            <a:b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of expression</a:t>
            </a:r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endParaRPr lang="en-US" sz="2000" dirty="0" smtClean="0"/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Nonsensical compositions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still possible</a:t>
            </a:r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endParaRPr lang="en-US" sz="2000" dirty="0" smtClean="0"/>
          </a:p>
          <a:p>
            <a:pPr marL="447675" indent="-447675" algn="l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endParaRPr lang="en-US" sz="2000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98475" y="1392238"/>
            <a:ext cx="4433565" cy="5184775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Appendicitis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equivalentTo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Inflammation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b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dirty="0" err="1" smtClean="0"/>
              <a:t>hasLocation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Appendix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2000" i="1" dirty="0" err="1" smtClean="0"/>
              <a:t>AcuteAppendicitis</a:t>
            </a:r>
            <a:r>
              <a:rPr lang="en-US" sz="2000" i="1" dirty="0" smtClean="0"/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equivalentTo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AcuteInflammation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b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dirty="0" err="1" smtClean="0"/>
              <a:t>hasLocation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Appendix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2000" i="1" dirty="0" err="1" smtClean="0"/>
              <a:t>AcuteAppendicitis</a:t>
            </a:r>
            <a:r>
              <a:rPr lang="en-US" sz="2000" i="1" dirty="0" smtClean="0"/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equivalentTo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Inflammation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b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hasQuality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some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</a:t>
            </a:r>
            <a:b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dirty="0" err="1" smtClean="0"/>
              <a:t>hasLocation</a:t>
            </a:r>
            <a:r>
              <a:rPr lang="en-US" sz="2000" b="1" dirty="0" smtClean="0"/>
              <a:t> </a:t>
            </a:r>
            <a:r>
              <a:rPr lang="en-US" sz="2000" dirty="0" smtClean="0"/>
              <a:t>some </a:t>
            </a:r>
            <a:r>
              <a:rPr lang="en-US" sz="2000" i="1" dirty="0" smtClean="0"/>
              <a:t>Appendix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2000" i="1" dirty="0" err="1" smtClean="0">
                <a:solidFill>
                  <a:srgbClr val="FF0000"/>
                </a:solidFill>
              </a:rPr>
              <a:t>AcuteKidmonia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equivalentTo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i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AcutePneumonia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and </a:t>
            </a:r>
            <a:b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</a:rPr>
              <a:t>hasLocation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some </a:t>
            </a:r>
            <a:r>
              <a:rPr lang="en-US" sz="2000" i="1" dirty="0" smtClean="0">
                <a:solidFill>
                  <a:srgbClr val="FF0000"/>
                </a:solidFill>
              </a:rPr>
              <a:t>Kidney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 smtClean="0"/>
          </a:p>
          <a:p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AI-Folien-quer-e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CAI-Folien-quer-el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57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57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AI-Folien-quer-e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I-Folien-quer-e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783</Words>
  <Application>Microsoft Office PowerPoint</Application>
  <PresentationFormat>Bildschirmpräsentation (4:3)</PresentationFormat>
  <Paragraphs>211</Paragraphs>
  <Slides>22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SCAI-Folien-quer-el</vt:lpstr>
      <vt:lpstr>Pre- and Post-Coordination in Biomedical Ontologies</vt:lpstr>
      <vt:lpstr>Frege’s Principle</vt:lpstr>
      <vt:lpstr>Degrees of Coordination</vt:lpstr>
      <vt:lpstr>Degrees of Coordination</vt:lpstr>
      <vt:lpstr>Degrees of Coordination</vt:lpstr>
      <vt:lpstr>Limits of precoordination</vt:lpstr>
      <vt:lpstr>Biomedical Terminologies</vt:lpstr>
      <vt:lpstr>Problem with compositional terminologies</vt:lpstr>
      <vt:lpstr>Solution: simple description logics(OWL-EL)</vt:lpstr>
      <vt:lpstr>Observations</vt:lpstr>
      <vt:lpstr>Case study: pneumonia ontology</vt:lpstr>
      <vt:lpstr>Case study: pneumonia ontology</vt:lpstr>
      <vt:lpstr>OWL-EL axioms</vt:lpstr>
      <vt:lpstr>Limitations</vt:lpstr>
      <vt:lpstr>Pneumonia: pre-coordination requirements</vt:lpstr>
      <vt:lpstr>Pneumonia post-coordination requirements</vt:lpstr>
      <vt:lpstr>Ontology design pattern for infectious diseases</vt:lpstr>
      <vt:lpstr>Sample pattern (I)</vt:lpstr>
      <vt:lpstr>Sample patterns (II)</vt:lpstr>
      <vt:lpstr>Additional post-coordination pattern examples</vt:lpstr>
      <vt:lpstr>Conclusions</vt:lpstr>
      <vt:lpstr>References / Acknowledgements</vt:lpstr>
    </vt:vector>
  </TitlesOfParts>
  <Company>Universitätsklinikum 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Vortragstitel</dc:title>
  <dc:creator>Stefan Schulz</dc:creator>
  <cp:lastModifiedBy>schulz</cp:lastModifiedBy>
  <cp:revision>697</cp:revision>
  <cp:lastPrinted>1997-11-19T15:29:38Z</cp:lastPrinted>
  <dcterms:created xsi:type="dcterms:W3CDTF">2001-09-21T09:14:58Z</dcterms:created>
  <dcterms:modified xsi:type="dcterms:W3CDTF">2010-09-10T09:28:22Z</dcterms:modified>
</cp:coreProperties>
</file>