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495" r:id="rId2"/>
    <p:sldId id="609" r:id="rId3"/>
    <p:sldId id="613" r:id="rId4"/>
    <p:sldId id="614" r:id="rId5"/>
    <p:sldId id="610" r:id="rId6"/>
    <p:sldId id="601" r:id="rId7"/>
    <p:sldId id="597" r:id="rId8"/>
    <p:sldId id="604" r:id="rId9"/>
    <p:sldId id="602" r:id="rId10"/>
    <p:sldId id="591" r:id="rId11"/>
    <p:sldId id="572" r:id="rId12"/>
    <p:sldId id="566" r:id="rId13"/>
    <p:sldId id="583" r:id="rId14"/>
    <p:sldId id="584" r:id="rId15"/>
    <p:sldId id="615" r:id="rId16"/>
    <p:sldId id="611" r:id="rId17"/>
    <p:sldId id="616" r:id="rId18"/>
    <p:sldId id="617" r:id="rId19"/>
    <p:sldId id="618" r:id="rId20"/>
    <p:sldId id="567" r:id="rId21"/>
    <p:sldId id="600" r:id="rId22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FFFF99"/>
    <a:srgbClr val="CC0000"/>
    <a:srgbClr val="008000"/>
    <a:srgbClr val="FF6600"/>
    <a:srgbClr val="8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38" autoAdjust="0"/>
    <p:restoredTop sz="99204" autoAdjust="0"/>
  </p:normalViewPr>
  <p:slideViewPr>
    <p:cSldViewPr>
      <p:cViewPr varScale="1">
        <p:scale>
          <a:sx n="110" d="100"/>
          <a:sy n="110" d="100"/>
        </p:scale>
        <p:origin x="-84" y="-102"/>
      </p:cViewPr>
      <p:guideLst>
        <p:guide orient="horz" pos="1298"/>
        <p:guide pos="4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08"/>
    </p:cViewPr>
  </p:sorterViewPr>
  <p:notesViewPr>
    <p:cSldViewPr>
      <p:cViewPr varScale="1">
        <p:scale>
          <a:sx n="82" d="100"/>
          <a:sy n="82" d="100"/>
        </p:scale>
        <p:origin x="-2394" y="-72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33D03D-7974-4CEC-B7D6-B7D152F76F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E45A1ED-ECBD-40D5-B973-564CF42103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99ED0-0B0F-4F60-9EC6-8931EC37E84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A4B2E-DCFF-455E-A515-666040658902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A3419-267B-464B-8960-998FEF45FFD5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A4D8B-2E2F-498F-8757-15938E2840A8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04F7D-C182-4449-83BD-62050588461B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EA7B1-B3A4-4045-94ED-F313C63420FF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9B113-5497-4F84-BB56-D4C8E3DF9ABF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2DAE0-15F5-484C-AD32-A936365B7B35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915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2E431-F218-4C67-834B-1EBC4D13B677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120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4919A-5D5F-47DB-A09F-CD79FE7C6933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7588" name="Foliennummernplatzhalter 3"/>
          <p:cNvSpPr txBox="1">
            <a:spLocks noGrp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1C7AD0-A4FF-4B89-9AA8-90F51D003CAF}" type="slidenum">
              <a:rPr lang="de-DE" sz="1200">
                <a:latin typeface="Times New Roman" pitchFamily="18" charset="0"/>
              </a:rPr>
              <a:pPr algn="r"/>
              <a:t>19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CA87C-71EB-4012-A349-885D4BD4540D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7E1FB-EE1B-412F-9380-42C4D6170659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52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E0C9-1E4E-4AAF-B945-24F95775451C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7797F-D2E3-40F4-8303-D3F029CD3CEF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BD007-C15A-4809-9461-4C065EE9B7AD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1AA81-583E-4842-A36D-A7F0A203F472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74A1E-58F0-4A8D-AF52-2821015FD64A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104C4-47CF-40C9-8DAB-72BA97518637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0D3EC-A366-4B23-A958-E8781987EC9C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DBB57-EB18-448F-B383-404BF76E046C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454025"/>
            <a:ext cx="2286000" cy="5854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454025"/>
            <a:ext cx="6705600" cy="5854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7002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0051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00213"/>
            <a:ext cx="8353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454025"/>
            <a:ext cx="9144000" cy="9366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das Titelformat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14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292929"/>
          </a:solidFill>
          <a:latin typeface="+mn-lt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292929"/>
          </a:solidFill>
          <a:latin typeface="+mn-lt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292929"/>
          </a:solidFill>
          <a:latin typeface="+mn-lt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292929"/>
          </a:solidFill>
          <a:latin typeface="+mn-lt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29292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685800" y="1852613"/>
            <a:ext cx="7772400" cy="1470025"/>
          </a:xfrm>
          <a:noFill/>
        </p:spPr>
        <p:txBody>
          <a:bodyPr/>
          <a:lstStyle/>
          <a:p>
            <a:pPr algn="ctr" eaLnBrk="1" hangingPunct="1"/>
            <a:r>
              <a:rPr lang="en-US" sz="4000" smtClean="0"/>
              <a:t>Ontological Analysis, Ontological Commitment, and Epistemic Contexts</a:t>
            </a:r>
          </a:p>
        </p:txBody>
      </p:sp>
      <p:sp>
        <p:nvSpPr>
          <p:cNvPr id="1536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340225"/>
            <a:ext cx="8169275" cy="1752600"/>
          </a:xfrm>
        </p:spPr>
        <p:txBody>
          <a:bodyPr/>
          <a:lstStyle/>
          <a:p>
            <a:pPr eaLnBrk="1" hangingPunct="1"/>
            <a:r>
              <a:rPr lang="en-US" smtClean="0"/>
              <a:t>Stefan Schulz</a:t>
            </a:r>
          </a:p>
          <a:p>
            <a:pPr eaLnBrk="1" hangingPunct="1"/>
            <a:endParaRPr lang="en-US" smtClean="0"/>
          </a:p>
        </p:txBody>
      </p:sp>
      <p:sp>
        <p:nvSpPr>
          <p:cNvPr id="15363" name="Line 54"/>
          <p:cNvSpPr>
            <a:spLocks noChangeShapeType="1"/>
          </p:cNvSpPr>
          <p:nvPr/>
        </p:nvSpPr>
        <p:spPr bwMode="auto">
          <a:xfrm>
            <a:off x="-3175" y="3860800"/>
            <a:ext cx="9144000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463551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792413" y="5157788"/>
            <a:ext cx="35385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26960" bIns="0" anchor="ctr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  <a:ea typeface="Times New Roman" pitchFamily="18" charset="0"/>
                <a:cs typeface="Times New Roman" pitchFamily="18" charset="0"/>
              </a:rPr>
              <a:t>WHO – IHTSDO Joint Advisory Group</a:t>
            </a:r>
            <a:endParaRPr lang="en-US" sz="13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400" dirty="0">
                <a:latin typeface="+mn-lt"/>
                <a:ea typeface="Times New Roman" pitchFamily="18" charset="0"/>
                <a:cs typeface="Times New Roman" pitchFamily="18" charset="0"/>
              </a:rPr>
              <a:t>First Face-to-Face Meeting</a:t>
            </a:r>
            <a:endParaRPr lang="en-US" sz="13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400" dirty="0">
                <a:latin typeface="+mn-lt"/>
                <a:ea typeface="Times New Roman" pitchFamily="18" charset="0"/>
                <a:cs typeface="Times New Roman" pitchFamily="18" charset="0"/>
              </a:rPr>
              <a:t>Heathrow, London</a:t>
            </a:r>
            <a:endParaRPr lang="en-US" sz="13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400" dirty="0">
                <a:latin typeface="+mn-lt"/>
                <a:ea typeface="Times New Roman" pitchFamily="18" charset="0"/>
                <a:cs typeface="Times New Roman" pitchFamily="18" charset="0"/>
              </a:rPr>
              <a:t>15-16 </a:t>
            </a:r>
            <a:r>
              <a:rPr lang="en-US" sz="1400" dirty="0" err="1">
                <a:latin typeface="+mn-lt"/>
                <a:ea typeface="Times New Roman" pitchFamily="18" charset="0"/>
                <a:cs typeface="Times New Roman" pitchFamily="18" charset="0"/>
              </a:rPr>
              <a:t>Dcember</a:t>
            </a:r>
            <a:r>
              <a:rPr lang="en-US" sz="1400" dirty="0">
                <a:latin typeface="+mn-lt"/>
                <a:ea typeface="Times New Roman" pitchFamily="18" charset="0"/>
                <a:cs typeface="Times New Roman" pitchFamily="18" charset="0"/>
              </a:rPr>
              <a:t>  2010</a:t>
            </a:r>
            <a:endParaRPr lang="en-US" sz="13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1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 parts or taxonomic parents ?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133600"/>
            <a:ext cx="488950" cy="477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133600"/>
            <a:ext cx="493713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2133600"/>
            <a:ext cx="468312" cy="45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865563"/>
            <a:ext cx="1770062" cy="2659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590550" y="3429000"/>
            <a:ext cx="576263" cy="10080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cxnSp>
        <p:nvCxnSpPr>
          <p:cNvPr id="33800" name="AutoShape 10"/>
          <p:cNvCxnSpPr>
            <a:cxnSpLocks noChangeShapeType="1"/>
          </p:cNvCxnSpPr>
          <p:nvPr/>
        </p:nvCxnSpPr>
        <p:spPr bwMode="auto">
          <a:xfrm flipH="1" flipV="1">
            <a:off x="684213" y="2632075"/>
            <a:ext cx="1101725" cy="1233488"/>
          </a:xfrm>
          <a:prstGeom prst="straightConnector1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33801" name="AutoShape 11"/>
          <p:cNvCxnSpPr>
            <a:cxnSpLocks noChangeShapeType="1"/>
          </p:cNvCxnSpPr>
          <p:nvPr/>
        </p:nvCxnSpPr>
        <p:spPr bwMode="auto">
          <a:xfrm flipH="1" flipV="1">
            <a:off x="1360488" y="2611438"/>
            <a:ext cx="425450" cy="1254125"/>
          </a:xfrm>
          <a:prstGeom prst="straightConnector1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33802" name="AutoShape 12"/>
          <p:cNvCxnSpPr>
            <a:cxnSpLocks noChangeShapeType="1"/>
          </p:cNvCxnSpPr>
          <p:nvPr/>
        </p:nvCxnSpPr>
        <p:spPr bwMode="auto">
          <a:xfrm flipV="1">
            <a:off x="1785938" y="2636838"/>
            <a:ext cx="369887" cy="1228725"/>
          </a:xfrm>
          <a:prstGeom prst="straightConnector1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33803" name="AutoShape 13"/>
          <p:cNvCxnSpPr>
            <a:cxnSpLocks noChangeShapeType="1"/>
          </p:cNvCxnSpPr>
          <p:nvPr/>
        </p:nvCxnSpPr>
        <p:spPr bwMode="auto">
          <a:xfrm flipV="1">
            <a:off x="1785938" y="2592388"/>
            <a:ext cx="1149350" cy="1273175"/>
          </a:xfrm>
          <a:prstGeom prst="straightConnector1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755650" y="3141663"/>
            <a:ext cx="4254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200"/>
              <a:t>is-a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1219200" y="3141663"/>
            <a:ext cx="4254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200"/>
              <a:t>is-a</a:t>
            </a:r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1560513" y="3141663"/>
            <a:ext cx="4254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200"/>
              <a:t>is-a</a:t>
            </a: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1927225" y="3141663"/>
            <a:ext cx="4254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200"/>
              <a:t>is-a</a:t>
            </a:r>
          </a:p>
        </p:txBody>
      </p:sp>
      <p:pic>
        <p:nvPicPr>
          <p:cNvPr id="33808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9938" y="4149725"/>
            <a:ext cx="1812925" cy="208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3809" name="AutoShape 21"/>
          <p:cNvCxnSpPr>
            <a:cxnSpLocks noChangeShapeType="1"/>
          </p:cNvCxnSpPr>
          <p:nvPr/>
        </p:nvCxnSpPr>
        <p:spPr bwMode="auto">
          <a:xfrm flipH="1" flipV="1">
            <a:off x="5599113" y="2636838"/>
            <a:ext cx="1157287" cy="1512887"/>
          </a:xfrm>
          <a:prstGeom prst="straightConnector1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33810" name="AutoShape 22"/>
          <p:cNvCxnSpPr>
            <a:cxnSpLocks noChangeShapeType="1"/>
          </p:cNvCxnSpPr>
          <p:nvPr/>
        </p:nvCxnSpPr>
        <p:spPr bwMode="auto">
          <a:xfrm flipH="1" flipV="1">
            <a:off x="6751638" y="2636838"/>
            <a:ext cx="4762" cy="1512887"/>
          </a:xfrm>
          <a:prstGeom prst="straightConnector1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33811" name="AutoShape 23"/>
          <p:cNvCxnSpPr>
            <a:cxnSpLocks noChangeShapeType="1"/>
          </p:cNvCxnSpPr>
          <p:nvPr/>
        </p:nvCxnSpPr>
        <p:spPr bwMode="auto">
          <a:xfrm flipV="1">
            <a:off x="6756400" y="2636838"/>
            <a:ext cx="1001713" cy="1512887"/>
          </a:xfrm>
          <a:prstGeom prst="straightConnector1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33812" name="Text Box 24"/>
          <p:cNvSpPr txBox="1">
            <a:spLocks noChangeArrowheads="1"/>
          </p:cNvSpPr>
          <p:nvPr/>
        </p:nvSpPr>
        <p:spPr bwMode="auto">
          <a:xfrm>
            <a:off x="5634038" y="3167063"/>
            <a:ext cx="4254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200"/>
              <a:t>is-a</a:t>
            </a:r>
          </a:p>
        </p:txBody>
      </p:sp>
      <p:sp>
        <p:nvSpPr>
          <p:cNvPr id="33813" name="Text Box 25"/>
          <p:cNvSpPr txBox="1">
            <a:spLocks noChangeArrowheads="1"/>
          </p:cNvSpPr>
          <p:nvPr/>
        </p:nvSpPr>
        <p:spPr bwMode="auto">
          <a:xfrm>
            <a:off x="6194425" y="3167063"/>
            <a:ext cx="4254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200"/>
              <a:t>is-a</a:t>
            </a:r>
          </a:p>
        </p:txBody>
      </p:sp>
      <p:sp>
        <p:nvSpPr>
          <p:cNvPr id="33814" name="Text Box 27"/>
          <p:cNvSpPr txBox="1">
            <a:spLocks noChangeArrowheads="1"/>
          </p:cNvSpPr>
          <p:nvPr/>
        </p:nvSpPr>
        <p:spPr bwMode="auto">
          <a:xfrm>
            <a:off x="6838950" y="3167063"/>
            <a:ext cx="4254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200"/>
              <a:t>is-a</a:t>
            </a:r>
          </a:p>
        </p:txBody>
      </p:sp>
      <p:pic>
        <p:nvPicPr>
          <p:cNvPr id="33815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6700" y="2149475"/>
            <a:ext cx="503238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816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9225" y="2159000"/>
            <a:ext cx="503238" cy="477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817" name="Picture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5700" y="2144713"/>
            <a:ext cx="503238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18" name="Rectangle 31"/>
          <p:cNvSpPr>
            <a:spLocks noChangeArrowheads="1"/>
          </p:cNvSpPr>
          <p:nvPr/>
        </p:nvSpPr>
        <p:spPr bwMode="auto">
          <a:xfrm>
            <a:off x="727075" y="6521450"/>
            <a:ext cx="6697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292929"/>
                </a:solidFill>
              </a:rPr>
              <a:t>Tetralogy of Fallot                                                                  Traffic Light </a:t>
            </a:r>
          </a:p>
        </p:txBody>
      </p:sp>
      <p:sp>
        <p:nvSpPr>
          <p:cNvPr id="33819" name="Rectangle 32"/>
          <p:cNvSpPr>
            <a:spLocks noChangeArrowheads="1"/>
          </p:cNvSpPr>
          <p:nvPr/>
        </p:nvSpPr>
        <p:spPr bwMode="auto">
          <a:xfrm>
            <a:off x="4986338" y="1628775"/>
            <a:ext cx="3546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292929"/>
                </a:solidFill>
              </a:rPr>
              <a:t>Red Light   Yellow Light   Green Light</a:t>
            </a:r>
          </a:p>
        </p:txBody>
      </p:sp>
      <p:sp>
        <p:nvSpPr>
          <p:cNvPr id="33820" name="Rectangle 33"/>
          <p:cNvSpPr>
            <a:spLocks noChangeArrowheads="1"/>
          </p:cNvSpPr>
          <p:nvPr/>
        </p:nvSpPr>
        <p:spPr bwMode="auto">
          <a:xfrm>
            <a:off x="395288" y="1628775"/>
            <a:ext cx="2935287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292929"/>
                </a:solidFill>
              </a:rPr>
              <a:t>VSD     PVS       RVH       OA  </a:t>
            </a:r>
          </a:p>
        </p:txBody>
      </p:sp>
      <p:sp>
        <p:nvSpPr>
          <p:cNvPr id="33821" name="Rectangle 34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33822" name="Rectangle 36"/>
          <p:cNvSpPr>
            <a:spLocks noChangeArrowheads="1"/>
          </p:cNvSpPr>
          <p:nvPr/>
        </p:nvSpPr>
        <p:spPr bwMode="auto">
          <a:xfrm>
            <a:off x="6281738" y="1090613"/>
            <a:ext cx="2776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600">
                <a:solidFill>
                  <a:srgbClr val="292929"/>
                </a:solidFill>
              </a:rPr>
              <a:t>Example from Harold Solbrig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val 29"/>
          <p:cNvSpPr>
            <a:spLocks noChangeArrowheads="1"/>
          </p:cNvSpPr>
          <p:nvPr/>
        </p:nvSpPr>
        <p:spPr bwMode="auto">
          <a:xfrm>
            <a:off x="5172075" y="3225800"/>
            <a:ext cx="3240088" cy="2808288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35842" name="Oval 30"/>
          <p:cNvSpPr>
            <a:spLocks noChangeArrowheads="1"/>
          </p:cNvSpPr>
          <p:nvPr/>
        </p:nvSpPr>
        <p:spPr bwMode="auto">
          <a:xfrm>
            <a:off x="420688" y="2578100"/>
            <a:ext cx="8280400" cy="4176713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pic>
        <p:nvPicPr>
          <p:cNvPr id="35843" name="Picture 50" descr="Bil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3738" y="3657600"/>
            <a:ext cx="606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1" descr="Bil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438" y="4521200"/>
            <a:ext cx="606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2" descr="Bil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938" y="4810125"/>
            <a:ext cx="606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3" descr="Bil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3" y="3405188"/>
            <a:ext cx="606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53425" cy="46085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Extension of “</a:t>
            </a:r>
            <a:r>
              <a:rPr lang="en-US" i="1" smtClean="0"/>
              <a:t>Ventricular Septal Defect </a:t>
            </a:r>
            <a:r>
              <a:rPr lang="en-US" smtClean="0"/>
              <a:t>” includes extension of “Tetralogy of Fallot”: </a:t>
            </a:r>
            <a:r>
              <a:rPr lang="en-US" b="1" smtClean="0">
                <a:solidFill>
                  <a:srgbClr val="CC0000"/>
                </a:solidFill>
              </a:rPr>
              <a:t>FALSE</a:t>
            </a:r>
          </a:p>
        </p:txBody>
      </p:sp>
      <p:sp>
        <p:nvSpPr>
          <p:cNvPr id="35848" name="Rectangle 62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35849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Ontological Commitment 1</a:t>
            </a:r>
          </a:p>
        </p:txBody>
      </p:sp>
      <p:pic>
        <p:nvPicPr>
          <p:cNvPr id="358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789363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284538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933825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868863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868863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652963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292600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924175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732463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805488"/>
            <a:ext cx="39052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Ontological Commitment 2</a:t>
            </a:r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3425" cy="48974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SNOMED CT concepts are instantiated by patients or clinical situations.</a:t>
            </a:r>
          </a:p>
          <a:p>
            <a:pPr marL="819150" lvl="1" eaLnBrk="1" hangingPunct="1"/>
            <a:r>
              <a:rPr lang="en-US" i="1" smtClean="0"/>
              <a:t>VentricularSeptalDefect </a:t>
            </a:r>
            <a:r>
              <a:rPr lang="en-US" smtClean="0"/>
              <a:t>stands for “Patient with a ventricular septum defect”</a:t>
            </a:r>
          </a:p>
          <a:p>
            <a:pPr marL="819150" lvl="1" eaLnBrk="1" hangingPunct="1"/>
            <a:r>
              <a:rPr lang="en-US" i="1" smtClean="0"/>
              <a:t>Tetralogy of Fallot </a:t>
            </a:r>
            <a:r>
              <a:rPr lang="en-US" smtClean="0"/>
              <a:t>stands for “Fallot Patient”</a:t>
            </a:r>
          </a:p>
          <a:p>
            <a:pPr marL="819150" lvl="1" eaLnBrk="1" hangingPunct="1"/>
            <a:r>
              <a:rPr lang="en-US" smtClean="0"/>
              <a:t>All Fallot patients are also patients with ventricular septum defect because every instance of Tetralogy of Fallot (pathologic structure) has one instance of ventricular septum defect as part</a:t>
            </a:r>
          </a:p>
          <a:p>
            <a:pPr marL="0" indent="0" eaLnBrk="1" hangingPunct="1"/>
            <a:r>
              <a:rPr lang="en-US" smtClean="0"/>
              <a:t>  Consequence: </a:t>
            </a:r>
          </a:p>
          <a:p>
            <a:pPr marL="819150" lvl="1" eaLnBrk="1" hangingPunct="1"/>
            <a:r>
              <a:rPr lang="en-US" smtClean="0"/>
              <a:t>Finding and procedure concepts extend to classes of patients but not to classes of findings or procedures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000"/>
          <p:cNvPicPr>
            <a:picLocks noChangeAspect="1" noChangeArrowheads="1"/>
          </p:cNvPicPr>
          <p:nvPr/>
        </p:nvPicPr>
        <p:blipFill>
          <a:blip r:embed="rId3">
            <a:lum bright="-60000"/>
          </a:blip>
          <a:srcRect/>
          <a:stretch>
            <a:fillRect/>
          </a:stretch>
        </p:blipFill>
        <p:spPr bwMode="auto">
          <a:xfrm>
            <a:off x="6105525" y="4533900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6262688" y="4881563"/>
            <a:ext cx="366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39939" name="Picture 10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38" y="2949575"/>
            <a:ext cx="766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11"/>
          <p:cNvSpPr txBox="1">
            <a:spLocks noChangeArrowheads="1"/>
          </p:cNvSpPr>
          <p:nvPr/>
        </p:nvSpPr>
        <p:spPr bwMode="auto">
          <a:xfrm>
            <a:off x="3254375" y="3343275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39941" name="Picture 13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3573463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1957388" y="3967163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39943" name="Picture 16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4175125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3325813" y="4568825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39945" name="Picture 19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4575" y="5302250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20"/>
          <p:cNvSpPr txBox="1">
            <a:spLocks noChangeArrowheads="1"/>
          </p:cNvSpPr>
          <p:nvPr/>
        </p:nvSpPr>
        <p:spPr bwMode="auto">
          <a:xfrm>
            <a:off x="3757613" y="5695950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39947" name="Picture 22" descr="000"/>
          <p:cNvPicPr>
            <a:picLocks noChangeAspect="1" noChangeArrowheads="1"/>
          </p:cNvPicPr>
          <p:nvPr/>
        </p:nvPicPr>
        <p:blipFill>
          <a:blip r:embed="rId3">
            <a:lum bright="-60000"/>
          </a:blip>
          <a:srcRect/>
          <a:stretch>
            <a:fillRect/>
          </a:stretch>
        </p:blipFill>
        <p:spPr bwMode="auto">
          <a:xfrm>
            <a:off x="5457825" y="3670300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Text Box 23"/>
          <p:cNvSpPr txBox="1">
            <a:spLocks noChangeArrowheads="1"/>
          </p:cNvSpPr>
          <p:nvPr/>
        </p:nvSpPr>
        <p:spPr bwMode="auto">
          <a:xfrm>
            <a:off x="5614988" y="4017963"/>
            <a:ext cx="366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39949" name="Picture 25" descr="000"/>
          <p:cNvPicPr>
            <a:picLocks noChangeAspect="1" noChangeArrowheads="1"/>
          </p:cNvPicPr>
          <p:nvPr/>
        </p:nvPicPr>
        <p:blipFill>
          <a:blip r:embed="rId3">
            <a:lum bright="-60000"/>
          </a:blip>
          <a:srcRect/>
          <a:stretch>
            <a:fillRect/>
          </a:stretch>
        </p:blipFill>
        <p:spPr bwMode="auto">
          <a:xfrm>
            <a:off x="6537325" y="3357563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Text Box 26"/>
          <p:cNvSpPr txBox="1">
            <a:spLocks noChangeArrowheads="1"/>
          </p:cNvSpPr>
          <p:nvPr/>
        </p:nvSpPr>
        <p:spPr bwMode="auto">
          <a:xfrm>
            <a:off x="6694488" y="3705225"/>
            <a:ext cx="366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39951" name="Picture 30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678363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Text Box 31"/>
          <p:cNvSpPr txBox="1">
            <a:spLocks noChangeArrowheads="1"/>
          </p:cNvSpPr>
          <p:nvPr/>
        </p:nvSpPr>
        <p:spPr bwMode="auto">
          <a:xfrm>
            <a:off x="2173288" y="5072063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39953" name="Picture 36" descr="000"/>
          <p:cNvPicPr>
            <a:picLocks noChangeAspect="1" noChangeArrowheads="1"/>
          </p:cNvPicPr>
          <p:nvPr/>
        </p:nvPicPr>
        <p:blipFill>
          <a:blip r:embed="rId3">
            <a:lum bright="-60000"/>
          </a:blip>
          <a:srcRect/>
          <a:stretch>
            <a:fillRect/>
          </a:stretch>
        </p:blipFill>
        <p:spPr bwMode="auto">
          <a:xfrm>
            <a:off x="7138988" y="4175125"/>
            <a:ext cx="766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4" name="Text Box 37"/>
          <p:cNvSpPr txBox="1">
            <a:spLocks noChangeArrowheads="1"/>
          </p:cNvSpPr>
          <p:nvPr/>
        </p:nvSpPr>
        <p:spPr bwMode="auto">
          <a:xfrm>
            <a:off x="7296150" y="4522788"/>
            <a:ext cx="366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39955" name="Picture 39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338" y="3644900"/>
            <a:ext cx="766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6" name="Text Box 40"/>
          <p:cNvSpPr txBox="1">
            <a:spLocks noChangeArrowheads="1"/>
          </p:cNvSpPr>
          <p:nvPr/>
        </p:nvSpPr>
        <p:spPr bwMode="auto">
          <a:xfrm>
            <a:off x="4143375" y="4038600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39957" name="Picture 42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38" y="4822825"/>
            <a:ext cx="766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8" name="Text Box 43"/>
          <p:cNvSpPr txBox="1">
            <a:spLocks noChangeArrowheads="1"/>
          </p:cNvSpPr>
          <p:nvPr/>
        </p:nvSpPr>
        <p:spPr bwMode="auto">
          <a:xfrm>
            <a:off x="4575175" y="5216525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sp>
        <p:nvSpPr>
          <p:cNvPr id="39959" name="Oval 44"/>
          <p:cNvSpPr>
            <a:spLocks noChangeArrowheads="1"/>
          </p:cNvSpPr>
          <p:nvPr/>
        </p:nvSpPr>
        <p:spPr bwMode="auto">
          <a:xfrm>
            <a:off x="5168900" y="3213100"/>
            <a:ext cx="3240088" cy="2808288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39960" name="Oval 45"/>
          <p:cNvSpPr>
            <a:spLocks noChangeArrowheads="1"/>
          </p:cNvSpPr>
          <p:nvPr/>
        </p:nvSpPr>
        <p:spPr bwMode="auto">
          <a:xfrm>
            <a:off x="417513" y="2565400"/>
            <a:ext cx="8280400" cy="4176713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39961" name="Rectangle 47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39962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Ontological Commitment 1</a:t>
            </a:r>
          </a:p>
        </p:txBody>
      </p:sp>
      <p:sp>
        <p:nvSpPr>
          <p:cNvPr id="42" name="Rectangle 46"/>
          <p:cNvSpPr txBox="1">
            <a:spLocks noChangeArrowheads="1"/>
          </p:cNvSpPr>
          <p:nvPr/>
        </p:nvSpPr>
        <p:spPr bwMode="auto">
          <a:xfrm>
            <a:off x="395288" y="1628775"/>
            <a:ext cx="83534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000" kern="0">
                <a:solidFill>
                  <a:srgbClr val="292929"/>
                </a:solidFill>
                <a:latin typeface="+mn-lt"/>
              </a:rPr>
              <a:t>Extension of “</a:t>
            </a:r>
            <a:r>
              <a:rPr lang="en-US" sz="2000" b="1" kern="0">
                <a:solidFill>
                  <a:srgbClr val="292929"/>
                </a:solidFill>
                <a:latin typeface="+mn-lt"/>
              </a:rPr>
              <a:t>Patient with </a:t>
            </a:r>
            <a:r>
              <a:rPr lang="en-US" sz="2000" i="1" kern="0">
                <a:solidFill>
                  <a:srgbClr val="292929"/>
                </a:solidFill>
                <a:latin typeface="+mn-lt"/>
              </a:rPr>
              <a:t>Ventricular Septal Defect</a:t>
            </a:r>
            <a:r>
              <a:rPr lang="en-US" sz="2000" kern="0">
                <a:solidFill>
                  <a:srgbClr val="292929"/>
                </a:solidFill>
                <a:latin typeface="+mn-lt"/>
              </a:rPr>
              <a:t>” includes extension of “</a:t>
            </a:r>
            <a:r>
              <a:rPr lang="en-US" sz="2000" b="1" kern="0">
                <a:solidFill>
                  <a:srgbClr val="292929"/>
                </a:solidFill>
                <a:latin typeface="+mn-lt"/>
              </a:rPr>
              <a:t>Patient with </a:t>
            </a:r>
            <a:r>
              <a:rPr lang="en-US" sz="2000" kern="0">
                <a:solidFill>
                  <a:srgbClr val="292929"/>
                </a:solidFill>
                <a:latin typeface="+mn-lt"/>
              </a:rPr>
              <a:t>Tetralogy of Fallot”: </a:t>
            </a:r>
            <a:r>
              <a:rPr lang="en-US" sz="2000" b="1" kern="0">
                <a:solidFill>
                  <a:srgbClr val="008000"/>
                </a:solidFill>
                <a:latin typeface="+mn-lt"/>
              </a:rPr>
              <a:t>TRUE</a:t>
            </a:r>
            <a:endParaRPr lang="en-US" sz="2000" b="1" kern="0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71"/>
          <p:cNvGrpSpPr>
            <a:grpSpLocks/>
          </p:cNvGrpSpPr>
          <p:nvPr/>
        </p:nvGrpSpPr>
        <p:grpSpPr bwMode="auto">
          <a:xfrm>
            <a:off x="5808663" y="4797425"/>
            <a:ext cx="1296987" cy="503238"/>
            <a:chOff x="3659" y="3022"/>
            <a:chExt cx="817" cy="317"/>
          </a:xfrm>
        </p:grpSpPr>
        <p:sp>
          <p:nvSpPr>
            <p:cNvPr id="42078" name="Line 68"/>
            <p:cNvSpPr>
              <a:spLocks noChangeShapeType="1"/>
            </p:cNvSpPr>
            <p:nvPr/>
          </p:nvSpPr>
          <p:spPr bwMode="auto">
            <a:xfrm>
              <a:off x="3659" y="3203"/>
              <a:ext cx="817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79" name="Line 69"/>
            <p:cNvSpPr>
              <a:spLocks noChangeShapeType="1"/>
            </p:cNvSpPr>
            <p:nvPr/>
          </p:nvSpPr>
          <p:spPr bwMode="auto">
            <a:xfrm>
              <a:off x="3659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80" name="Line 70"/>
            <p:cNvSpPr>
              <a:spLocks noChangeShapeType="1"/>
            </p:cNvSpPr>
            <p:nvPr/>
          </p:nvSpPr>
          <p:spPr bwMode="auto">
            <a:xfrm>
              <a:off x="4476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86" name="Group 72"/>
          <p:cNvGrpSpPr>
            <a:grpSpLocks/>
          </p:cNvGrpSpPr>
          <p:nvPr/>
        </p:nvGrpSpPr>
        <p:grpSpPr bwMode="auto">
          <a:xfrm>
            <a:off x="6862763" y="4437063"/>
            <a:ext cx="1296987" cy="503237"/>
            <a:chOff x="3659" y="3022"/>
            <a:chExt cx="817" cy="317"/>
          </a:xfrm>
        </p:grpSpPr>
        <p:sp>
          <p:nvSpPr>
            <p:cNvPr id="42075" name="Line 73"/>
            <p:cNvSpPr>
              <a:spLocks noChangeShapeType="1"/>
            </p:cNvSpPr>
            <p:nvPr/>
          </p:nvSpPr>
          <p:spPr bwMode="auto">
            <a:xfrm>
              <a:off x="3659" y="3203"/>
              <a:ext cx="817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76" name="Line 74"/>
            <p:cNvSpPr>
              <a:spLocks noChangeShapeType="1"/>
            </p:cNvSpPr>
            <p:nvPr/>
          </p:nvSpPr>
          <p:spPr bwMode="auto">
            <a:xfrm>
              <a:off x="3659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77" name="Line 75"/>
            <p:cNvSpPr>
              <a:spLocks noChangeShapeType="1"/>
            </p:cNvSpPr>
            <p:nvPr/>
          </p:nvSpPr>
          <p:spPr bwMode="auto">
            <a:xfrm>
              <a:off x="4476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87" name="Group 76"/>
          <p:cNvGrpSpPr>
            <a:grpSpLocks/>
          </p:cNvGrpSpPr>
          <p:nvPr/>
        </p:nvGrpSpPr>
        <p:grpSpPr bwMode="auto">
          <a:xfrm>
            <a:off x="6253163" y="3573463"/>
            <a:ext cx="1296987" cy="503237"/>
            <a:chOff x="3659" y="3022"/>
            <a:chExt cx="817" cy="317"/>
          </a:xfrm>
        </p:grpSpPr>
        <p:sp>
          <p:nvSpPr>
            <p:cNvPr id="42072" name="Line 77"/>
            <p:cNvSpPr>
              <a:spLocks noChangeShapeType="1"/>
            </p:cNvSpPr>
            <p:nvPr/>
          </p:nvSpPr>
          <p:spPr bwMode="auto">
            <a:xfrm>
              <a:off x="3659" y="3203"/>
              <a:ext cx="817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73" name="Line 78"/>
            <p:cNvSpPr>
              <a:spLocks noChangeShapeType="1"/>
            </p:cNvSpPr>
            <p:nvPr/>
          </p:nvSpPr>
          <p:spPr bwMode="auto">
            <a:xfrm>
              <a:off x="3659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74" name="Line 79"/>
            <p:cNvSpPr>
              <a:spLocks noChangeShapeType="1"/>
            </p:cNvSpPr>
            <p:nvPr/>
          </p:nvSpPr>
          <p:spPr bwMode="auto">
            <a:xfrm>
              <a:off x="4476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88" name="Group 80"/>
          <p:cNvGrpSpPr>
            <a:grpSpLocks/>
          </p:cNvGrpSpPr>
          <p:nvPr/>
        </p:nvGrpSpPr>
        <p:grpSpPr bwMode="auto">
          <a:xfrm>
            <a:off x="5219700" y="3933825"/>
            <a:ext cx="1296988" cy="503238"/>
            <a:chOff x="3659" y="3022"/>
            <a:chExt cx="817" cy="317"/>
          </a:xfrm>
        </p:grpSpPr>
        <p:sp>
          <p:nvSpPr>
            <p:cNvPr id="42069" name="Line 81"/>
            <p:cNvSpPr>
              <a:spLocks noChangeShapeType="1"/>
            </p:cNvSpPr>
            <p:nvPr/>
          </p:nvSpPr>
          <p:spPr bwMode="auto">
            <a:xfrm>
              <a:off x="3659" y="3203"/>
              <a:ext cx="817" cy="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70" name="Line 82"/>
            <p:cNvSpPr>
              <a:spLocks noChangeShapeType="1"/>
            </p:cNvSpPr>
            <p:nvPr/>
          </p:nvSpPr>
          <p:spPr bwMode="auto">
            <a:xfrm>
              <a:off x="3659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71" name="Line 83"/>
            <p:cNvSpPr>
              <a:spLocks noChangeShapeType="1"/>
            </p:cNvSpPr>
            <p:nvPr/>
          </p:nvSpPr>
          <p:spPr bwMode="auto">
            <a:xfrm>
              <a:off x="4476" y="302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89" name="Group 42"/>
          <p:cNvGrpSpPr>
            <a:grpSpLocks/>
          </p:cNvGrpSpPr>
          <p:nvPr/>
        </p:nvGrpSpPr>
        <p:grpSpPr bwMode="auto">
          <a:xfrm>
            <a:off x="2817813" y="3141663"/>
            <a:ext cx="1296987" cy="503237"/>
            <a:chOff x="1775" y="1979"/>
            <a:chExt cx="817" cy="317"/>
          </a:xfrm>
        </p:grpSpPr>
        <p:sp>
          <p:nvSpPr>
            <p:cNvPr id="42066" name="Line 39"/>
            <p:cNvSpPr>
              <a:spLocks noChangeShapeType="1"/>
            </p:cNvSpPr>
            <p:nvPr/>
          </p:nvSpPr>
          <p:spPr bwMode="auto">
            <a:xfrm>
              <a:off x="1775" y="2160"/>
              <a:ext cx="81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67" name="Line 40"/>
            <p:cNvSpPr>
              <a:spLocks noChangeShapeType="1"/>
            </p:cNvSpPr>
            <p:nvPr/>
          </p:nvSpPr>
          <p:spPr bwMode="auto">
            <a:xfrm>
              <a:off x="177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68" name="Line 41"/>
            <p:cNvSpPr>
              <a:spLocks noChangeShapeType="1"/>
            </p:cNvSpPr>
            <p:nvPr/>
          </p:nvSpPr>
          <p:spPr bwMode="auto">
            <a:xfrm>
              <a:off x="259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90" name="Group 43"/>
          <p:cNvGrpSpPr>
            <a:grpSpLocks/>
          </p:cNvGrpSpPr>
          <p:nvPr/>
        </p:nvGrpSpPr>
        <p:grpSpPr bwMode="auto">
          <a:xfrm>
            <a:off x="1476375" y="3789363"/>
            <a:ext cx="1296988" cy="503237"/>
            <a:chOff x="1775" y="1979"/>
            <a:chExt cx="817" cy="317"/>
          </a:xfrm>
        </p:grpSpPr>
        <p:sp>
          <p:nvSpPr>
            <p:cNvPr id="42063" name="Line 44"/>
            <p:cNvSpPr>
              <a:spLocks noChangeShapeType="1"/>
            </p:cNvSpPr>
            <p:nvPr/>
          </p:nvSpPr>
          <p:spPr bwMode="auto">
            <a:xfrm>
              <a:off x="1775" y="2160"/>
              <a:ext cx="81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64" name="Line 45"/>
            <p:cNvSpPr>
              <a:spLocks noChangeShapeType="1"/>
            </p:cNvSpPr>
            <p:nvPr/>
          </p:nvSpPr>
          <p:spPr bwMode="auto">
            <a:xfrm>
              <a:off x="177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65" name="Line 46"/>
            <p:cNvSpPr>
              <a:spLocks noChangeShapeType="1"/>
            </p:cNvSpPr>
            <p:nvPr/>
          </p:nvSpPr>
          <p:spPr bwMode="auto">
            <a:xfrm>
              <a:off x="259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91" name="Group 47"/>
          <p:cNvGrpSpPr>
            <a:grpSpLocks/>
          </p:cNvGrpSpPr>
          <p:nvPr/>
        </p:nvGrpSpPr>
        <p:grpSpPr bwMode="auto">
          <a:xfrm>
            <a:off x="1692275" y="4870450"/>
            <a:ext cx="1296988" cy="503238"/>
            <a:chOff x="1775" y="1979"/>
            <a:chExt cx="817" cy="317"/>
          </a:xfrm>
        </p:grpSpPr>
        <p:sp>
          <p:nvSpPr>
            <p:cNvPr id="42060" name="Line 48"/>
            <p:cNvSpPr>
              <a:spLocks noChangeShapeType="1"/>
            </p:cNvSpPr>
            <p:nvPr/>
          </p:nvSpPr>
          <p:spPr bwMode="auto">
            <a:xfrm>
              <a:off x="1775" y="2160"/>
              <a:ext cx="81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61" name="Line 49"/>
            <p:cNvSpPr>
              <a:spLocks noChangeShapeType="1"/>
            </p:cNvSpPr>
            <p:nvPr/>
          </p:nvSpPr>
          <p:spPr bwMode="auto">
            <a:xfrm>
              <a:off x="177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62" name="Line 50"/>
            <p:cNvSpPr>
              <a:spLocks noChangeShapeType="1"/>
            </p:cNvSpPr>
            <p:nvPr/>
          </p:nvSpPr>
          <p:spPr bwMode="auto">
            <a:xfrm>
              <a:off x="259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92" name="Group 51"/>
          <p:cNvGrpSpPr>
            <a:grpSpLocks/>
          </p:cNvGrpSpPr>
          <p:nvPr/>
        </p:nvGrpSpPr>
        <p:grpSpPr bwMode="auto">
          <a:xfrm>
            <a:off x="3275013" y="5518150"/>
            <a:ext cx="1296987" cy="503238"/>
            <a:chOff x="1775" y="1979"/>
            <a:chExt cx="817" cy="317"/>
          </a:xfrm>
        </p:grpSpPr>
        <p:sp>
          <p:nvSpPr>
            <p:cNvPr id="42057" name="Line 52"/>
            <p:cNvSpPr>
              <a:spLocks noChangeShapeType="1"/>
            </p:cNvSpPr>
            <p:nvPr/>
          </p:nvSpPr>
          <p:spPr bwMode="auto">
            <a:xfrm>
              <a:off x="1775" y="2160"/>
              <a:ext cx="81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58" name="Line 53"/>
            <p:cNvSpPr>
              <a:spLocks noChangeShapeType="1"/>
            </p:cNvSpPr>
            <p:nvPr/>
          </p:nvSpPr>
          <p:spPr bwMode="auto">
            <a:xfrm>
              <a:off x="177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59" name="Line 54"/>
            <p:cNvSpPr>
              <a:spLocks noChangeShapeType="1"/>
            </p:cNvSpPr>
            <p:nvPr/>
          </p:nvSpPr>
          <p:spPr bwMode="auto">
            <a:xfrm>
              <a:off x="259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93" name="Group 55"/>
          <p:cNvGrpSpPr>
            <a:grpSpLocks/>
          </p:cNvGrpSpPr>
          <p:nvPr/>
        </p:nvGrpSpPr>
        <p:grpSpPr bwMode="auto">
          <a:xfrm>
            <a:off x="4140200" y="5157788"/>
            <a:ext cx="1296988" cy="503237"/>
            <a:chOff x="1775" y="1979"/>
            <a:chExt cx="817" cy="317"/>
          </a:xfrm>
        </p:grpSpPr>
        <p:sp>
          <p:nvSpPr>
            <p:cNvPr id="42054" name="Line 56"/>
            <p:cNvSpPr>
              <a:spLocks noChangeShapeType="1"/>
            </p:cNvSpPr>
            <p:nvPr/>
          </p:nvSpPr>
          <p:spPr bwMode="auto">
            <a:xfrm>
              <a:off x="1775" y="2160"/>
              <a:ext cx="81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55" name="Line 57"/>
            <p:cNvSpPr>
              <a:spLocks noChangeShapeType="1"/>
            </p:cNvSpPr>
            <p:nvPr/>
          </p:nvSpPr>
          <p:spPr bwMode="auto">
            <a:xfrm>
              <a:off x="177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56" name="Line 58"/>
            <p:cNvSpPr>
              <a:spLocks noChangeShapeType="1"/>
            </p:cNvSpPr>
            <p:nvPr/>
          </p:nvSpPr>
          <p:spPr bwMode="auto">
            <a:xfrm>
              <a:off x="259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94" name="Group 59"/>
          <p:cNvGrpSpPr>
            <a:grpSpLocks/>
          </p:cNvGrpSpPr>
          <p:nvPr/>
        </p:nvGrpSpPr>
        <p:grpSpPr bwMode="auto">
          <a:xfrm>
            <a:off x="3779838" y="3933825"/>
            <a:ext cx="1296987" cy="503238"/>
            <a:chOff x="1775" y="1979"/>
            <a:chExt cx="817" cy="317"/>
          </a:xfrm>
        </p:grpSpPr>
        <p:sp>
          <p:nvSpPr>
            <p:cNvPr id="42051" name="Line 60"/>
            <p:cNvSpPr>
              <a:spLocks noChangeShapeType="1"/>
            </p:cNvSpPr>
            <p:nvPr/>
          </p:nvSpPr>
          <p:spPr bwMode="auto">
            <a:xfrm>
              <a:off x="1775" y="2160"/>
              <a:ext cx="81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52" name="Line 61"/>
            <p:cNvSpPr>
              <a:spLocks noChangeShapeType="1"/>
            </p:cNvSpPr>
            <p:nvPr/>
          </p:nvSpPr>
          <p:spPr bwMode="auto">
            <a:xfrm>
              <a:off x="177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53" name="Line 62"/>
            <p:cNvSpPr>
              <a:spLocks noChangeShapeType="1"/>
            </p:cNvSpPr>
            <p:nvPr/>
          </p:nvSpPr>
          <p:spPr bwMode="auto">
            <a:xfrm>
              <a:off x="259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95" name="Group 63"/>
          <p:cNvGrpSpPr>
            <a:grpSpLocks/>
          </p:cNvGrpSpPr>
          <p:nvPr/>
        </p:nvGrpSpPr>
        <p:grpSpPr bwMode="auto">
          <a:xfrm>
            <a:off x="2987675" y="4365625"/>
            <a:ext cx="1296988" cy="503238"/>
            <a:chOff x="1775" y="1979"/>
            <a:chExt cx="817" cy="317"/>
          </a:xfrm>
        </p:grpSpPr>
        <p:sp>
          <p:nvSpPr>
            <p:cNvPr id="42048" name="Line 64"/>
            <p:cNvSpPr>
              <a:spLocks noChangeShapeType="1"/>
            </p:cNvSpPr>
            <p:nvPr/>
          </p:nvSpPr>
          <p:spPr bwMode="auto">
            <a:xfrm>
              <a:off x="1775" y="2160"/>
              <a:ext cx="81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49" name="Line 65"/>
            <p:cNvSpPr>
              <a:spLocks noChangeShapeType="1"/>
            </p:cNvSpPr>
            <p:nvPr/>
          </p:nvSpPr>
          <p:spPr bwMode="auto">
            <a:xfrm>
              <a:off x="177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2050" name="Line 66"/>
            <p:cNvSpPr>
              <a:spLocks noChangeShapeType="1"/>
            </p:cNvSpPr>
            <p:nvPr/>
          </p:nvSpPr>
          <p:spPr bwMode="auto">
            <a:xfrm>
              <a:off x="259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pSp>
        <p:nvGrpSpPr>
          <p:cNvPr id="41996" name="Group 3"/>
          <p:cNvGrpSpPr>
            <a:grpSpLocks/>
          </p:cNvGrpSpPr>
          <p:nvPr/>
        </p:nvGrpSpPr>
        <p:grpSpPr bwMode="auto">
          <a:xfrm>
            <a:off x="6105525" y="4533900"/>
            <a:ext cx="766763" cy="911225"/>
            <a:chOff x="3515" y="1586"/>
            <a:chExt cx="483" cy="574"/>
          </a:xfrm>
        </p:grpSpPr>
        <p:pic>
          <p:nvPicPr>
            <p:cNvPr id="42046" name="Picture 4" descr="000"/>
            <p:cNvPicPr>
              <a:picLocks noChangeAspect="1" noChangeArrowheads="1"/>
            </p:cNvPicPr>
            <p:nvPr/>
          </p:nvPicPr>
          <p:blipFill>
            <a:blip r:embed="rId3">
              <a:lum bright="-60000"/>
            </a:blip>
            <a:srcRect/>
            <a:stretch>
              <a:fillRect/>
            </a:stretch>
          </p:blipFill>
          <p:spPr bwMode="auto">
            <a:xfrm>
              <a:off x="3515" y="1586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7" name="Text Box 5"/>
            <p:cNvSpPr txBox="1">
              <a:spLocks noChangeArrowheads="1"/>
            </p:cNvSpPr>
            <p:nvPr/>
          </p:nvSpPr>
          <p:spPr bwMode="auto">
            <a:xfrm>
              <a:off x="3614" y="1805"/>
              <a:ext cx="23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41997" name="Group 6"/>
          <p:cNvGrpSpPr>
            <a:grpSpLocks/>
          </p:cNvGrpSpPr>
          <p:nvPr/>
        </p:nvGrpSpPr>
        <p:grpSpPr bwMode="auto">
          <a:xfrm>
            <a:off x="3081338" y="2949575"/>
            <a:ext cx="766762" cy="911225"/>
            <a:chOff x="2638" y="1344"/>
            <a:chExt cx="483" cy="574"/>
          </a:xfrm>
        </p:grpSpPr>
        <p:pic>
          <p:nvPicPr>
            <p:cNvPr id="42044" name="Picture 7" descr="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344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5" name="Text Box 8"/>
            <p:cNvSpPr txBox="1">
              <a:spLocks noChangeArrowheads="1"/>
            </p:cNvSpPr>
            <p:nvPr/>
          </p:nvSpPr>
          <p:spPr bwMode="auto">
            <a:xfrm>
              <a:off x="2748" y="1592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P</a:t>
              </a:r>
            </a:p>
          </p:txBody>
        </p:sp>
      </p:grpSp>
      <p:grpSp>
        <p:nvGrpSpPr>
          <p:cNvPr id="41998" name="Group 9"/>
          <p:cNvGrpSpPr>
            <a:grpSpLocks/>
          </p:cNvGrpSpPr>
          <p:nvPr/>
        </p:nvGrpSpPr>
        <p:grpSpPr bwMode="auto">
          <a:xfrm>
            <a:off x="1784350" y="3573463"/>
            <a:ext cx="766763" cy="911225"/>
            <a:chOff x="2638" y="1344"/>
            <a:chExt cx="483" cy="574"/>
          </a:xfrm>
        </p:grpSpPr>
        <p:pic>
          <p:nvPicPr>
            <p:cNvPr id="42042" name="Picture 10" descr="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344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3" name="Text Box 11"/>
            <p:cNvSpPr txBox="1">
              <a:spLocks noChangeArrowheads="1"/>
            </p:cNvSpPr>
            <p:nvPr/>
          </p:nvSpPr>
          <p:spPr bwMode="auto">
            <a:xfrm>
              <a:off x="2748" y="1592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P</a:t>
              </a:r>
            </a:p>
          </p:txBody>
        </p:sp>
      </p:grpSp>
      <p:grpSp>
        <p:nvGrpSpPr>
          <p:cNvPr id="41999" name="Group 12"/>
          <p:cNvGrpSpPr>
            <a:grpSpLocks/>
          </p:cNvGrpSpPr>
          <p:nvPr/>
        </p:nvGrpSpPr>
        <p:grpSpPr bwMode="auto">
          <a:xfrm>
            <a:off x="3152775" y="4175125"/>
            <a:ext cx="766763" cy="911225"/>
            <a:chOff x="2638" y="1344"/>
            <a:chExt cx="483" cy="574"/>
          </a:xfrm>
        </p:grpSpPr>
        <p:pic>
          <p:nvPicPr>
            <p:cNvPr id="42040" name="Picture 13" descr="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344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1" name="Text Box 14"/>
            <p:cNvSpPr txBox="1">
              <a:spLocks noChangeArrowheads="1"/>
            </p:cNvSpPr>
            <p:nvPr/>
          </p:nvSpPr>
          <p:spPr bwMode="auto">
            <a:xfrm>
              <a:off x="2748" y="1592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P</a:t>
              </a:r>
            </a:p>
          </p:txBody>
        </p:sp>
      </p:grpSp>
      <p:grpSp>
        <p:nvGrpSpPr>
          <p:cNvPr id="42000" name="Group 15"/>
          <p:cNvGrpSpPr>
            <a:grpSpLocks/>
          </p:cNvGrpSpPr>
          <p:nvPr/>
        </p:nvGrpSpPr>
        <p:grpSpPr bwMode="auto">
          <a:xfrm>
            <a:off x="3584575" y="5302250"/>
            <a:ext cx="766763" cy="911225"/>
            <a:chOff x="2638" y="1344"/>
            <a:chExt cx="483" cy="574"/>
          </a:xfrm>
        </p:grpSpPr>
        <p:pic>
          <p:nvPicPr>
            <p:cNvPr id="42038" name="Picture 16" descr="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344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9" name="Text Box 17"/>
            <p:cNvSpPr txBox="1">
              <a:spLocks noChangeArrowheads="1"/>
            </p:cNvSpPr>
            <p:nvPr/>
          </p:nvSpPr>
          <p:spPr bwMode="auto">
            <a:xfrm>
              <a:off x="2748" y="1592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P</a:t>
              </a:r>
            </a:p>
          </p:txBody>
        </p:sp>
      </p:grpSp>
      <p:grpSp>
        <p:nvGrpSpPr>
          <p:cNvPr id="42001" name="Group 18"/>
          <p:cNvGrpSpPr>
            <a:grpSpLocks/>
          </p:cNvGrpSpPr>
          <p:nvPr/>
        </p:nvGrpSpPr>
        <p:grpSpPr bwMode="auto">
          <a:xfrm>
            <a:off x="5457825" y="3670300"/>
            <a:ext cx="766763" cy="911225"/>
            <a:chOff x="3515" y="1586"/>
            <a:chExt cx="483" cy="574"/>
          </a:xfrm>
        </p:grpSpPr>
        <p:pic>
          <p:nvPicPr>
            <p:cNvPr id="42036" name="Picture 19" descr="000"/>
            <p:cNvPicPr>
              <a:picLocks noChangeAspect="1" noChangeArrowheads="1"/>
            </p:cNvPicPr>
            <p:nvPr/>
          </p:nvPicPr>
          <p:blipFill>
            <a:blip r:embed="rId3">
              <a:lum bright="-60000"/>
            </a:blip>
            <a:srcRect/>
            <a:stretch>
              <a:fillRect/>
            </a:stretch>
          </p:blipFill>
          <p:spPr bwMode="auto">
            <a:xfrm>
              <a:off x="3515" y="1586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7" name="Text Box 20"/>
            <p:cNvSpPr txBox="1">
              <a:spLocks noChangeArrowheads="1"/>
            </p:cNvSpPr>
            <p:nvPr/>
          </p:nvSpPr>
          <p:spPr bwMode="auto">
            <a:xfrm>
              <a:off x="3614" y="1805"/>
              <a:ext cx="23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42002" name="Group 21"/>
          <p:cNvGrpSpPr>
            <a:grpSpLocks/>
          </p:cNvGrpSpPr>
          <p:nvPr/>
        </p:nvGrpSpPr>
        <p:grpSpPr bwMode="auto">
          <a:xfrm>
            <a:off x="6537325" y="3357563"/>
            <a:ext cx="766763" cy="911225"/>
            <a:chOff x="3515" y="1586"/>
            <a:chExt cx="483" cy="574"/>
          </a:xfrm>
        </p:grpSpPr>
        <p:pic>
          <p:nvPicPr>
            <p:cNvPr id="42034" name="Picture 22" descr="000"/>
            <p:cNvPicPr>
              <a:picLocks noChangeAspect="1" noChangeArrowheads="1"/>
            </p:cNvPicPr>
            <p:nvPr/>
          </p:nvPicPr>
          <p:blipFill>
            <a:blip r:embed="rId3">
              <a:lum bright="-60000"/>
            </a:blip>
            <a:srcRect/>
            <a:stretch>
              <a:fillRect/>
            </a:stretch>
          </p:blipFill>
          <p:spPr bwMode="auto">
            <a:xfrm>
              <a:off x="3515" y="1586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5" name="Text Box 23"/>
            <p:cNvSpPr txBox="1">
              <a:spLocks noChangeArrowheads="1"/>
            </p:cNvSpPr>
            <p:nvPr/>
          </p:nvSpPr>
          <p:spPr bwMode="auto">
            <a:xfrm>
              <a:off x="3614" y="1805"/>
              <a:ext cx="23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42003" name="Group 24"/>
          <p:cNvGrpSpPr>
            <a:grpSpLocks/>
          </p:cNvGrpSpPr>
          <p:nvPr/>
        </p:nvGrpSpPr>
        <p:grpSpPr bwMode="auto">
          <a:xfrm>
            <a:off x="2000250" y="4678363"/>
            <a:ext cx="766763" cy="911225"/>
            <a:chOff x="2638" y="1344"/>
            <a:chExt cx="483" cy="574"/>
          </a:xfrm>
        </p:grpSpPr>
        <p:pic>
          <p:nvPicPr>
            <p:cNvPr id="42032" name="Picture 25" descr="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344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3" name="Text Box 26"/>
            <p:cNvSpPr txBox="1">
              <a:spLocks noChangeArrowheads="1"/>
            </p:cNvSpPr>
            <p:nvPr/>
          </p:nvSpPr>
          <p:spPr bwMode="auto">
            <a:xfrm>
              <a:off x="2748" y="1592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P</a:t>
              </a:r>
            </a:p>
          </p:txBody>
        </p:sp>
      </p:grpSp>
      <p:grpSp>
        <p:nvGrpSpPr>
          <p:cNvPr id="42004" name="Group 27"/>
          <p:cNvGrpSpPr>
            <a:grpSpLocks/>
          </p:cNvGrpSpPr>
          <p:nvPr/>
        </p:nvGrpSpPr>
        <p:grpSpPr bwMode="auto">
          <a:xfrm>
            <a:off x="7138988" y="4175125"/>
            <a:ext cx="766762" cy="911225"/>
            <a:chOff x="3515" y="1586"/>
            <a:chExt cx="483" cy="574"/>
          </a:xfrm>
        </p:grpSpPr>
        <p:pic>
          <p:nvPicPr>
            <p:cNvPr id="42030" name="Picture 28" descr="000"/>
            <p:cNvPicPr>
              <a:picLocks noChangeAspect="1" noChangeArrowheads="1"/>
            </p:cNvPicPr>
            <p:nvPr/>
          </p:nvPicPr>
          <p:blipFill>
            <a:blip r:embed="rId3">
              <a:lum bright="-60000"/>
            </a:blip>
            <a:srcRect/>
            <a:stretch>
              <a:fillRect/>
            </a:stretch>
          </p:blipFill>
          <p:spPr bwMode="auto">
            <a:xfrm>
              <a:off x="3515" y="1586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1" name="Text Box 29"/>
            <p:cNvSpPr txBox="1">
              <a:spLocks noChangeArrowheads="1"/>
            </p:cNvSpPr>
            <p:nvPr/>
          </p:nvSpPr>
          <p:spPr bwMode="auto">
            <a:xfrm>
              <a:off x="3614" y="1805"/>
              <a:ext cx="23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42005" name="Group 30"/>
          <p:cNvGrpSpPr>
            <a:grpSpLocks/>
          </p:cNvGrpSpPr>
          <p:nvPr/>
        </p:nvGrpSpPr>
        <p:grpSpPr bwMode="auto">
          <a:xfrm>
            <a:off x="3970338" y="3644900"/>
            <a:ext cx="766762" cy="911225"/>
            <a:chOff x="2638" y="1344"/>
            <a:chExt cx="483" cy="574"/>
          </a:xfrm>
        </p:grpSpPr>
        <p:pic>
          <p:nvPicPr>
            <p:cNvPr id="42028" name="Picture 31" descr="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344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29" name="Text Box 32"/>
            <p:cNvSpPr txBox="1">
              <a:spLocks noChangeArrowheads="1"/>
            </p:cNvSpPr>
            <p:nvPr/>
          </p:nvSpPr>
          <p:spPr bwMode="auto">
            <a:xfrm>
              <a:off x="2748" y="1592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P</a:t>
              </a:r>
            </a:p>
          </p:txBody>
        </p:sp>
      </p:grpSp>
      <p:grpSp>
        <p:nvGrpSpPr>
          <p:cNvPr id="42006" name="Group 33"/>
          <p:cNvGrpSpPr>
            <a:grpSpLocks/>
          </p:cNvGrpSpPr>
          <p:nvPr/>
        </p:nvGrpSpPr>
        <p:grpSpPr bwMode="auto">
          <a:xfrm>
            <a:off x="4402138" y="4822825"/>
            <a:ext cx="766762" cy="911225"/>
            <a:chOff x="2638" y="1344"/>
            <a:chExt cx="483" cy="574"/>
          </a:xfrm>
        </p:grpSpPr>
        <p:pic>
          <p:nvPicPr>
            <p:cNvPr id="42026" name="Picture 34" descr="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344"/>
              <a:ext cx="48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27" name="Text Box 35"/>
            <p:cNvSpPr txBox="1">
              <a:spLocks noChangeArrowheads="1"/>
            </p:cNvSpPr>
            <p:nvPr/>
          </p:nvSpPr>
          <p:spPr bwMode="auto">
            <a:xfrm>
              <a:off x="2748" y="1592"/>
              <a:ext cx="2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b="1">
                  <a:solidFill>
                    <a:srgbClr val="800000"/>
                  </a:solidFill>
                </a:rPr>
                <a:t>P</a:t>
              </a:r>
            </a:p>
          </p:txBody>
        </p:sp>
      </p:grpSp>
      <p:sp>
        <p:nvSpPr>
          <p:cNvPr id="42007" name="Oval 36"/>
          <p:cNvSpPr>
            <a:spLocks noChangeArrowheads="1"/>
          </p:cNvSpPr>
          <p:nvPr/>
        </p:nvSpPr>
        <p:spPr bwMode="auto">
          <a:xfrm>
            <a:off x="5168900" y="3213100"/>
            <a:ext cx="3240088" cy="2808288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42008" name="Oval 37"/>
          <p:cNvSpPr>
            <a:spLocks noChangeArrowheads="1"/>
          </p:cNvSpPr>
          <p:nvPr/>
        </p:nvSpPr>
        <p:spPr bwMode="auto">
          <a:xfrm>
            <a:off x="417513" y="2565400"/>
            <a:ext cx="8280400" cy="4176713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42009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748712" cy="46085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Extension of “</a:t>
            </a:r>
            <a:r>
              <a:rPr lang="en-US" b="1" smtClean="0"/>
              <a:t>Situation with </a:t>
            </a:r>
            <a:r>
              <a:rPr lang="en-US" smtClean="0"/>
              <a:t>Pulmonic Valve Stenosis” includes extension of “</a:t>
            </a:r>
            <a:r>
              <a:rPr lang="en-US" b="1" smtClean="0"/>
              <a:t>Situation with </a:t>
            </a:r>
            <a:r>
              <a:rPr lang="en-US" smtClean="0"/>
              <a:t>Tetralogy of Fallot”: </a:t>
            </a:r>
            <a:r>
              <a:rPr lang="en-US" b="1" smtClean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2010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Ontological Commitment 3</a:t>
            </a:r>
          </a:p>
        </p:txBody>
      </p:sp>
      <p:sp>
        <p:nvSpPr>
          <p:cNvPr id="42011" name="Rectangle 85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pic>
        <p:nvPicPr>
          <p:cNvPr id="42012" name="Picture 10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38" y="2949575"/>
            <a:ext cx="766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3" name="Text Box 11"/>
          <p:cNvSpPr txBox="1">
            <a:spLocks noChangeArrowheads="1"/>
          </p:cNvSpPr>
          <p:nvPr/>
        </p:nvSpPr>
        <p:spPr bwMode="auto">
          <a:xfrm>
            <a:off x="3254375" y="3343275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42014" name="Picture 13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3573463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5" name="Text Box 14"/>
          <p:cNvSpPr txBox="1">
            <a:spLocks noChangeArrowheads="1"/>
          </p:cNvSpPr>
          <p:nvPr/>
        </p:nvSpPr>
        <p:spPr bwMode="auto">
          <a:xfrm>
            <a:off x="1957388" y="3967163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42016" name="Picture 16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4175125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7" name="Text Box 17"/>
          <p:cNvSpPr txBox="1">
            <a:spLocks noChangeArrowheads="1"/>
          </p:cNvSpPr>
          <p:nvPr/>
        </p:nvSpPr>
        <p:spPr bwMode="auto">
          <a:xfrm>
            <a:off x="3325813" y="4568825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42018" name="Picture 19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4575" y="5302250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9" name="Text Box 20"/>
          <p:cNvSpPr txBox="1">
            <a:spLocks noChangeArrowheads="1"/>
          </p:cNvSpPr>
          <p:nvPr/>
        </p:nvSpPr>
        <p:spPr bwMode="auto">
          <a:xfrm>
            <a:off x="3757613" y="5695950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42020" name="Picture 30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678363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1" name="Text Box 31"/>
          <p:cNvSpPr txBox="1">
            <a:spLocks noChangeArrowheads="1"/>
          </p:cNvSpPr>
          <p:nvPr/>
        </p:nvSpPr>
        <p:spPr bwMode="auto">
          <a:xfrm>
            <a:off x="2173288" y="5072063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42022" name="Picture 39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338" y="3644900"/>
            <a:ext cx="766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3" name="Text Box 40"/>
          <p:cNvSpPr txBox="1">
            <a:spLocks noChangeArrowheads="1"/>
          </p:cNvSpPr>
          <p:nvPr/>
        </p:nvSpPr>
        <p:spPr bwMode="auto">
          <a:xfrm>
            <a:off x="4143375" y="4038600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  <p:pic>
        <p:nvPicPr>
          <p:cNvPr id="42024" name="Picture 42" descr="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38" y="4822825"/>
            <a:ext cx="7667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5" name="Text Box 43"/>
          <p:cNvSpPr txBox="1">
            <a:spLocks noChangeArrowheads="1"/>
          </p:cNvSpPr>
          <p:nvPr/>
        </p:nvSpPr>
        <p:spPr bwMode="auto">
          <a:xfrm>
            <a:off x="4575175" y="5216525"/>
            <a:ext cx="3873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4403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The same term can be used to denote pathological structures, patients, or situations</a:t>
            </a:r>
          </a:p>
          <a:p>
            <a:pPr eaLnBrk="1" hangingPunct="1"/>
            <a:r>
              <a:rPr lang="en-US" sz="1800" smtClean="0"/>
              <a:t>Difficulties with classes that have compositional objects as members</a:t>
            </a:r>
            <a:br>
              <a:rPr lang="en-US" sz="1800" smtClean="0"/>
            </a:br>
            <a:r>
              <a:rPr lang="en-US" sz="1800" smtClean="0"/>
              <a:t>To what extends “A with B”: </a:t>
            </a:r>
          </a:p>
          <a:p>
            <a:pPr lvl="1" eaLnBrk="1" hangingPunct="1"/>
            <a:r>
              <a:rPr lang="en-US" sz="1600" smtClean="0"/>
              <a:t>a mereological sum A + B?</a:t>
            </a:r>
          </a:p>
          <a:p>
            <a:pPr lvl="1" eaLnBrk="1" hangingPunct="1"/>
            <a:r>
              <a:rPr lang="en-US" sz="1600" smtClean="0"/>
              <a:t>A kind of A which is located in an organism which is also the location of some B ?</a:t>
            </a:r>
          </a:p>
          <a:p>
            <a:pPr lvl="1" eaLnBrk="1" hangingPunct="1"/>
            <a:r>
              <a:rPr lang="en-US" sz="1600" smtClean="0"/>
              <a:t>A kind of B which is located in an organism which is also the location of some A ?</a:t>
            </a:r>
          </a:p>
          <a:p>
            <a:pPr lvl="1" eaLnBrk="1" hangingPunct="1"/>
            <a:r>
              <a:rPr lang="en-US" sz="1600" smtClean="0"/>
              <a:t>the organism?</a:t>
            </a:r>
          </a:p>
          <a:p>
            <a:pPr lvl="1" eaLnBrk="1" hangingPunct="1"/>
            <a:r>
              <a:rPr lang="en-US" sz="1600" smtClean="0"/>
              <a:t>the situation? </a:t>
            </a:r>
          </a:p>
        </p:txBody>
      </p:sp>
      <p:sp>
        <p:nvSpPr>
          <p:cNvPr id="44035" name="Rectangle 85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427538" y="6165850"/>
            <a:ext cx="4572000" cy="60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dirty="0"/>
              <a:t>Formal </a:t>
            </a:r>
            <a:r>
              <a:rPr lang="pt-BR" sz="1100" dirty="0" err="1"/>
              <a:t>representation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complex</a:t>
            </a:r>
            <a:r>
              <a:rPr lang="pt-BR" sz="1100" dirty="0"/>
              <a:t> SNOMED CT </a:t>
            </a:r>
            <a:r>
              <a:rPr lang="pt-BR" sz="1100" dirty="0" err="1"/>
              <a:t>expressions</a:t>
            </a:r>
            <a:r>
              <a:rPr lang="pt-BR" sz="1100" dirty="0"/>
              <a:t>.</a:t>
            </a:r>
          </a:p>
          <a:p>
            <a:pPr algn="ctr">
              <a:defRPr/>
            </a:pPr>
            <a:r>
              <a:rPr lang="pt-BR" sz="1100" dirty="0" err="1"/>
              <a:t>Schulz</a:t>
            </a:r>
            <a:r>
              <a:rPr lang="pt-BR" sz="1100" dirty="0"/>
              <a:t> S, </a:t>
            </a:r>
            <a:r>
              <a:rPr lang="pt-BR" sz="1100" dirty="0" err="1"/>
              <a:t>Markó</a:t>
            </a:r>
            <a:r>
              <a:rPr lang="pt-BR" sz="1100" dirty="0"/>
              <a:t> K, </a:t>
            </a:r>
            <a:r>
              <a:rPr lang="pt-BR" sz="1100" dirty="0" err="1"/>
              <a:t>Suntisrivaraporn</a:t>
            </a:r>
            <a:r>
              <a:rPr lang="pt-BR" sz="1100" dirty="0"/>
              <a:t> B.</a:t>
            </a:r>
          </a:p>
          <a:p>
            <a:pPr algn="ctr">
              <a:defRPr/>
            </a:pPr>
            <a:r>
              <a:rPr lang="pt-BR" sz="1100" dirty="0"/>
              <a:t>BMC </a:t>
            </a:r>
            <a:r>
              <a:rPr lang="pt-BR" sz="1100" dirty="0" err="1"/>
              <a:t>Med</a:t>
            </a:r>
            <a:r>
              <a:rPr lang="pt-BR" sz="1100" dirty="0"/>
              <a:t> </a:t>
            </a:r>
            <a:r>
              <a:rPr lang="pt-BR" sz="1100" dirty="0" err="1"/>
              <a:t>Inform</a:t>
            </a:r>
            <a:r>
              <a:rPr lang="pt-BR" sz="1100" dirty="0"/>
              <a:t> </a:t>
            </a:r>
            <a:r>
              <a:rPr lang="pt-BR" sz="1100" dirty="0" err="1"/>
              <a:t>Decis</a:t>
            </a:r>
            <a:r>
              <a:rPr lang="pt-BR" sz="1100" dirty="0"/>
              <a:t> </a:t>
            </a:r>
            <a:r>
              <a:rPr lang="pt-BR" sz="1100" dirty="0" err="1"/>
              <a:t>Mak</a:t>
            </a:r>
            <a:r>
              <a:rPr lang="pt-BR" sz="1100" dirty="0"/>
              <a:t>. 2008 </a:t>
            </a:r>
            <a:r>
              <a:rPr lang="pt-BR" sz="1100" dirty="0" err="1"/>
              <a:t>Oct</a:t>
            </a:r>
            <a:r>
              <a:rPr lang="pt-BR" sz="1100" dirty="0"/>
              <a:t> 27;8 </a:t>
            </a:r>
            <a:r>
              <a:rPr lang="pt-BR" sz="1100" dirty="0" err="1"/>
              <a:t>Suppl</a:t>
            </a:r>
            <a:r>
              <a:rPr lang="pt-BR" sz="1100" dirty="0"/>
              <a:t> 1:S9.</a:t>
            </a:r>
            <a:endParaRPr lang="pt-BR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Epistemic contexts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 smtClean="0">
                <a:solidFill>
                  <a:schemeClr val="accent6"/>
                </a:solidFill>
              </a:rPr>
              <a:t>Pregnancy</a:t>
            </a:r>
            <a:r>
              <a:rPr lang="pt-BR" dirty="0" smtClean="0">
                <a:solidFill>
                  <a:srgbClr val="00B050"/>
                </a:solidFill>
              </a:rPr>
              <a:t>, </a:t>
            </a:r>
            <a:r>
              <a:rPr lang="pt-BR" dirty="0" err="1" smtClean="0">
                <a:solidFill>
                  <a:srgbClr val="00B050"/>
                </a:solidFill>
              </a:rPr>
              <a:t>not</a:t>
            </a:r>
            <a:r>
              <a:rPr lang="pt-BR" dirty="0" smtClean="0">
                <a:solidFill>
                  <a:srgbClr val="00B050"/>
                </a:solidFill>
              </a:rPr>
              <a:t> (</a:t>
            </a:r>
            <a:r>
              <a:rPr lang="pt-BR" dirty="0" err="1" smtClean="0">
                <a:solidFill>
                  <a:srgbClr val="00B050"/>
                </a:solidFill>
              </a:rPr>
              <a:t>yet</a:t>
            </a:r>
            <a:r>
              <a:rPr lang="pt-BR" dirty="0" smtClean="0">
                <a:solidFill>
                  <a:srgbClr val="00B050"/>
                </a:solidFill>
              </a:rPr>
              <a:t>) </a:t>
            </a:r>
            <a:r>
              <a:rPr lang="pt-BR" dirty="0" err="1" smtClean="0">
                <a:solidFill>
                  <a:srgbClr val="00B050"/>
                </a:solidFill>
              </a:rPr>
              <a:t>confirmed</a:t>
            </a:r>
            <a:r>
              <a:rPr lang="pt-BR" dirty="0" smtClean="0">
                <a:solidFill>
                  <a:srgbClr val="00B050"/>
                </a:solidFill>
              </a:rPr>
              <a:t> 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6"/>
                </a:solidFill>
              </a:rPr>
              <a:t>Diarrhoea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of presumed infectious origin 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Atypical </a:t>
            </a:r>
            <a:r>
              <a:rPr lang="en-US" dirty="0" err="1" smtClean="0">
                <a:solidFill>
                  <a:schemeClr val="accent6"/>
                </a:solidFill>
              </a:rPr>
              <a:t>squamous</a:t>
            </a:r>
            <a:r>
              <a:rPr lang="en-US" dirty="0" smtClean="0">
                <a:solidFill>
                  <a:schemeClr val="accent6"/>
                </a:solidFill>
              </a:rPr>
              <a:t> cells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B050"/>
                </a:solidFill>
              </a:rPr>
              <a:t>uncertain significance, probably benign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Natural death </a:t>
            </a:r>
            <a:r>
              <a:rPr lang="en-US" dirty="0" smtClean="0">
                <a:solidFill>
                  <a:srgbClr val="00B050"/>
                </a:solidFill>
              </a:rPr>
              <a:t>with probable cause suspected</a:t>
            </a:r>
          </a:p>
          <a:p>
            <a:pPr eaLnBrk="1" hangingPunct="1">
              <a:defRPr/>
            </a:pPr>
            <a:r>
              <a:rPr lang="pt-BR" dirty="0" err="1" smtClean="0">
                <a:solidFill>
                  <a:srgbClr val="00B050"/>
                </a:solidFill>
              </a:rPr>
              <a:t>Family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history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of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chemeClr val="accent6"/>
                </a:solidFill>
              </a:rPr>
              <a:t>dementia</a:t>
            </a:r>
            <a:r>
              <a:rPr lang="pt-BR" dirty="0" smtClean="0"/>
              <a:t> </a:t>
            </a:r>
          </a:p>
          <a:p>
            <a:pPr eaLnBrk="1" hangingPunct="1">
              <a:defRPr/>
            </a:pPr>
            <a:r>
              <a:rPr lang="pt-BR" dirty="0" err="1" smtClean="0">
                <a:solidFill>
                  <a:srgbClr val="00B050"/>
                </a:solidFill>
              </a:rPr>
              <a:t>Absent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chemeClr val="accent6"/>
                </a:solidFill>
              </a:rPr>
              <a:t>foot</a:t>
            </a:r>
            <a:r>
              <a:rPr lang="pt-BR" dirty="0" smtClean="0"/>
              <a:t> 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both in SNOMED CT and ICD</a:t>
            </a: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" name="Rad 5"/>
          <p:cNvSpPr/>
          <p:nvPr/>
        </p:nvSpPr>
        <p:spPr bwMode="auto">
          <a:xfrm>
            <a:off x="1908175" y="1844675"/>
            <a:ext cx="4319588" cy="4319588"/>
          </a:xfrm>
          <a:prstGeom prst="donut">
            <a:avLst/>
          </a:prstGeom>
          <a:solidFill>
            <a:schemeClr val="accent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lipse 6"/>
          <p:cNvSpPr/>
          <p:nvPr/>
        </p:nvSpPr>
        <p:spPr bwMode="auto">
          <a:xfrm>
            <a:off x="2987675" y="2924175"/>
            <a:ext cx="2160588" cy="2160588"/>
          </a:xfrm>
          <a:prstGeom prst="ellipse">
            <a:avLst/>
          </a:prstGeom>
          <a:solidFill>
            <a:schemeClr val="accent6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2484438" y="3284538"/>
            <a:ext cx="1008062" cy="431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rot="16200000" flipH="1">
            <a:off x="3635375" y="2852738"/>
            <a:ext cx="792163" cy="714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rot="10800000" flipV="1">
            <a:off x="4716463" y="3716338"/>
            <a:ext cx="1150937" cy="1444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rot="16200000" flipV="1">
            <a:off x="3888581" y="4977607"/>
            <a:ext cx="1008063" cy="215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 flipV="1">
            <a:off x="2627313" y="4365625"/>
            <a:ext cx="865187" cy="5032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both in SNOMED CT and ICD</a:t>
            </a: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" name="Rad 5"/>
          <p:cNvSpPr/>
          <p:nvPr/>
        </p:nvSpPr>
        <p:spPr bwMode="auto">
          <a:xfrm>
            <a:off x="250825" y="2420938"/>
            <a:ext cx="4321175" cy="4319587"/>
          </a:xfrm>
          <a:prstGeom prst="donut">
            <a:avLst/>
          </a:prstGeom>
          <a:solidFill>
            <a:schemeClr val="accent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lipse 6"/>
          <p:cNvSpPr/>
          <p:nvPr/>
        </p:nvSpPr>
        <p:spPr bwMode="auto">
          <a:xfrm>
            <a:off x="5940425" y="3284538"/>
            <a:ext cx="2160588" cy="2160587"/>
          </a:xfrm>
          <a:prstGeom prst="ellipse">
            <a:avLst/>
          </a:prstGeom>
          <a:solidFill>
            <a:schemeClr val="accent6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181" name="Textfeld 7"/>
          <p:cNvSpPr txBox="1">
            <a:spLocks noChangeArrowheads="1"/>
          </p:cNvSpPr>
          <p:nvPr/>
        </p:nvSpPr>
        <p:spPr bwMode="auto">
          <a:xfrm>
            <a:off x="809625" y="1484313"/>
            <a:ext cx="3213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Information entities,</a:t>
            </a:r>
            <a:br>
              <a:rPr lang="pt-BR"/>
            </a:br>
            <a:r>
              <a:rPr lang="pt-BR"/>
              <a:t>Diagnostic statements</a:t>
            </a:r>
          </a:p>
        </p:txBody>
      </p:sp>
      <p:sp>
        <p:nvSpPr>
          <p:cNvPr id="50182" name="Textfeld 8"/>
          <p:cNvSpPr txBox="1">
            <a:spLocks noChangeArrowheads="1"/>
          </p:cNvSpPr>
          <p:nvPr/>
        </p:nvSpPr>
        <p:spPr bwMode="auto">
          <a:xfrm>
            <a:off x="4691063" y="1484313"/>
            <a:ext cx="4276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Context-free representation of</a:t>
            </a:r>
          </a:p>
          <a:p>
            <a:pPr algn="ctr"/>
            <a:r>
              <a:rPr lang="pt-BR"/>
              <a:t>diseases,disorders</a:t>
            </a:r>
          </a:p>
        </p:txBody>
      </p:sp>
      <p:sp>
        <p:nvSpPr>
          <p:cNvPr id="50183" name="Rechteck 9"/>
          <p:cNvSpPr>
            <a:spLocks noChangeArrowheads="1"/>
          </p:cNvSpPr>
          <p:nvPr/>
        </p:nvSpPr>
        <p:spPr bwMode="auto">
          <a:xfrm>
            <a:off x="5994400" y="5805488"/>
            <a:ext cx="2409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Ontological core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 l="10922" t="44749" r="27654" b="33200"/>
          <a:stretch>
            <a:fillRect/>
          </a:stretch>
        </p:blipFill>
        <p:spPr bwMode="auto">
          <a:xfrm>
            <a:off x="539750" y="4076700"/>
            <a:ext cx="7488238" cy="151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4"/>
          <a:srcRect l="48819" t="21651" r="25784" b="30051"/>
          <a:stretch>
            <a:fillRect/>
          </a:stretch>
        </p:blipFill>
        <p:spPr bwMode="auto">
          <a:xfrm>
            <a:off x="6300788" y="1412875"/>
            <a:ext cx="2894012" cy="309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5"/>
          <a:srcRect l="11018" t="51050" r="41141" b="33200"/>
          <a:stretch>
            <a:fillRect/>
          </a:stretch>
        </p:blipFill>
        <p:spPr bwMode="auto">
          <a:xfrm>
            <a:off x="539750" y="5661025"/>
            <a:ext cx="5832475" cy="1081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/>
          <a:srcRect t="21651" r="74806" b="48950"/>
          <a:stretch>
            <a:fillRect/>
          </a:stretch>
        </p:blipFill>
        <p:spPr bwMode="auto">
          <a:xfrm>
            <a:off x="611188" y="1700213"/>
            <a:ext cx="3071812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566" name="Rectangle 2"/>
          <p:cNvSpPr>
            <a:spLocks noChangeArrowheads="1"/>
          </p:cNvSpPr>
          <p:nvPr/>
        </p:nvSpPr>
        <p:spPr bwMode="auto">
          <a:xfrm>
            <a:off x="0" y="454025"/>
            <a:ext cx="9144000" cy="9366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006666"/>
                </a:solidFill>
                <a:latin typeface="Verdana" pitchFamily="34" charset="0"/>
              </a:rPr>
              <a:t>Other example of conflicting meanings</a:t>
            </a:r>
          </a:p>
        </p:txBody>
      </p:sp>
      <p:sp>
        <p:nvSpPr>
          <p:cNvPr id="66567" name="Rectangle 37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924300" y="25654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800"/>
              <a:t>Child</a:t>
            </a:r>
            <a:endParaRPr lang="de-DE" sz="180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148263" y="34290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800"/>
              <a:t>Sibling</a:t>
            </a:r>
            <a:endParaRPr lang="de-DE" sz="1800"/>
          </a:p>
        </p:txBody>
      </p:sp>
      <p:cxnSp>
        <p:nvCxnSpPr>
          <p:cNvPr id="66570" name="Gerade Verbindung mit Pfeil 5"/>
          <p:cNvCxnSpPr>
            <a:cxnSpLocks noChangeShapeType="1"/>
          </p:cNvCxnSpPr>
          <p:nvPr/>
        </p:nvCxnSpPr>
        <p:spPr bwMode="auto">
          <a:xfrm flipH="1">
            <a:off x="4427538" y="3716338"/>
            <a:ext cx="1133475" cy="536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571" name="Gerade Verbindung mit Pfeil 5"/>
          <p:cNvCxnSpPr>
            <a:cxnSpLocks noChangeShapeType="1"/>
          </p:cNvCxnSpPr>
          <p:nvPr/>
        </p:nvCxnSpPr>
        <p:spPr bwMode="auto">
          <a:xfrm flipH="1">
            <a:off x="2924175" y="2781300"/>
            <a:ext cx="1052513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Ontological analysis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53425" cy="3959225"/>
          </a:xfrm>
        </p:spPr>
        <p:txBody>
          <a:bodyPr/>
          <a:lstStyle/>
          <a:p>
            <a:pPr eaLnBrk="1" hangingPunct="1"/>
            <a:r>
              <a:rPr lang="en-US" sz="2400" smtClean="0"/>
              <a:t>What do the representational units in a representational artifact represent?</a:t>
            </a:r>
          </a:p>
          <a:p>
            <a:pPr lvl="1" eaLnBrk="1" hangingPunct="1"/>
            <a:r>
              <a:rPr lang="en-US" sz="2400" smtClean="0"/>
              <a:t>members of classes</a:t>
            </a:r>
          </a:p>
          <a:p>
            <a:pPr lvl="1" eaLnBrk="1" hangingPunct="1"/>
            <a:r>
              <a:rPr lang="en-US" sz="2400" smtClean="0"/>
              <a:t>instances of concepts</a:t>
            </a:r>
          </a:p>
          <a:p>
            <a:pPr lvl="1" eaLnBrk="1" hangingPunct="1"/>
            <a:r>
              <a:rPr lang="en-US" sz="2400" smtClean="0"/>
              <a:t>denotation of terms</a:t>
            </a:r>
          </a:p>
          <a:p>
            <a:pPr eaLnBrk="1" hangingPunct="1"/>
            <a:r>
              <a:rPr lang="en-US" sz="2400" smtClean="0"/>
              <a:t>What are the entities they are dependent on (without what they can’t exist) ?</a:t>
            </a:r>
          </a:p>
          <a:p>
            <a:pPr eaLnBrk="1" hangingPunct="1"/>
            <a:r>
              <a:rPr lang="en-US" sz="2400" smtClean="0"/>
              <a:t>In which upper level categories do they belong ?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</a:t>
            </a:r>
          </a:p>
          <a:p>
            <a:pPr eaLnBrk="1" hangingPunct="1">
              <a:buFontTx/>
              <a:buNone/>
            </a:pPr>
            <a:r>
              <a:rPr lang="en-US" sz="1600" smtClean="0"/>
              <a:t>	</a:t>
            </a:r>
            <a:br>
              <a:rPr lang="en-US" sz="1600" smtClean="0"/>
            </a:br>
            <a:r>
              <a:rPr lang="en-US" sz="1600" smtClean="0"/>
              <a:t>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6516688" y="3068638"/>
            <a:ext cx="2282825" cy="1636712"/>
          </a:xfrm>
          <a:prstGeom prst="wedgeRoundRectCallout">
            <a:avLst>
              <a:gd name="adj1" fmla="val -133014"/>
              <a:gd name="adj2" fmla="val 3685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1800" dirty="0" err="1"/>
              <a:t>From</a:t>
            </a:r>
            <a:r>
              <a:rPr lang="pt-BR" sz="1800" dirty="0"/>
              <a:t> a </a:t>
            </a:r>
            <a:r>
              <a:rPr lang="pt-BR" sz="1800" dirty="0" err="1"/>
              <a:t>description</a:t>
            </a:r>
            <a:r>
              <a:rPr lang="pt-BR" sz="1800" dirty="0"/>
              <a:t> </a:t>
            </a:r>
            <a:r>
              <a:rPr lang="pt-BR" sz="1800" dirty="0" err="1"/>
              <a:t>logics</a:t>
            </a:r>
            <a:r>
              <a:rPr lang="pt-BR" sz="1800" dirty="0"/>
              <a:t> perspective </a:t>
            </a:r>
            <a:r>
              <a:rPr lang="pt-BR" sz="1800" dirty="0" err="1"/>
              <a:t>most</a:t>
            </a:r>
            <a:r>
              <a:rPr lang="pt-BR" sz="1800" dirty="0"/>
              <a:t> SCT </a:t>
            </a:r>
            <a:r>
              <a:rPr lang="pt-BR" sz="1800" dirty="0" err="1"/>
              <a:t>concepts</a:t>
            </a:r>
            <a:r>
              <a:rPr lang="pt-BR" sz="1800" dirty="0"/>
              <a:t> are classes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353425" cy="48974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Many hierarchies and definitions SNOMED CT suggest that SNOMED CT’s ontological commitment is heterogeneous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SNOMED CT’s alternative </a:t>
            </a:r>
            <a:r>
              <a:rPr lang="en-US" smtClean="0"/>
              <a:t>commitments are completely implicit, thus leaving burden of interpretation to the user. </a:t>
            </a:r>
          </a:p>
          <a:p>
            <a:pPr eaLnBrk="1" hangingPunct="1"/>
            <a:r>
              <a:rPr lang="en-US" smtClean="0"/>
              <a:t>But the alternative interpretations shed light on clinicians’ reasoning</a:t>
            </a:r>
          </a:p>
          <a:p>
            <a:pPr eaLnBrk="1" hangingPunct="1"/>
            <a:r>
              <a:rPr lang="en-US" smtClean="0"/>
              <a:t>Both SNOMED CT and ICD10 mix elements of an ontology with elements of information models (information artifacts)</a:t>
            </a:r>
          </a:p>
          <a:p>
            <a:pPr eaLnBrk="1" hangingPunct="1"/>
            <a:endParaRPr lang="en-US" smtClean="0"/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/>
          <a:srcRect l="23917" t="20213" r="25000" b="9052"/>
          <a:stretch>
            <a:fillRect/>
          </a:stretch>
        </p:blipFill>
        <p:spPr bwMode="auto">
          <a:xfrm>
            <a:off x="179388" y="2205038"/>
            <a:ext cx="4437062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74" name="Rechteck 4"/>
          <p:cNvSpPr>
            <a:spLocks noChangeArrowheads="1"/>
          </p:cNvSpPr>
          <p:nvPr/>
        </p:nvSpPr>
        <p:spPr bwMode="auto">
          <a:xfrm>
            <a:off x="611188" y="5949950"/>
            <a:ext cx="3240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Third Intl. Conference on Formal Ontologies in Information systems  (FOIS 2004)</a:t>
            </a:r>
          </a:p>
          <a:p>
            <a:pPr algn="ctr"/>
            <a:r>
              <a:rPr lang="en-GB" sz="800"/>
              <a:t>http://lhncbc.nlm.nih.gov/lhc/docs/published/2004/pub2004064.pdf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/>
          <a:srcRect l="33366" t="26900" r="18794" b="12201"/>
          <a:stretch>
            <a:fillRect/>
          </a:stretch>
        </p:blipFill>
        <p:spPr bwMode="auto">
          <a:xfrm>
            <a:off x="4067175" y="1989138"/>
            <a:ext cx="4927600" cy="352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76" name="Rechteck 6"/>
          <p:cNvSpPr>
            <a:spLocks noChangeArrowheads="1"/>
          </p:cNvSpPr>
          <p:nvPr/>
        </p:nvSpPr>
        <p:spPr bwMode="auto">
          <a:xfrm>
            <a:off x="4932363" y="5949950"/>
            <a:ext cx="32400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00"/>
              <a:t>Forthcoming in Applied Ontology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44"/>
          <p:cNvSpPr>
            <a:spLocks noChangeArrowheads="1"/>
          </p:cNvSpPr>
          <p:nvPr/>
        </p:nvSpPr>
        <p:spPr bwMode="auto">
          <a:xfrm rot="-2700000">
            <a:off x="3543300" y="2417763"/>
            <a:ext cx="5975350" cy="36369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58" name="Oval 44"/>
          <p:cNvSpPr>
            <a:spLocks noChangeArrowheads="1"/>
          </p:cNvSpPr>
          <p:nvPr/>
        </p:nvSpPr>
        <p:spPr bwMode="auto">
          <a:xfrm>
            <a:off x="4284663" y="3644900"/>
            <a:ext cx="3240087" cy="2808288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19459" name="Rectangle 47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sp>
        <p:nvSpPr>
          <p:cNvPr id="1946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and their extensions</a:t>
            </a:r>
          </a:p>
        </p:txBody>
      </p:sp>
      <p:sp>
        <p:nvSpPr>
          <p:cNvPr id="42" name="Rectangle 46"/>
          <p:cNvSpPr txBox="1">
            <a:spLocks noChangeArrowheads="1"/>
          </p:cNvSpPr>
          <p:nvPr/>
        </p:nvSpPr>
        <p:spPr bwMode="auto">
          <a:xfrm>
            <a:off x="395288" y="1628775"/>
            <a:ext cx="83534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755650" y="3573463"/>
            <a:ext cx="3240088" cy="28082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pt-BR"/>
          </a:p>
        </p:txBody>
      </p:sp>
      <p:sp>
        <p:nvSpPr>
          <p:cNvPr id="19463" name="Oval 44"/>
          <p:cNvSpPr>
            <a:spLocks noChangeArrowheads="1"/>
          </p:cNvSpPr>
          <p:nvPr/>
        </p:nvSpPr>
        <p:spPr bwMode="auto">
          <a:xfrm>
            <a:off x="5580063" y="2166938"/>
            <a:ext cx="3240087" cy="2557462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pt-BR"/>
          </a:p>
        </p:txBody>
      </p:sp>
      <p:sp>
        <p:nvSpPr>
          <p:cNvPr id="19464" name="Gleichschenkliges Dreieck 30"/>
          <p:cNvSpPr>
            <a:spLocks noChangeArrowheads="1"/>
          </p:cNvSpPr>
          <p:nvPr/>
        </p:nvSpPr>
        <p:spPr bwMode="auto">
          <a:xfrm>
            <a:off x="6443663" y="2420938"/>
            <a:ext cx="360362" cy="431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65" name="Gleichschenkliges Dreieck 31"/>
          <p:cNvSpPr>
            <a:spLocks noChangeArrowheads="1"/>
          </p:cNvSpPr>
          <p:nvPr/>
        </p:nvSpPr>
        <p:spPr bwMode="auto">
          <a:xfrm>
            <a:off x="6596063" y="3141663"/>
            <a:ext cx="360362" cy="431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66" name="Gleichschenkliges Dreieck 32"/>
          <p:cNvSpPr>
            <a:spLocks noChangeArrowheads="1"/>
          </p:cNvSpPr>
          <p:nvPr/>
        </p:nvSpPr>
        <p:spPr bwMode="auto">
          <a:xfrm>
            <a:off x="7092950" y="2573338"/>
            <a:ext cx="358775" cy="431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67" name="Gleichschenkliges Dreieck 33"/>
          <p:cNvSpPr>
            <a:spLocks noChangeArrowheads="1"/>
          </p:cNvSpPr>
          <p:nvPr/>
        </p:nvSpPr>
        <p:spPr bwMode="auto">
          <a:xfrm>
            <a:off x="6372225" y="3860800"/>
            <a:ext cx="360363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35" name="Gleichschenkliges Dreieck 34"/>
          <p:cNvSpPr/>
          <p:nvPr/>
        </p:nvSpPr>
        <p:spPr bwMode="auto">
          <a:xfrm>
            <a:off x="7524750" y="2852738"/>
            <a:ext cx="360363" cy="4318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endParaRPr lang="pt-BR"/>
          </a:p>
        </p:txBody>
      </p:sp>
      <p:sp>
        <p:nvSpPr>
          <p:cNvPr id="19469" name="Gleichschenkliges Dreieck 35"/>
          <p:cNvSpPr>
            <a:spLocks noChangeArrowheads="1"/>
          </p:cNvSpPr>
          <p:nvPr/>
        </p:nvSpPr>
        <p:spPr bwMode="auto">
          <a:xfrm>
            <a:off x="7092950" y="3573463"/>
            <a:ext cx="358775" cy="43180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70" name="Gleichschenkliges Dreieck 36"/>
          <p:cNvSpPr>
            <a:spLocks noChangeArrowheads="1"/>
          </p:cNvSpPr>
          <p:nvPr/>
        </p:nvSpPr>
        <p:spPr bwMode="auto">
          <a:xfrm>
            <a:off x="6011863" y="2997200"/>
            <a:ext cx="360362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71" name="Gleichschenkliges Dreieck 37"/>
          <p:cNvSpPr>
            <a:spLocks noChangeArrowheads="1"/>
          </p:cNvSpPr>
          <p:nvPr/>
        </p:nvSpPr>
        <p:spPr bwMode="auto">
          <a:xfrm>
            <a:off x="7524750" y="3860800"/>
            <a:ext cx="360363" cy="431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72" name="Rechteck 40"/>
          <p:cNvSpPr>
            <a:spLocks noChangeArrowheads="1"/>
          </p:cNvSpPr>
          <p:nvPr/>
        </p:nvSpPr>
        <p:spPr bwMode="auto">
          <a:xfrm>
            <a:off x="5003800" y="5084763"/>
            <a:ext cx="431800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73" name="Regelmäßiges Fünfeck 42"/>
          <p:cNvSpPr>
            <a:spLocks noChangeArrowheads="1"/>
          </p:cNvSpPr>
          <p:nvPr/>
        </p:nvSpPr>
        <p:spPr bwMode="auto">
          <a:xfrm>
            <a:off x="5724525" y="5589588"/>
            <a:ext cx="719138" cy="576262"/>
          </a:xfrm>
          <a:prstGeom prst="pentagon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74" name="Textfeld 43"/>
          <p:cNvSpPr txBox="1">
            <a:spLocks noChangeArrowheads="1"/>
          </p:cNvSpPr>
          <p:nvPr/>
        </p:nvSpPr>
        <p:spPr bwMode="auto">
          <a:xfrm>
            <a:off x="1751013" y="45085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a</a:t>
            </a:r>
          </a:p>
        </p:txBody>
      </p:sp>
      <p:sp>
        <p:nvSpPr>
          <p:cNvPr id="19475" name="Textfeld 44"/>
          <p:cNvSpPr txBox="1">
            <a:spLocks noChangeArrowheads="1"/>
          </p:cNvSpPr>
          <p:nvPr/>
        </p:nvSpPr>
        <p:spPr bwMode="auto">
          <a:xfrm>
            <a:off x="2492375" y="3933825"/>
            <a:ext cx="33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z</a:t>
            </a:r>
          </a:p>
        </p:txBody>
      </p:sp>
      <p:sp>
        <p:nvSpPr>
          <p:cNvPr id="19476" name="Textfeld 45"/>
          <p:cNvSpPr txBox="1">
            <a:spLocks noChangeArrowheads="1"/>
          </p:cNvSpPr>
          <p:nvPr/>
        </p:nvSpPr>
        <p:spPr bwMode="auto">
          <a:xfrm>
            <a:off x="2474913" y="52292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u</a:t>
            </a:r>
          </a:p>
        </p:txBody>
      </p:sp>
      <p:sp>
        <p:nvSpPr>
          <p:cNvPr id="19477" name="Textfeld 46"/>
          <p:cNvSpPr txBox="1">
            <a:spLocks noChangeArrowheads="1"/>
          </p:cNvSpPr>
          <p:nvPr/>
        </p:nvSpPr>
        <p:spPr bwMode="auto">
          <a:xfrm>
            <a:off x="1619250" y="50133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q</a:t>
            </a:r>
          </a:p>
        </p:txBody>
      </p:sp>
      <p:sp>
        <p:nvSpPr>
          <p:cNvPr id="19478" name="Textfeld 47"/>
          <p:cNvSpPr txBox="1">
            <a:spLocks noChangeArrowheads="1"/>
          </p:cNvSpPr>
          <p:nvPr/>
        </p:nvSpPr>
        <p:spPr bwMode="auto">
          <a:xfrm>
            <a:off x="2565400" y="479742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k</a:t>
            </a:r>
          </a:p>
        </p:txBody>
      </p:sp>
      <p:sp>
        <p:nvSpPr>
          <p:cNvPr id="19479" name="Textfeld 48"/>
          <p:cNvSpPr txBox="1">
            <a:spLocks noChangeArrowheads="1"/>
          </p:cNvSpPr>
          <p:nvPr/>
        </p:nvSpPr>
        <p:spPr bwMode="auto">
          <a:xfrm>
            <a:off x="2936875" y="4221163"/>
            <a:ext cx="441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m</a:t>
            </a:r>
          </a:p>
        </p:txBody>
      </p:sp>
      <p:sp>
        <p:nvSpPr>
          <p:cNvPr id="19480" name="Textfeld 49"/>
          <p:cNvSpPr txBox="1">
            <a:spLocks noChangeArrowheads="1"/>
          </p:cNvSpPr>
          <p:nvPr/>
        </p:nvSpPr>
        <p:spPr bwMode="auto">
          <a:xfrm>
            <a:off x="3040063" y="50847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x</a:t>
            </a:r>
          </a:p>
        </p:txBody>
      </p:sp>
      <p:sp>
        <p:nvSpPr>
          <p:cNvPr id="19481" name="Sechseck 50"/>
          <p:cNvSpPr>
            <a:spLocks noChangeArrowheads="1"/>
          </p:cNvSpPr>
          <p:nvPr/>
        </p:nvSpPr>
        <p:spPr bwMode="auto">
          <a:xfrm>
            <a:off x="6011863" y="5013325"/>
            <a:ext cx="504825" cy="431800"/>
          </a:xfrm>
          <a:prstGeom prst="hexagon">
            <a:avLst>
              <a:gd name="adj" fmla="val 25055"/>
              <a:gd name="vf" fmla="val 1154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19482" name="Rechtwinkliges Dreieck 51"/>
          <p:cNvSpPr>
            <a:spLocks noChangeArrowheads="1"/>
          </p:cNvSpPr>
          <p:nvPr/>
        </p:nvSpPr>
        <p:spPr bwMode="auto">
          <a:xfrm>
            <a:off x="5148263" y="4221163"/>
            <a:ext cx="647700" cy="647700"/>
          </a:xfrm>
          <a:prstGeom prst="rtTriangl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/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2555875" y="2205038"/>
            <a:ext cx="1584325" cy="14414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484" name="Textfeld 54"/>
          <p:cNvSpPr txBox="1">
            <a:spLocks noChangeArrowheads="1"/>
          </p:cNvSpPr>
          <p:nvPr/>
        </p:nvSpPr>
        <p:spPr bwMode="auto">
          <a:xfrm>
            <a:off x="2979738" y="24209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2</a:t>
            </a:r>
          </a:p>
        </p:txBody>
      </p:sp>
      <p:sp>
        <p:nvSpPr>
          <p:cNvPr id="19485" name="Textfeld 55"/>
          <p:cNvSpPr txBox="1">
            <a:spLocks noChangeArrowheads="1"/>
          </p:cNvSpPr>
          <p:nvPr/>
        </p:nvSpPr>
        <p:spPr bwMode="auto">
          <a:xfrm>
            <a:off x="3411538" y="24923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3</a:t>
            </a:r>
          </a:p>
        </p:txBody>
      </p:sp>
      <p:sp>
        <p:nvSpPr>
          <p:cNvPr id="19486" name="Textfeld 56"/>
          <p:cNvSpPr txBox="1">
            <a:spLocks noChangeArrowheads="1"/>
          </p:cNvSpPr>
          <p:nvPr/>
        </p:nvSpPr>
        <p:spPr bwMode="auto">
          <a:xfrm>
            <a:off x="3411538" y="2997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6</a:t>
            </a:r>
          </a:p>
        </p:txBody>
      </p:sp>
      <p:sp>
        <p:nvSpPr>
          <p:cNvPr id="19487" name="Textfeld 57"/>
          <p:cNvSpPr txBox="1">
            <a:spLocks noChangeArrowheads="1"/>
          </p:cNvSpPr>
          <p:nvPr/>
        </p:nvSpPr>
        <p:spPr bwMode="auto">
          <a:xfrm>
            <a:off x="3122613" y="2852738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5</a:t>
            </a:r>
          </a:p>
        </p:txBody>
      </p:sp>
      <p:sp>
        <p:nvSpPr>
          <p:cNvPr id="19488" name="Textfeld 58"/>
          <p:cNvSpPr txBox="1">
            <a:spLocks noChangeArrowheads="1"/>
          </p:cNvSpPr>
          <p:nvPr/>
        </p:nvSpPr>
        <p:spPr bwMode="auto">
          <a:xfrm>
            <a:off x="2762250" y="270827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Example</a:t>
            </a:r>
          </a:p>
        </p:txBody>
      </p:sp>
      <p:sp>
        <p:nvSpPr>
          <p:cNvPr id="21506" name="Inhaltsplatzhalter 2"/>
          <p:cNvSpPr>
            <a:spLocks noGrp="1"/>
          </p:cNvSpPr>
          <p:nvPr>
            <p:ph idx="1"/>
          </p:nvPr>
        </p:nvSpPr>
        <p:spPr>
          <a:xfrm>
            <a:off x="395288" y="1700213"/>
            <a:ext cx="7056437" cy="4608512"/>
          </a:xfrm>
        </p:spPr>
        <p:txBody>
          <a:bodyPr/>
          <a:lstStyle/>
          <a:p>
            <a:pPr eaLnBrk="1" hangingPunct="1"/>
            <a:r>
              <a:rPr lang="pt-BR" sz="1800" smtClean="0"/>
              <a:t>Representational unit (class, concept, term): Melanoma</a:t>
            </a:r>
          </a:p>
          <a:p>
            <a:pPr eaLnBrk="1" hangingPunct="1"/>
            <a:r>
              <a:rPr lang="pt-BR" sz="1800" smtClean="0"/>
              <a:t>Member, instance: e.g. basal cell carcinoma at left cheek of patient #12334</a:t>
            </a:r>
          </a:p>
          <a:p>
            <a:pPr eaLnBrk="1" hangingPunct="1"/>
            <a:r>
              <a:rPr lang="pt-BR" sz="1800" smtClean="0"/>
              <a:t>Dependencies: every basal cell carcinoma is located in some skin</a:t>
            </a:r>
          </a:p>
          <a:p>
            <a:pPr eaLnBrk="1" hangingPunct="1"/>
            <a:r>
              <a:rPr lang="pt-BR" sz="1800" smtClean="0"/>
              <a:t>Upper level Categories: </a:t>
            </a:r>
          </a:p>
          <a:p>
            <a:pPr lvl="1" eaLnBrk="1" hangingPunct="1"/>
            <a:r>
              <a:rPr lang="pt-BR" sz="1600" smtClean="0"/>
              <a:t>Material entity?</a:t>
            </a:r>
          </a:p>
          <a:p>
            <a:pPr lvl="1" eaLnBrk="1" hangingPunct="1"/>
            <a:r>
              <a:rPr lang="pt-BR" sz="1600" smtClean="0"/>
              <a:t>Process?</a:t>
            </a:r>
          </a:p>
          <a:p>
            <a:pPr lvl="1" eaLnBrk="1" hangingPunct="1"/>
            <a:r>
              <a:rPr lang="pt-BR" sz="1600" smtClean="0"/>
              <a:t>both?  </a:t>
            </a:r>
          </a:p>
          <a:p>
            <a:pPr lvl="1" eaLnBrk="1" hangingPunct="1"/>
            <a:r>
              <a:rPr lang="pt-BR" sz="1600" smtClean="0"/>
              <a:t>what is the ontological commitment of “basal cell carcinoma ”?</a:t>
            </a:r>
          </a:p>
          <a:p>
            <a:pPr eaLnBrk="1" hangingPunct="1"/>
            <a:endParaRPr lang="pt-BR" sz="1800" smtClean="0"/>
          </a:p>
        </p:txBody>
      </p:sp>
      <p:cxnSp>
        <p:nvCxnSpPr>
          <p:cNvPr id="21508" name="Gerade Verbindung mit Pfeil 5"/>
          <p:cNvCxnSpPr>
            <a:cxnSpLocks noChangeShapeType="1"/>
            <a:endCxn id="0" idx="1"/>
          </p:cNvCxnSpPr>
          <p:nvPr/>
        </p:nvCxnSpPr>
        <p:spPr bwMode="auto">
          <a:xfrm flipV="1">
            <a:off x="3813175" y="2447925"/>
            <a:ext cx="3567113" cy="312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916113"/>
            <a:ext cx="15906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Ontological commitment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7887" cy="4679950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ＭＳ Ｐゴシック"/>
                <a:cs typeface="ＭＳ Ｐゴシック"/>
              </a:rPr>
              <a:t>“Agreement about the ontological nature of the entities being referred to by the representational units in an ontology” (modified definition following Gruber 93)</a:t>
            </a:r>
          </a:p>
          <a:p>
            <a:pPr eaLnBrk="1" hangingPunct="1"/>
            <a:r>
              <a:rPr lang="en-US" altLang="ja-JP" smtClean="0">
                <a:ea typeface="ＭＳ Ｐゴシック"/>
                <a:cs typeface="ＭＳ Ｐゴシック"/>
              </a:rPr>
              <a:t>Formal ontologies: subsumption and equivalence statements are either true or false</a:t>
            </a:r>
          </a:p>
          <a:p>
            <a:pPr eaLnBrk="1" hangingPunct="1"/>
            <a:r>
              <a:rPr lang="en-US" altLang="ja-JP" smtClean="0">
                <a:ea typeface="ＭＳ Ｐゴシック"/>
                <a:cs typeface="ＭＳ Ｐゴシック"/>
              </a:rPr>
              <a:t>Problem: change of </a:t>
            </a:r>
            <a:r>
              <a:rPr lang="en-US" smtClean="0"/>
              <a:t>truth-value of axioms and sentences according to resulting competing interpretations  </a:t>
            </a:r>
          </a:p>
          <a:p>
            <a:pPr eaLnBrk="1" hangingPunct="1"/>
            <a:r>
              <a:rPr lang="en-US" smtClean="0"/>
              <a:t>Example: Tetralogy of Fallot in SNOMED CT and ICD10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 l="1981" t="3429" r="3212" b="5716"/>
          <a:stretch>
            <a:fillRect/>
          </a:stretch>
        </p:blipFill>
        <p:spPr bwMode="auto">
          <a:xfrm>
            <a:off x="1763713" y="1628775"/>
            <a:ext cx="5545137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116013" y="1557338"/>
            <a:ext cx="6840537" cy="358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331913" y="5876925"/>
            <a:ext cx="6840537" cy="358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pt-BR"/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Tetralogy of Fallot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 l="11221" t="28349" r="19676" b="10751"/>
          <a:stretch>
            <a:fillRect/>
          </a:stretch>
        </p:blipFill>
        <p:spPr bwMode="auto">
          <a:xfrm>
            <a:off x="14288" y="-90488"/>
            <a:ext cx="6789737" cy="3367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4"/>
          <a:srcRect l="49950" t="22932" r="13412" b="34801"/>
          <a:stretch>
            <a:fillRect/>
          </a:stretch>
        </p:blipFill>
        <p:spPr bwMode="auto">
          <a:xfrm>
            <a:off x="179388" y="3213100"/>
            <a:ext cx="5326062" cy="345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7651" name="Gerade Verbindung 6"/>
          <p:cNvCxnSpPr>
            <a:cxnSpLocks noChangeShapeType="1"/>
          </p:cNvCxnSpPr>
          <p:nvPr/>
        </p:nvCxnSpPr>
        <p:spPr bwMode="auto">
          <a:xfrm>
            <a:off x="971550" y="1692275"/>
            <a:ext cx="1296988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2" name="Gerade Verbindung 7"/>
          <p:cNvCxnSpPr>
            <a:cxnSpLocks noChangeShapeType="1"/>
          </p:cNvCxnSpPr>
          <p:nvPr/>
        </p:nvCxnSpPr>
        <p:spPr bwMode="auto">
          <a:xfrm>
            <a:off x="971550" y="404813"/>
            <a:ext cx="1296988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3" name="Gerade Verbindung 8"/>
          <p:cNvCxnSpPr>
            <a:cxnSpLocks noChangeShapeType="1"/>
          </p:cNvCxnSpPr>
          <p:nvPr/>
        </p:nvCxnSpPr>
        <p:spPr bwMode="auto">
          <a:xfrm>
            <a:off x="1216025" y="3573463"/>
            <a:ext cx="1295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4" name="Gerade Verbindung 9"/>
          <p:cNvCxnSpPr>
            <a:cxnSpLocks noChangeShapeType="1"/>
          </p:cNvCxnSpPr>
          <p:nvPr/>
        </p:nvCxnSpPr>
        <p:spPr bwMode="auto">
          <a:xfrm>
            <a:off x="1403350" y="4625975"/>
            <a:ext cx="1296988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 l="49313" t="22701" r="26472" b="26900"/>
          <a:stretch>
            <a:fillRect/>
          </a:stretch>
        </p:blipFill>
        <p:spPr bwMode="auto">
          <a:xfrm>
            <a:off x="0" y="549275"/>
            <a:ext cx="5351463" cy="626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580063" y="620713"/>
            <a:ext cx="3276600" cy="5337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292929"/>
                </a:solidFill>
              </a:rPr>
              <a:t>Every heart disorder that includes a defect of an </a:t>
            </a:r>
            <a:r>
              <a:rPr lang="en-US" kern="0" dirty="0" err="1">
                <a:solidFill>
                  <a:srgbClr val="292929"/>
                </a:solidFill>
              </a:rPr>
              <a:t>interventricular</a:t>
            </a:r>
            <a:r>
              <a:rPr lang="en-US" kern="0" dirty="0">
                <a:solidFill>
                  <a:srgbClr val="292929"/>
                </a:solidFill>
              </a:rPr>
              <a:t> septum structure is a ventricular septum defect.</a:t>
            </a:r>
          </a:p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292929"/>
                </a:solidFill>
              </a:rPr>
              <a:t>Therefore </a:t>
            </a:r>
            <a:r>
              <a:rPr lang="en-US" kern="0" dirty="0" err="1">
                <a:solidFill>
                  <a:srgbClr val="292929"/>
                </a:solidFill>
              </a:rPr>
              <a:t>tetralogy</a:t>
            </a:r>
            <a:r>
              <a:rPr lang="en-US" kern="0" dirty="0">
                <a:solidFill>
                  <a:srgbClr val="292929"/>
                </a:solidFill>
              </a:rPr>
              <a:t> of </a:t>
            </a:r>
            <a:r>
              <a:rPr lang="en-US" kern="0" dirty="0" err="1">
                <a:solidFill>
                  <a:srgbClr val="292929"/>
                </a:solidFill>
              </a:rPr>
              <a:t>Fallot</a:t>
            </a:r>
            <a:r>
              <a:rPr lang="en-US" kern="0" dirty="0">
                <a:solidFill>
                  <a:srgbClr val="292929"/>
                </a:solidFill>
              </a:rPr>
              <a:t> is a kind of ventricular septum defect </a:t>
            </a:r>
            <a:endParaRPr lang="en-US" kern="0" dirty="0">
              <a:solidFill>
                <a:srgbClr val="292929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 smtClean="0">
                <a:latin typeface="+mn-lt"/>
              </a:rPr>
              <a:t>Tetralogy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>
                <a:latin typeface="+mn-lt"/>
              </a:rPr>
              <a:t>of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>
                <a:latin typeface="+mn-lt"/>
              </a:rPr>
              <a:t>Fallot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>
                <a:latin typeface="+mn-lt"/>
              </a:rPr>
              <a:t>definition</a:t>
            </a:r>
            <a:endParaRPr lang="pt-BR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28775"/>
            <a:ext cx="8353425" cy="1512888"/>
          </a:xfrm>
          <a:prstGeom prst="rect">
            <a:avLst/>
          </a:prstGeom>
        </p:spPr>
        <p:txBody>
          <a:bodyPr/>
          <a:lstStyle/>
          <a:p>
            <a:pPr marL="381000" indent="-3810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292929"/>
                </a:solidFill>
                <a:latin typeface="+mn-lt"/>
              </a:rPr>
              <a:t>SNOMED CT:</a:t>
            </a:r>
          </a:p>
          <a:p>
            <a:pPr marL="381000" indent="-3810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000" i="1" kern="0" dirty="0" err="1">
                <a:solidFill>
                  <a:srgbClr val="292929"/>
                </a:solidFill>
                <a:latin typeface="+mn-lt"/>
              </a:rPr>
              <a:t>TetralogyOfFallot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> </a:t>
            </a:r>
            <a:r>
              <a:rPr lang="en-US" sz="2000" kern="0" dirty="0" err="1">
                <a:solidFill>
                  <a:srgbClr val="292929"/>
                </a:solidFill>
                <a:latin typeface="+mn-lt"/>
                <a:ea typeface="ＭＳ Ｐゴシック" charset="-128"/>
                <a:sym typeface="Symbol" pitchFamily="18" charset="2"/>
              </a:rPr>
              <a:t>equivalentClass</a:t>
            </a:r>
            <a:r>
              <a:rPr lang="en-US" sz="2000" b="1" i="1" kern="0" dirty="0">
                <a:solidFill>
                  <a:srgbClr val="292929"/>
                </a:solidFill>
                <a:latin typeface="+mn-lt"/>
              </a:rPr>
              <a:t> </a:t>
            </a:r>
            <a:br>
              <a:rPr lang="en-US" sz="2000" b="1" i="1" kern="0" dirty="0">
                <a:solidFill>
                  <a:srgbClr val="292929"/>
                </a:solidFill>
                <a:latin typeface="+mn-lt"/>
              </a:rPr>
            </a:br>
            <a:r>
              <a:rPr lang="en-US" sz="2000" i="1" kern="0" dirty="0" err="1">
                <a:solidFill>
                  <a:srgbClr val="292929"/>
                </a:solidFill>
                <a:latin typeface="+mn-lt"/>
              </a:rPr>
              <a:t>PulmonicValveStenosis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> </a:t>
            </a:r>
            <a:r>
              <a:rPr lang="en-US" sz="2000" kern="0" dirty="0">
                <a:solidFill>
                  <a:srgbClr val="292929"/>
                </a:solidFill>
                <a:latin typeface="+mn-lt"/>
              </a:rPr>
              <a:t>and </a:t>
            </a:r>
            <a:r>
              <a:rPr lang="en-US" sz="2000" i="1" kern="0" dirty="0" err="1">
                <a:solidFill>
                  <a:srgbClr val="292929"/>
                </a:solidFill>
                <a:latin typeface="+mn-lt"/>
              </a:rPr>
              <a:t>VentricularSeptalDefect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> </a:t>
            </a:r>
            <a:r>
              <a:rPr lang="en-US" sz="2000" kern="0" dirty="0">
                <a:solidFill>
                  <a:srgbClr val="292929"/>
                </a:solidFill>
                <a:latin typeface="+mn-lt"/>
              </a:rPr>
              <a:t>and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/>
            </a:r>
            <a:br>
              <a:rPr lang="en-US" sz="2000" i="1" kern="0" dirty="0">
                <a:solidFill>
                  <a:srgbClr val="292929"/>
                </a:solidFill>
                <a:latin typeface="+mn-lt"/>
              </a:rPr>
            </a:br>
            <a:r>
              <a:rPr lang="en-US" sz="2000" i="1" kern="0" dirty="0" err="1">
                <a:solidFill>
                  <a:srgbClr val="292929"/>
                </a:solidFill>
                <a:latin typeface="+mn-lt"/>
              </a:rPr>
              <a:t>OverridingAorta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> </a:t>
            </a:r>
            <a:r>
              <a:rPr lang="en-US" sz="2000" kern="0" dirty="0">
                <a:solidFill>
                  <a:srgbClr val="292929"/>
                </a:solidFill>
                <a:latin typeface="+mn-lt"/>
              </a:rPr>
              <a:t>and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> </a:t>
            </a:r>
            <a:r>
              <a:rPr lang="en-US" sz="2000" i="1" kern="0" dirty="0" err="1">
                <a:solidFill>
                  <a:srgbClr val="292929"/>
                </a:solidFill>
                <a:latin typeface="+mn-lt"/>
              </a:rPr>
              <a:t>RightVentricularHypertrophy</a:t>
            </a:r>
            <a:endParaRPr lang="en-US" sz="2000" i="1" kern="0" dirty="0">
              <a:solidFill>
                <a:srgbClr val="292929"/>
              </a:solidFill>
              <a:latin typeface="+mn-lt"/>
            </a:endParaRPr>
          </a:p>
          <a:p>
            <a:pPr marL="381000" indent="-381000">
              <a:lnSpc>
                <a:spcPct val="140000"/>
              </a:lnSpc>
              <a:spcBef>
                <a:spcPct val="20000"/>
              </a:spcBef>
              <a:defRPr/>
            </a:pPr>
            <a:endParaRPr lang="en-US" sz="2000" i="1" kern="0" dirty="0">
              <a:solidFill>
                <a:srgbClr val="292929"/>
              </a:solidFill>
              <a:latin typeface="+mn-lt"/>
            </a:endParaRPr>
          </a:p>
          <a:p>
            <a:pPr marL="381000" indent="-3810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000" i="1" kern="0" dirty="0" err="1">
                <a:solidFill>
                  <a:srgbClr val="292929"/>
                </a:solidFill>
                <a:latin typeface="+mn-lt"/>
              </a:rPr>
              <a:t>TetralogyOfFallot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> </a:t>
            </a:r>
            <a:r>
              <a:rPr lang="en-US" sz="2000" kern="0" dirty="0">
                <a:solidFill>
                  <a:srgbClr val="292929"/>
                </a:solidFill>
                <a:latin typeface="+mn-lt"/>
              </a:rPr>
              <a:t>is a child concept of </a:t>
            </a:r>
            <a:r>
              <a:rPr lang="en-US" sz="2000" i="1" kern="0" dirty="0" err="1">
                <a:solidFill>
                  <a:srgbClr val="292929"/>
                </a:solidFill>
                <a:latin typeface="+mn-lt"/>
              </a:rPr>
              <a:t>VentricularSeptalDefect</a:t>
            </a:r>
            <a:r>
              <a:rPr lang="en-US" sz="2000" i="1" kern="0" dirty="0">
                <a:solidFill>
                  <a:srgbClr val="292929"/>
                </a:solidFill>
                <a:latin typeface="+mn-lt"/>
              </a:rPr>
              <a:t> </a:t>
            </a:r>
            <a:endParaRPr lang="en-US" sz="2000" i="1" kern="0" dirty="0">
              <a:solidFill>
                <a:srgbClr val="292929"/>
              </a:solidFill>
              <a:latin typeface="+mn-lt"/>
            </a:endParaRPr>
          </a:p>
          <a:p>
            <a:pPr marL="381000" indent="-381000">
              <a:lnSpc>
                <a:spcPct val="140000"/>
              </a:lnSpc>
              <a:spcBef>
                <a:spcPct val="20000"/>
              </a:spcBef>
              <a:defRPr/>
            </a:pPr>
            <a:endParaRPr lang="en-US" sz="2000" i="1" kern="0" dirty="0">
              <a:solidFill>
                <a:srgbClr val="292929"/>
              </a:solidFill>
              <a:latin typeface="+mn-lt"/>
            </a:endParaRPr>
          </a:p>
          <a:p>
            <a:pPr marL="381000" indent="-38100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292929"/>
                </a:solidFill>
                <a:latin typeface="+mn-lt"/>
              </a:rPr>
              <a:t>ICD10:</a:t>
            </a:r>
          </a:p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000" kern="0" dirty="0" err="1">
                <a:solidFill>
                  <a:srgbClr val="292929"/>
                </a:solidFill>
                <a:latin typeface="+mn-lt"/>
              </a:rPr>
              <a:t>Tetralogy</a:t>
            </a:r>
            <a:r>
              <a:rPr lang="en-US" sz="2000" kern="0" dirty="0">
                <a:solidFill>
                  <a:srgbClr val="292929"/>
                </a:solidFill>
                <a:latin typeface="+mn-lt"/>
              </a:rPr>
              <a:t> of </a:t>
            </a:r>
            <a:r>
              <a:rPr lang="en-US" sz="2000" kern="0" dirty="0" err="1">
                <a:solidFill>
                  <a:srgbClr val="292929"/>
                </a:solidFill>
                <a:latin typeface="+mn-lt"/>
              </a:rPr>
              <a:t>Fallot</a:t>
            </a:r>
            <a:r>
              <a:rPr lang="en-US" sz="2000" kern="0" dirty="0">
                <a:solidFill>
                  <a:srgbClr val="292929"/>
                </a:solidFill>
                <a:latin typeface="+mn-lt"/>
              </a:rPr>
              <a:t> is a child of “congenital malformations of cardiac septa” and a sibling of “ventricular </a:t>
            </a:r>
            <a:r>
              <a:rPr lang="en-US" sz="2000" kern="0" dirty="0" err="1">
                <a:solidFill>
                  <a:srgbClr val="292929"/>
                </a:solidFill>
                <a:latin typeface="+mn-lt"/>
              </a:rPr>
              <a:t>septal</a:t>
            </a:r>
            <a:r>
              <a:rPr lang="en-US" sz="2000" kern="0" dirty="0">
                <a:solidFill>
                  <a:srgbClr val="292929"/>
                </a:solidFill>
                <a:latin typeface="+mn-lt"/>
              </a:rPr>
              <a:t> defect”  </a:t>
            </a:r>
          </a:p>
          <a:p>
            <a:pPr marL="381000" indent="-381000">
              <a:lnSpc>
                <a:spcPct val="140000"/>
              </a:lnSpc>
              <a:spcBef>
                <a:spcPct val="20000"/>
              </a:spcBef>
              <a:defRPr/>
            </a:pPr>
            <a:endParaRPr lang="en-US" sz="2000" b="1" kern="0" dirty="0">
              <a:solidFill>
                <a:srgbClr val="292929"/>
              </a:solidFill>
              <a:latin typeface="+mn-l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-3175"/>
            <a:ext cx="9144000" cy="463550"/>
          </a:xfrm>
          <a:prstGeom prst="rect">
            <a:avLst/>
          </a:prstGeom>
          <a:solidFill>
            <a:srgbClr val="080808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777777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28575" algn="ctr">
          <a:solidFill>
            <a:schemeClr val="bg2"/>
          </a:solidFill>
          <a:round/>
          <a:headEnd/>
          <a:tailEnd/>
        </a:ln>
        <a:effectLst/>
      </a:spPr>
      <a:bodyPr wrap="square" lIns="90000" tIns="46800" rIns="90000" bIns="46800" anchor="ctr">
        <a:no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Bildschirmpräsentation (4:3)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Verdana</vt:lpstr>
      <vt:lpstr>Times New Roman</vt:lpstr>
      <vt:lpstr>Arial Unicode MS</vt:lpstr>
      <vt:lpstr>ＭＳ Ｐゴシック</vt:lpstr>
      <vt:lpstr>Symbol</vt:lpstr>
      <vt:lpstr>1_Standarddesign</vt:lpstr>
      <vt:lpstr>Ontological Analysis, Ontological Commitment, and Epistemic Contexts</vt:lpstr>
      <vt:lpstr>Ontological analysis</vt:lpstr>
      <vt:lpstr>Classes and their extensions</vt:lpstr>
      <vt:lpstr>Example</vt:lpstr>
      <vt:lpstr>Ontological commitment</vt:lpstr>
      <vt:lpstr>Tetralogy of Fallot</vt:lpstr>
      <vt:lpstr>Folie 7</vt:lpstr>
      <vt:lpstr>Folie 8</vt:lpstr>
      <vt:lpstr>Tetralogy of Fallot definition</vt:lpstr>
      <vt:lpstr>Proper parts or taxonomic parents ?</vt:lpstr>
      <vt:lpstr>Ontological Commitment 1</vt:lpstr>
      <vt:lpstr>Ontological Commitment 2</vt:lpstr>
      <vt:lpstr>Ontological Commitment 1</vt:lpstr>
      <vt:lpstr>Ontological Commitment 3</vt:lpstr>
      <vt:lpstr>Problem</vt:lpstr>
      <vt:lpstr>Epistemic contexts</vt:lpstr>
      <vt:lpstr>both in SNOMED CT and ICD</vt:lpstr>
      <vt:lpstr>both in SNOMED CT and ICD</vt:lpstr>
      <vt:lpstr>Folie 19</vt:lpstr>
      <vt:lpstr>Conclusions</vt:lpstr>
      <vt:lpstr>Folie 21</vt:lpstr>
    </vt:vector>
  </TitlesOfParts>
  <Company>CLIF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coling</dc:creator>
  <cp:lastModifiedBy>Prof. Stefan Schulz</cp:lastModifiedBy>
  <cp:revision>805</cp:revision>
  <dcterms:created xsi:type="dcterms:W3CDTF">2004-09-08T15:20:46Z</dcterms:created>
  <dcterms:modified xsi:type="dcterms:W3CDTF">2011-01-18T16:09:29Z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lpwstr>Englisch</vt:lpwstr>
  </property>
</Properties>
</file>