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86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30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18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9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75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8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3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9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87E0A-072D-4125-B7C4-EA2D15E20BF0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A938-81DF-4C9B-8084-721649A42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45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medunigraz.at/stefan.schulz/mugit/readme.txt" TargetMode="External"/><Relationship Id="rId2" Type="http://schemas.openxmlformats.org/officeDocument/2006/relationships/hyperlink" Target="http://user.medunigraz.at/stefan.schulz/mugit/MUGIT_de_drugs_nlp.ob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ser.medunigraz.at/stefan.schulz/mugit/old_versio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Integration der deutschen SNOMED CT – Interface – Terminologie in </a:t>
            </a:r>
            <a:br>
              <a:rPr lang="de-DE" dirty="0" smtClean="0"/>
            </a:br>
            <a:r>
              <a:rPr lang="de-DE" dirty="0" smtClean="0"/>
              <a:t>Averbis Health Discovery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143904"/>
            <a:ext cx="9144000" cy="2282295"/>
          </a:xfrm>
        </p:spPr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Stefan Schulz</a:t>
            </a:r>
          </a:p>
          <a:p>
            <a:r>
              <a:rPr lang="de-DE" dirty="0" smtClean="0"/>
              <a:t>Medizinische Universität Graz – Institut für Medizinische Informatik, Statistik und Dokumentation</a:t>
            </a:r>
          </a:p>
          <a:p>
            <a:r>
              <a:rPr lang="de-DE" dirty="0" smtClean="0"/>
              <a:t>Universität Freiburg – Medical Data Science</a:t>
            </a:r>
          </a:p>
          <a:p>
            <a:r>
              <a:rPr lang="de-DE" dirty="0" smtClean="0"/>
              <a:t>Averbis GmbH, Freiburg</a:t>
            </a:r>
          </a:p>
          <a:p>
            <a:endParaRPr lang="de-DE" dirty="0"/>
          </a:p>
          <a:p>
            <a:r>
              <a:rPr lang="de-DE" dirty="0" smtClean="0"/>
              <a:t>17. Februar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72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3459" y="286150"/>
            <a:ext cx="9861674" cy="615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Stop a Pipeline, Import Terminology, Start again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 requests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json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= 'intern'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pipeline = '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GenericTerminologyAnnotator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Stop Pipeline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headers = {'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api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-token': '114aec6e3b8781942c8ae6f1e21bf1923791058f89823a61febef23caeb1475c'}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'https://health-discovery.averbis.com/demo/rest/v1/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textanalysis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/projects/' + project + '/pipelines/' + pipeline + '/stop'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print("Stop Pipeline", end = ' - ')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requests.put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headers = headers)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myResponse.ok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print("done")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Import Terminology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terminology = 'test_1.0'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 = open('data/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test.obo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', 'r', encoding='utf-8')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obo =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f.read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'https://health-discovery.averbis.com/demo/rest/v1/terminology/projects/' + project + '/terminologies/' + terminology + '/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terminologyImports?terminologyImportImporterName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=OBO%20Importer'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print("Import Terminology", end = ' - ')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requests.post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data=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obo.encode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('utf-8'), headers = headers)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myResponse.ok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print("done")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Export Terminology for Text Analysis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'https://health-discovery.averbis.com/demo/rest/v1/terminology/projects/' + project + '/terminologies/' + terminology + '/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terminologyExports?terminologyExporterName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=Concept%20Dictionary%20XML%20Exporter'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print("Export Terminology", end = ' - ')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requests.post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headers = headers)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myResponse.ok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print("done")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Start Pipeline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headers = {'accept': '*/*', '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api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-token': '114aec6e3b8781942c8ae6f1e21bf1923791058f89823a61febef23caeb1475c', 'Content-Type': 'application/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json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'https://health-discovery.averbis.com/demo/rest/v1/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textanalysis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/projects/' + project + '/pipelines/' + pipeline + '/start'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print("Start Pipeline", end = ' - ')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requests.put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url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headers = headers)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myResponse.ok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print("done")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print(</a:t>
            </a:r>
            <a:r>
              <a:rPr kumimoji="0" lang="en-US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myResponse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648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842"/>
          </a:xfrm>
        </p:spPr>
        <p:txBody>
          <a:bodyPr/>
          <a:lstStyle/>
          <a:p>
            <a:r>
              <a:rPr lang="de-DE" dirty="0" smtClean="0"/>
              <a:t>Der internationale SNOMED CT – Terminologiestandard wurde für die Medizininformatik-Initiative lizensiert</a:t>
            </a:r>
          </a:p>
          <a:p>
            <a:r>
              <a:rPr lang="de-DE" dirty="0" smtClean="0"/>
              <a:t>Es gibt bisher keine deutsche Übersetzung </a:t>
            </a:r>
          </a:p>
          <a:p>
            <a:r>
              <a:rPr lang="de-DE" dirty="0" smtClean="0"/>
              <a:t>Das Institut für Medizinische Informatik, Statistik und Dokumentation der Medizinischen Universität Graz arbeitet seit Jahren an einer deutschsprachigen Interface-Terminologie für SNOMED CT ("MUGIT")</a:t>
            </a:r>
          </a:p>
          <a:p>
            <a:r>
              <a:rPr lang="de-DE" dirty="0" smtClean="0"/>
              <a:t>Experimentelle MUGIT-Versionen für die Nutzung in Averbis Health Discovery sind für die MII-Konsortien verfügbar</a:t>
            </a:r>
          </a:p>
          <a:p>
            <a:r>
              <a:rPr lang="de-DE" dirty="0" smtClean="0"/>
              <a:t>Die Nutzung von MUGIT erfolgt ohne Garantie und verpflichtet den Benutzer, Fehler an die MUGIT-Entwickler zurückzumelden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859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MUGIT - Quelle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/>
          </a:bodyPr>
          <a:lstStyle/>
          <a:p>
            <a:r>
              <a:rPr lang="de-DE" dirty="0" smtClean="0"/>
              <a:t>Für die Nutzung in Averbis Health Discovery gibt es eine speziell für diesen Zweck gefilterte Datei im OBO-Format</a:t>
            </a:r>
          </a:p>
          <a:p>
            <a:pPr lvl="1"/>
            <a:r>
              <a:rPr lang="de-DE" dirty="0" smtClean="0"/>
              <a:t>Limit 6 Tokens pro Term, daher SNOMED-Konzepte </a:t>
            </a:r>
            <a:br>
              <a:rPr lang="de-DE" dirty="0" smtClean="0"/>
            </a:br>
            <a:r>
              <a:rPr lang="de-DE" dirty="0" smtClean="0"/>
              <a:t>mit langen Beschreibungen nicht repräsentiert</a:t>
            </a:r>
          </a:p>
          <a:p>
            <a:pPr lvl="1"/>
            <a:r>
              <a:rPr lang="de-DE" dirty="0" smtClean="0"/>
              <a:t>Nur max. 50 plausible </a:t>
            </a:r>
            <a:r>
              <a:rPr lang="de-DE" dirty="0" err="1" smtClean="0"/>
              <a:t>Termvarianten</a:t>
            </a:r>
            <a:r>
              <a:rPr lang="de-DE" dirty="0" smtClean="0"/>
              <a:t> pro SNOMED-CT Konzept</a:t>
            </a:r>
          </a:p>
          <a:p>
            <a:pPr lvl="1"/>
            <a:r>
              <a:rPr lang="de-DE" dirty="0" smtClean="0"/>
              <a:t>Nach wie vor </a:t>
            </a:r>
            <a:r>
              <a:rPr lang="de-DE" dirty="0" err="1" smtClean="0"/>
              <a:t>implausible</a:t>
            </a:r>
            <a:r>
              <a:rPr lang="de-DE" dirty="0" smtClean="0"/>
              <a:t>, nicht </a:t>
            </a:r>
            <a:r>
              <a:rPr lang="de-DE" dirty="0" err="1" smtClean="0"/>
              <a:t>matchende</a:t>
            </a:r>
            <a:r>
              <a:rPr lang="de-DE" dirty="0" smtClean="0"/>
              <a:t> Terme </a:t>
            </a:r>
          </a:p>
          <a:p>
            <a:pPr lvl="1"/>
            <a:r>
              <a:rPr lang="de-DE" dirty="0" smtClean="0"/>
              <a:t>Eindeutige Labels (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Specified</a:t>
            </a:r>
            <a:r>
              <a:rPr lang="de-DE" dirty="0" smtClean="0"/>
              <a:t> Terms) weiterhin nur Englisch</a:t>
            </a:r>
          </a:p>
          <a:p>
            <a:r>
              <a:rPr lang="de-DE" dirty="0" smtClean="0"/>
              <a:t>Die jeweils aktuelle Version ist verfügbar unter:</a:t>
            </a:r>
            <a:br>
              <a:rPr lang="de-DE" dirty="0" smtClean="0"/>
            </a:br>
            <a:r>
              <a:rPr lang="de-DE" sz="2000" dirty="0" smtClean="0">
                <a:hlinkClick r:id="rId2"/>
              </a:rPr>
              <a:t>http://</a:t>
            </a:r>
            <a:r>
              <a:rPr lang="de-DE" sz="2000" dirty="0">
                <a:hlinkClick r:id="rId2"/>
              </a:rPr>
              <a:t>user.medunigraz.at/stefan.schulz/mugit/MUGIT_de_drugs_nlp.obo</a:t>
            </a:r>
            <a:r>
              <a:rPr lang="de-DE" sz="2000" dirty="0" smtClean="0">
                <a:hlinkClick r:id="rId2"/>
              </a:rPr>
              <a:t> </a:t>
            </a:r>
            <a:endParaRPr lang="de-DE" dirty="0" smtClean="0"/>
          </a:p>
          <a:p>
            <a:r>
              <a:rPr lang="de-DE" dirty="0" smtClean="0"/>
              <a:t>Detaillierte Beschreibungen und Nutzungsbedingungen in:</a:t>
            </a:r>
            <a:br>
              <a:rPr lang="de-DE" dirty="0" smtClean="0"/>
            </a:br>
            <a:r>
              <a:rPr lang="de-DE" sz="2000" dirty="0" smtClean="0">
                <a:hlinkClick r:id="rId3"/>
              </a:rPr>
              <a:t>http://user.medunigraz.at/stefan.schulz/mugit/readme.txt</a:t>
            </a:r>
            <a:r>
              <a:rPr lang="de-DE" sz="2000" dirty="0" smtClean="0"/>
              <a:t> 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90983" y="2675886"/>
            <a:ext cx="2656417" cy="65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1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MUGIT – </a:t>
            </a:r>
            <a:r>
              <a:rPr lang="de-DE" dirty="0" err="1" smtClean="0"/>
              <a:t>Versionierung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Diese Datei wird etwa im Monatsrhythmus aktualisiert</a:t>
            </a:r>
          </a:p>
          <a:p>
            <a:pPr lvl="1"/>
            <a:r>
              <a:rPr lang="de-DE" dirty="0" smtClean="0"/>
              <a:t>Wenn möglich, immer die neueste Version verwenden</a:t>
            </a:r>
          </a:p>
          <a:p>
            <a:r>
              <a:rPr lang="de-DE" dirty="0" smtClean="0"/>
              <a:t>Keine Versionsnummern, nur Datum im Header der OBO-Datei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Alte Versionen liegen unter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http://user.medunigraz.at/stefan.schulz/mugit/old_versions/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51466" y="3279339"/>
            <a:ext cx="904239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dirty="0" smtClean="0"/>
              <a:t>! </a:t>
            </a:r>
            <a:r>
              <a:rPr lang="de-DE" dirty="0" err="1" smtClean="0"/>
              <a:t>Created</a:t>
            </a:r>
            <a:r>
              <a:rPr lang="de-DE" dirty="0" smtClean="0"/>
              <a:t>: 2020-08-18 20:05:55</a:t>
            </a:r>
          </a:p>
          <a:p>
            <a:r>
              <a:rPr lang="de-DE" dirty="0" smtClean="0"/>
              <a:t>! Medical University </a:t>
            </a:r>
            <a:r>
              <a:rPr lang="de-DE" dirty="0" err="1" smtClean="0"/>
              <a:t>of</a:t>
            </a:r>
            <a:r>
              <a:rPr lang="de-DE" dirty="0" smtClean="0"/>
              <a:t> Graz: Interface </a:t>
            </a:r>
            <a:r>
              <a:rPr lang="de-DE" dirty="0" err="1" smtClean="0"/>
              <a:t>terminology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SNOMED CT </a:t>
            </a:r>
          </a:p>
          <a:p>
            <a:r>
              <a:rPr lang="de-DE" dirty="0" smtClean="0"/>
              <a:t>! Experimental Version, </a:t>
            </a:r>
            <a:r>
              <a:rPr lang="de-DE" dirty="0" err="1" smtClean="0"/>
              <a:t>filtered</a:t>
            </a:r>
            <a:r>
              <a:rPr lang="de-DE" dirty="0" smtClean="0"/>
              <a:t> </a:t>
            </a:r>
          </a:p>
          <a:p>
            <a:r>
              <a:rPr lang="de-DE" dirty="0" smtClean="0"/>
              <a:t>! Copyright: Institute </a:t>
            </a:r>
            <a:r>
              <a:rPr lang="de-DE" dirty="0" err="1" smtClean="0"/>
              <a:t>for</a:t>
            </a:r>
            <a:r>
              <a:rPr lang="de-DE" dirty="0" smtClean="0"/>
              <a:t> Medical </a:t>
            </a:r>
            <a:r>
              <a:rPr lang="de-DE" dirty="0" err="1" smtClean="0"/>
              <a:t>Informatics</a:t>
            </a:r>
            <a:r>
              <a:rPr lang="de-DE" dirty="0" smtClean="0"/>
              <a:t>,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</a:p>
          <a:p>
            <a:r>
              <a:rPr lang="de-DE" dirty="0" smtClean="0"/>
              <a:t>! Medical University </a:t>
            </a:r>
            <a:r>
              <a:rPr lang="de-DE" dirty="0" err="1" smtClean="0"/>
              <a:t>of</a:t>
            </a:r>
            <a:r>
              <a:rPr lang="de-DE" dirty="0" smtClean="0"/>
              <a:t> Graz, Auenbruggerplatz 2/5, 8036 Graz, Austria </a:t>
            </a:r>
          </a:p>
          <a:p>
            <a:r>
              <a:rPr lang="de-DE" dirty="0" smtClean="0"/>
              <a:t>! </a:t>
            </a:r>
            <a:r>
              <a:rPr lang="de-DE" dirty="0" err="1" smtClean="0"/>
              <a:t>Contact</a:t>
            </a:r>
            <a:r>
              <a:rPr lang="de-DE" dirty="0" smtClean="0"/>
              <a:t>: Stefan Schulz - stefan.schulz@medunigraz.de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37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Terminologie-Import in AHD (I)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Terminologie – Importseite öffnen</a:t>
            </a:r>
          </a:p>
          <a:p>
            <a:r>
              <a:rPr lang="de-DE" dirty="0" smtClean="0"/>
              <a:t>Neue Terminologie anlegen</a:t>
            </a:r>
          </a:p>
          <a:p>
            <a:pPr lvl="1"/>
            <a:r>
              <a:rPr lang="de-DE" dirty="0" smtClean="0"/>
              <a:t>"hierarchisch" und </a:t>
            </a:r>
            <a:br>
              <a:rPr lang="de-DE" dirty="0" smtClean="0"/>
            </a:br>
            <a:r>
              <a:rPr lang="de-DE" dirty="0" smtClean="0"/>
              <a:t>"verschlüsselter Export"</a:t>
            </a:r>
            <a:br>
              <a:rPr lang="de-DE" dirty="0" smtClean="0"/>
            </a:br>
            <a:r>
              <a:rPr lang="de-DE" dirty="0" smtClean="0"/>
              <a:t>leer lassen</a:t>
            </a:r>
          </a:p>
          <a:p>
            <a:r>
              <a:rPr lang="de-DE" dirty="0" smtClean="0"/>
              <a:t>Sprache "Deutsch" zuweisen</a:t>
            </a:r>
          </a:p>
          <a:p>
            <a:r>
              <a:rPr lang="de-DE" dirty="0" smtClean="0"/>
              <a:t>Terminologie importieren: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00" y="1276880"/>
            <a:ext cx="4406370" cy="158977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537" y="5010679"/>
            <a:ext cx="2066925" cy="71437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400" y="5749922"/>
            <a:ext cx="6115050" cy="9715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3982" y="2866658"/>
            <a:ext cx="5106988" cy="382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6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Terminologie-Import in AHD (II)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89199"/>
            <a:ext cx="10515600" cy="4055534"/>
          </a:xfrm>
        </p:spPr>
        <p:txBody>
          <a:bodyPr>
            <a:normAutofit/>
          </a:bodyPr>
          <a:lstStyle/>
          <a:p>
            <a:r>
              <a:rPr lang="de-DE" dirty="0" err="1" smtClean="0"/>
              <a:t>Terminologieimport</a:t>
            </a:r>
            <a:r>
              <a:rPr lang="de-DE" dirty="0" smtClean="0"/>
              <a:t> kann bis zu einer halben Stunde dauern – Geduld!</a:t>
            </a:r>
          </a:p>
          <a:p>
            <a:r>
              <a:rPr lang="de-DE" dirty="0" smtClean="0"/>
              <a:t>Nach dem Import </a:t>
            </a:r>
            <a:br>
              <a:rPr lang="de-DE" dirty="0" smtClean="0"/>
            </a:br>
            <a:r>
              <a:rPr lang="de-DE" dirty="0" smtClean="0"/>
              <a:t>muss die Terminologie an die Textanalyse </a:t>
            </a:r>
            <a:br>
              <a:rPr lang="de-DE" dirty="0" smtClean="0"/>
            </a:br>
            <a:r>
              <a:rPr lang="de-DE" dirty="0" smtClean="0"/>
              <a:t>übergeben werden – braucht ebenfalls Zeit.</a:t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Fortschritt lässt sich unter Export / Import </a:t>
            </a:r>
            <a:br>
              <a:rPr lang="de-DE" dirty="0" smtClean="0"/>
            </a:br>
            <a:r>
              <a:rPr lang="de-DE" dirty="0" smtClean="0"/>
              <a:t>beobachten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6633"/>
            <a:ext cx="6105525" cy="9906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754" y="1762654"/>
            <a:ext cx="1038225" cy="4762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/>
          <a:srcRect l="5442"/>
          <a:stretch/>
        </p:blipFill>
        <p:spPr>
          <a:xfrm>
            <a:off x="3166533" y="6085417"/>
            <a:ext cx="3521603" cy="6477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442" y="4851932"/>
            <a:ext cx="3629025" cy="66675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980265" y="6620933"/>
            <a:ext cx="2461154" cy="112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821266" y="5429782"/>
            <a:ext cx="1286933" cy="16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500" y="3238500"/>
            <a:ext cx="4191000" cy="381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7296" y="3661833"/>
            <a:ext cx="3856213" cy="272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6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Einfache SNOMED-Pipeline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/>
          </a:bodyPr>
          <a:lstStyle/>
          <a:p>
            <a:r>
              <a:rPr lang="de-DE" dirty="0" smtClean="0"/>
              <a:t>Übergabe der Terminologie an Textanalyse </a:t>
            </a:r>
            <a:br>
              <a:rPr lang="de-DE" dirty="0" smtClean="0"/>
            </a:br>
            <a:r>
              <a:rPr lang="de-DE" dirty="0" smtClean="0"/>
              <a:t>muss abgeschlossen sein</a:t>
            </a:r>
          </a:p>
          <a:p>
            <a:r>
              <a:rPr lang="de-DE" dirty="0" smtClean="0"/>
              <a:t>Neue Pipeline anlegen</a:t>
            </a:r>
            <a:br>
              <a:rPr lang="de-DE" dirty="0" smtClean="0"/>
            </a:br>
            <a:r>
              <a:rPr lang="de-DE" dirty="0" smtClean="0"/>
              <a:t>mit drei Komponenten: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"de" eintragen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Keine Einträge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Parameter für SNOMED-Annotation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492" y="1998662"/>
            <a:ext cx="3105150" cy="37147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78" y="2370137"/>
            <a:ext cx="1995535" cy="115199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738" y="3463788"/>
            <a:ext cx="1552575" cy="4572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9896" y="2543174"/>
            <a:ext cx="4436864" cy="151085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6"/>
          <a:srcRect r="57095"/>
          <a:stretch/>
        </p:blipFill>
        <p:spPr>
          <a:xfrm>
            <a:off x="1122891" y="3522080"/>
            <a:ext cx="3686176" cy="1647825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9789660" y="3481286"/>
            <a:ext cx="1848831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zum Testen der</a:t>
            </a:r>
            <a:br>
              <a:rPr lang="de-DE" sz="9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SNOMED-CT-</a:t>
            </a:r>
            <a:br>
              <a:rPr lang="de-DE" sz="9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Interfaceterminologie</a:t>
            </a:r>
            <a:endParaRPr lang="de-DE" sz="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8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SNOMED-Parameter in </a:t>
            </a:r>
            <a:r>
              <a:rPr lang="de-DE" dirty="0" err="1" smtClean="0"/>
              <a:t>Generic</a:t>
            </a:r>
            <a:r>
              <a:rPr lang="de-DE" dirty="0" smtClean="0"/>
              <a:t> </a:t>
            </a:r>
            <a:r>
              <a:rPr lang="de-DE" dirty="0" err="1" smtClean="0"/>
              <a:t>Terminology</a:t>
            </a:r>
            <a:r>
              <a:rPr lang="de-DE" dirty="0" smtClean="0"/>
              <a:t> </a:t>
            </a:r>
            <a:r>
              <a:rPr lang="de-DE" dirty="0" err="1" smtClean="0"/>
              <a:t>Annotator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GenericTerminologyAnnotator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aufklappen:</a:t>
            </a:r>
          </a:p>
          <a:p>
            <a:pPr lvl="1"/>
            <a:r>
              <a:rPr lang="de-DE" dirty="0" smtClean="0"/>
              <a:t>Terminologie auswählen</a:t>
            </a:r>
          </a:p>
          <a:p>
            <a:pPr lvl="1"/>
            <a:r>
              <a:rPr lang="de-DE" dirty="0" err="1" smtClean="0"/>
              <a:t>useSegmentLookup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Empfehlung "Inaktiv", bei </a:t>
            </a:r>
            <a:br>
              <a:rPr lang="de-DE" dirty="0" smtClean="0"/>
            </a:br>
            <a:r>
              <a:rPr lang="de-DE" dirty="0" smtClean="0"/>
              <a:t>Aktivierung werden auch </a:t>
            </a:r>
            <a:br>
              <a:rPr lang="de-DE" dirty="0" smtClean="0"/>
            </a:br>
            <a:r>
              <a:rPr lang="de-DE" dirty="0" smtClean="0"/>
              <a:t>Wort-Teile gefunden, </a:t>
            </a:r>
            <a:br>
              <a:rPr lang="de-DE" dirty="0" smtClean="0"/>
            </a:br>
            <a:r>
              <a:rPr lang="de-DE" dirty="0" smtClean="0"/>
              <a:t>allerdings nicht immer korrekt</a:t>
            </a:r>
          </a:p>
          <a:p>
            <a:pPr lvl="1"/>
            <a:r>
              <a:rPr lang="de-DE" dirty="0" err="1" smtClean="0"/>
              <a:t>useStemLookup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Empfehlung "Aktiv": erkennt </a:t>
            </a:r>
            <a:br>
              <a:rPr lang="de-DE" dirty="0" smtClean="0"/>
            </a:br>
            <a:r>
              <a:rPr lang="de-DE" dirty="0" smtClean="0"/>
              <a:t>auch flektierte Wortformen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458" y="1690688"/>
            <a:ext cx="6450542" cy="375468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070" y="1825625"/>
            <a:ext cx="2863687" cy="125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9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64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Kombination der SNOMED-Annotation mit anderen Annotatoren</a:t>
            </a:r>
          </a:p>
          <a:p>
            <a:pPr lvl="1"/>
            <a:r>
              <a:rPr lang="de-DE" dirty="0" smtClean="0"/>
              <a:t>Bereits praktiziert: Klon der </a:t>
            </a:r>
            <a:r>
              <a:rPr lang="de-DE" dirty="0" err="1" smtClean="0"/>
              <a:t>Discharge</a:t>
            </a:r>
            <a:r>
              <a:rPr lang="de-DE" dirty="0" smtClean="0"/>
              <a:t>-Pipeline mit zusätzlicher SNOMED-Annotation</a:t>
            </a:r>
          </a:p>
          <a:p>
            <a:r>
              <a:rPr lang="de-DE" dirty="0" smtClean="0"/>
              <a:t>Unterteilung der MUGIT nach SNOMED-</a:t>
            </a:r>
            <a:r>
              <a:rPr lang="de-DE" dirty="0" err="1" smtClean="0"/>
              <a:t>Unterhierachieen</a:t>
            </a:r>
            <a:r>
              <a:rPr lang="de-DE" dirty="0" smtClean="0"/>
              <a:t>, z.B. </a:t>
            </a:r>
            <a:r>
              <a:rPr lang="de-DE" dirty="0" err="1" smtClean="0"/>
              <a:t>Findings</a:t>
            </a:r>
            <a:r>
              <a:rPr lang="de-DE" dirty="0" smtClean="0"/>
              <a:t> ,</a:t>
            </a:r>
            <a:r>
              <a:rPr lang="de-DE" dirty="0" err="1" smtClean="0"/>
              <a:t>Procedures</a:t>
            </a:r>
            <a:r>
              <a:rPr lang="de-DE" dirty="0" smtClean="0"/>
              <a:t>, </a:t>
            </a:r>
            <a:r>
              <a:rPr lang="de-DE" dirty="0" err="1" smtClean="0"/>
              <a:t>Substances</a:t>
            </a:r>
            <a:endParaRPr lang="de-DE" dirty="0" smtClean="0"/>
          </a:p>
          <a:p>
            <a:r>
              <a:rPr lang="de-DE" dirty="0" smtClean="0"/>
              <a:t>Automatisierung des Terminologie-Updates:</a:t>
            </a:r>
          </a:p>
          <a:p>
            <a:pPr lvl="1"/>
            <a:r>
              <a:rPr lang="de-DE" dirty="0" err="1" smtClean="0"/>
              <a:t>Stop</a:t>
            </a:r>
            <a:r>
              <a:rPr lang="de-DE" dirty="0" smtClean="0"/>
              <a:t> </a:t>
            </a:r>
            <a:r>
              <a:rPr lang="de-DE" dirty="0" err="1" smtClean="0"/>
              <a:t>pipeline</a:t>
            </a:r>
            <a:endParaRPr lang="de-DE" dirty="0" smtClean="0"/>
          </a:p>
          <a:p>
            <a:pPr lvl="1"/>
            <a:r>
              <a:rPr lang="de-DE" dirty="0" smtClean="0"/>
              <a:t>Import </a:t>
            </a:r>
            <a:r>
              <a:rPr lang="de-DE" dirty="0" err="1" smtClean="0"/>
              <a:t>terminology</a:t>
            </a:r>
            <a:endParaRPr lang="de-DE" dirty="0" smtClean="0"/>
          </a:p>
          <a:p>
            <a:pPr lvl="1"/>
            <a:r>
              <a:rPr lang="de-DE" dirty="0" smtClean="0"/>
              <a:t>Export </a:t>
            </a:r>
            <a:r>
              <a:rPr lang="de-DE" dirty="0" err="1" smtClean="0"/>
              <a:t>terminology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lvl="1"/>
            <a:r>
              <a:rPr lang="de-DE" dirty="0" smtClean="0"/>
              <a:t>Start </a:t>
            </a:r>
            <a:r>
              <a:rPr lang="de-DE" dirty="0" err="1" smtClean="0"/>
              <a:t>pipeline</a:t>
            </a:r>
            <a:r>
              <a:rPr lang="de-DE" dirty="0" smtClean="0"/>
              <a:t> </a:t>
            </a:r>
          </a:p>
          <a:p>
            <a:pPr marL="457200" lvl="1" indent="0">
              <a:buNone/>
            </a:pPr>
            <a:r>
              <a:rPr lang="de-DE" dirty="0" smtClean="0"/>
              <a:t>(siehe Python </a:t>
            </a:r>
            <a:r>
              <a:rPr lang="de-DE" dirty="0" err="1" smtClean="0"/>
              <a:t>code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dirty="0" smtClean="0"/>
              <a:t>WICHTIG: zwischen den einzelnen Schritten genug Zeit lassen, sicher sind 30min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21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Breitbild</PresentationFormat>
  <Paragraphs>123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Integration der deutschen SNOMED CT – Interface – Terminologie in  Averbis Health Discovery</vt:lpstr>
      <vt:lpstr>Zweck</vt:lpstr>
      <vt:lpstr>MUGIT - Quelle</vt:lpstr>
      <vt:lpstr>MUGIT – Versionierung</vt:lpstr>
      <vt:lpstr>Terminologie-Import in AHD (I)</vt:lpstr>
      <vt:lpstr>Terminologie-Import in AHD (II)</vt:lpstr>
      <vt:lpstr>Einfache SNOMED-Pipeline</vt:lpstr>
      <vt:lpstr>SNOMED-Parameter in Generic Terminology Annotator</vt:lpstr>
      <vt:lpstr>Weiteres</vt:lpstr>
      <vt:lpstr>PowerPoint-Präsentation</vt:lpstr>
    </vt:vector>
  </TitlesOfParts>
  <Company>Universitaetsklinikum Freiburg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der deutschen SNOMED CT – Interface – Terminologie in Averbis Health Discovery</dc:title>
  <dc:creator>Stefan Schulz</dc:creator>
  <cp:lastModifiedBy>Stefan Schulz</cp:lastModifiedBy>
  <cp:revision>19</cp:revision>
  <dcterms:created xsi:type="dcterms:W3CDTF">2020-08-19T09:39:27Z</dcterms:created>
  <dcterms:modified xsi:type="dcterms:W3CDTF">2021-02-17T10:58:06Z</dcterms:modified>
</cp:coreProperties>
</file>