
<file path=[Content_Types].xml><?xml version="1.0" encoding="utf-8"?>
<Types xmlns="http://schemas.openxmlformats.org/package/2006/content-types">
  <Default Extension="png" ContentType="image/png"/>
  <Default Extension="wma" ContentType="audio/x-ms-wma"/>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80" r:id="rId3"/>
    <p:sldId id="257" r:id="rId4"/>
    <p:sldId id="264" r:id="rId5"/>
    <p:sldId id="269" r:id="rId6"/>
    <p:sldId id="258" r:id="rId7"/>
    <p:sldId id="259" r:id="rId8"/>
    <p:sldId id="265" r:id="rId9"/>
    <p:sldId id="281" r:id="rId10"/>
    <p:sldId id="261" r:id="rId11"/>
    <p:sldId id="270" r:id="rId12"/>
    <p:sldId id="271" r:id="rId13"/>
    <p:sldId id="267" r:id="rId14"/>
    <p:sldId id="272" r:id="rId15"/>
    <p:sldId id="273" r:id="rId16"/>
    <p:sldId id="262" r:id="rId17"/>
    <p:sldId id="274" r:id="rId18"/>
    <p:sldId id="275" r:id="rId19"/>
    <p:sldId id="276" r:id="rId20"/>
    <p:sldId id="277" r:id="rId21"/>
    <p:sldId id="278" r:id="rId22"/>
    <p:sldId id="282" r:id="rId23"/>
    <p:sldId id="284" r:id="rId24"/>
    <p:sldId id="279" r:id="rId25"/>
    <p:sldId id="286" r:id="rId26"/>
    <p:sldId id="26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66707" autoAdjust="0"/>
  </p:normalViewPr>
  <p:slideViewPr>
    <p:cSldViewPr>
      <p:cViewPr>
        <p:scale>
          <a:sx n="80" d="100"/>
          <a:sy n="80" d="100"/>
        </p:scale>
        <p:origin x="-1219" y="-7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0E7BC9-D830-4256-89BB-485C7FDD117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4DC38523-E73D-406A-8E1B-561C1BE2B2BB}">
      <dgm:prSet phldrT="[Text]"/>
      <dgm:spPr/>
      <dgm:t>
        <a:bodyPr/>
        <a:lstStyle/>
        <a:p>
          <a:r>
            <a:rPr lang="es-ES" dirty="0" smtClean="0"/>
            <a:t>Chunking</a:t>
          </a:r>
          <a:endParaRPr lang="en-GB" dirty="0"/>
        </a:p>
      </dgm:t>
    </dgm:pt>
    <dgm:pt modelId="{F9C6E124-01FF-4D97-AA91-3409427ADBF7}" type="parTrans" cxnId="{4FDBD261-BA39-4921-A565-E40E84636B07}">
      <dgm:prSet/>
      <dgm:spPr/>
      <dgm:t>
        <a:bodyPr/>
        <a:lstStyle/>
        <a:p>
          <a:endParaRPr lang="en-GB"/>
        </a:p>
      </dgm:t>
    </dgm:pt>
    <dgm:pt modelId="{9169F5F3-E1D8-4A6D-8712-A2815DB4A0D2}" type="sibTrans" cxnId="{4FDBD261-BA39-4921-A565-E40E84636B07}">
      <dgm:prSet/>
      <dgm:spPr/>
      <dgm:t>
        <a:bodyPr/>
        <a:lstStyle/>
        <a:p>
          <a:endParaRPr lang="en-GB"/>
        </a:p>
      </dgm:t>
    </dgm:pt>
    <dgm:pt modelId="{5226C619-040A-47C3-BCC8-E678D6A2F397}">
      <dgm:prSet phldrT="[Text]"/>
      <dgm:spPr/>
      <dgm:t>
        <a:bodyPr/>
        <a:lstStyle/>
        <a:p>
          <a:r>
            <a:rPr lang="es-ES" dirty="0" smtClean="0"/>
            <a:t>Group the tokens in the excel spread sheet in order to identify the medical concepts to be annotated in the text</a:t>
          </a:r>
          <a:endParaRPr lang="en-GB" dirty="0"/>
        </a:p>
      </dgm:t>
    </dgm:pt>
    <dgm:pt modelId="{BF5947F4-8405-422A-A59A-7C13FCF429E4}" type="parTrans" cxnId="{8596336A-ECC9-44FE-B46E-8FE217CCCC7B}">
      <dgm:prSet/>
      <dgm:spPr/>
      <dgm:t>
        <a:bodyPr/>
        <a:lstStyle/>
        <a:p>
          <a:endParaRPr lang="en-GB"/>
        </a:p>
      </dgm:t>
    </dgm:pt>
    <dgm:pt modelId="{BB000460-5141-4214-B1FA-FDDE5409FAE5}" type="sibTrans" cxnId="{8596336A-ECC9-44FE-B46E-8FE217CCCC7B}">
      <dgm:prSet/>
      <dgm:spPr/>
      <dgm:t>
        <a:bodyPr/>
        <a:lstStyle/>
        <a:p>
          <a:endParaRPr lang="en-GB"/>
        </a:p>
      </dgm:t>
    </dgm:pt>
    <dgm:pt modelId="{0E435D64-9BF9-4A02-89EE-06AABF831E1F}">
      <dgm:prSet phldrT="[Text]"/>
      <dgm:spPr/>
      <dgm:t>
        <a:bodyPr/>
        <a:lstStyle/>
        <a:p>
          <a:r>
            <a:rPr lang="es-ES" dirty="0" smtClean="0"/>
            <a:t>Concept coverage</a:t>
          </a:r>
          <a:endParaRPr lang="en-GB" dirty="0"/>
        </a:p>
      </dgm:t>
    </dgm:pt>
    <dgm:pt modelId="{2FFA95FE-BB01-4031-A991-40D2E4BAAA24}" type="parTrans" cxnId="{8FCBEA14-3547-4194-AF0C-F2F84076D174}">
      <dgm:prSet/>
      <dgm:spPr/>
      <dgm:t>
        <a:bodyPr/>
        <a:lstStyle/>
        <a:p>
          <a:endParaRPr lang="en-GB"/>
        </a:p>
      </dgm:t>
    </dgm:pt>
    <dgm:pt modelId="{B2B02384-57C7-49E3-A9CA-65F97DD1D9D2}" type="sibTrans" cxnId="{8FCBEA14-3547-4194-AF0C-F2F84076D174}">
      <dgm:prSet/>
      <dgm:spPr/>
      <dgm:t>
        <a:bodyPr/>
        <a:lstStyle/>
        <a:p>
          <a:endParaRPr lang="en-GB"/>
        </a:p>
      </dgm:t>
    </dgm:pt>
    <dgm:pt modelId="{7CDE78F5-53F0-4BDD-A980-39F15A910651}">
      <dgm:prSet phldrT="[Text]"/>
      <dgm:spPr/>
      <dgm:t>
        <a:bodyPr/>
        <a:lstStyle/>
        <a:p>
          <a:r>
            <a:rPr lang="es-ES" dirty="0" smtClean="0"/>
            <a:t>Find the </a:t>
          </a:r>
          <a:r>
            <a:rPr lang="es-ES" smtClean="0"/>
            <a:t>appropriate codes</a:t>
          </a:r>
          <a:endParaRPr lang="en-GB" dirty="0"/>
        </a:p>
      </dgm:t>
    </dgm:pt>
    <dgm:pt modelId="{7AC46B5D-991C-4BEF-B32E-0C9C3F06993C}" type="parTrans" cxnId="{A462D9B8-39FD-44F6-8BB9-8ECAF9DEF775}">
      <dgm:prSet/>
      <dgm:spPr/>
      <dgm:t>
        <a:bodyPr/>
        <a:lstStyle/>
        <a:p>
          <a:endParaRPr lang="en-GB"/>
        </a:p>
      </dgm:t>
    </dgm:pt>
    <dgm:pt modelId="{A36F0BAE-A934-419E-8DE6-6B974CDF20F0}" type="sibTrans" cxnId="{A462D9B8-39FD-44F6-8BB9-8ECAF9DEF775}">
      <dgm:prSet/>
      <dgm:spPr/>
      <dgm:t>
        <a:bodyPr/>
        <a:lstStyle/>
        <a:p>
          <a:endParaRPr lang="en-GB"/>
        </a:p>
      </dgm:t>
    </dgm:pt>
    <dgm:pt modelId="{046EE55E-95DE-4763-82A3-BC407C4485C4}">
      <dgm:prSet phldrT="[Text]"/>
      <dgm:spPr/>
      <dgm:t>
        <a:bodyPr/>
        <a:lstStyle/>
        <a:p>
          <a:r>
            <a:rPr lang="es-ES" dirty="0" smtClean="0"/>
            <a:t>Term coverage</a:t>
          </a:r>
          <a:endParaRPr lang="en-GB" dirty="0"/>
        </a:p>
      </dgm:t>
    </dgm:pt>
    <dgm:pt modelId="{1994F14F-49CE-4D2C-B18C-BA80D7192518}" type="parTrans" cxnId="{2AFE8DE3-B694-48B1-8966-8BCC23515907}">
      <dgm:prSet/>
      <dgm:spPr/>
      <dgm:t>
        <a:bodyPr/>
        <a:lstStyle/>
        <a:p>
          <a:endParaRPr lang="en-GB"/>
        </a:p>
      </dgm:t>
    </dgm:pt>
    <dgm:pt modelId="{4C1FE578-EAB7-4117-982E-0EC53126B447}" type="sibTrans" cxnId="{2AFE8DE3-B694-48B1-8966-8BCC23515907}">
      <dgm:prSet/>
      <dgm:spPr/>
      <dgm:t>
        <a:bodyPr/>
        <a:lstStyle/>
        <a:p>
          <a:endParaRPr lang="en-GB"/>
        </a:p>
      </dgm:t>
    </dgm:pt>
    <dgm:pt modelId="{EC4BD5DC-0CCD-4C0D-B4C2-F72273609E7A}">
      <dgm:prSet phldrT="[Text]"/>
      <dgm:spPr/>
      <dgm:t>
        <a:bodyPr/>
        <a:lstStyle/>
        <a:p>
          <a:r>
            <a:rPr lang="es-ES" dirty="0" smtClean="0"/>
            <a:t>yes / no score asigned to each annotated token</a:t>
          </a:r>
          <a:endParaRPr lang="en-GB" dirty="0"/>
        </a:p>
      </dgm:t>
    </dgm:pt>
    <dgm:pt modelId="{C06C03FE-34BF-428A-83E0-F1C4E2E44D1F}" type="parTrans" cxnId="{4B2B74D0-53DD-40A1-966F-01AE17739A69}">
      <dgm:prSet/>
      <dgm:spPr/>
      <dgm:t>
        <a:bodyPr/>
        <a:lstStyle/>
        <a:p>
          <a:endParaRPr lang="en-GB"/>
        </a:p>
      </dgm:t>
    </dgm:pt>
    <dgm:pt modelId="{F4A5CEF9-3326-40C9-8933-8F7C80645657}" type="sibTrans" cxnId="{4B2B74D0-53DD-40A1-966F-01AE17739A69}">
      <dgm:prSet/>
      <dgm:spPr/>
      <dgm:t>
        <a:bodyPr/>
        <a:lstStyle/>
        <a:p>
          <a:endParaRPr lang="en-GB"/>
        </a:p>
      </dgm:t>
    </dgm:pt>
    <dgm:pt modelId="{0B8EA404-FDA9-4492-BEB3-1A64AF9BA090}">
      <dgm:prSet phldrT="[Text]"/>
      <dgm:spPr/>
      <dgm:t>
        <a:bodyPr/>
        <a:lstStyle/>
        <a:p>
          <a:r>
            <a:rPr lang="es-ES" dirty="0" smtClean="0"/>
            <a:t>Asign the corresponding coverage</a:t>
          </a:r>
          <a:endParaRPr lang="en-GB" dirty="0"/>
        </a:p>
      </dgm:t>
    </dgm:pt>
    <dgm:pt modelId="{189A533E-CC29-4F76-B473-4C28CCF221B7}" type="parTrans" cxnId="{34B0BD79-A73D-46FE-8B9E-277012EA111C}">
      <dgm:prSet/>
      <dgm:spPr/>
      <dgm:t>
        <a:bodyPr/>
        <a:lstStyle/>
        <a:p>
          <a:endParaRPr lang="en-GB"/>
        </a:p>
      </dgm:t>
    </dgm:pt>
    <dgm:pt modelId="{BC7E30B6-1655-4DCF-80A0-E72C729866F9}" type="sibTrans" cxnId="{34B0BD79-A73D-46FE-8B9E-277012EA111C}">
      <dgm:prSet/>
      <dgm:spPr/>
      <dgm:t>
        <a:bodyPr/>
        <a:lstStyle/>
        <a:p>
          <a:endParaRPr lang="en-GB"/>
        </a:p>
      </dgm:t>
    </dgm:pt>
    <dgm:pt modelId="{C5A875C3-7322-47CB-BB94-6895B256776D}" type="pres">
      <dgm:prSet presAssocID="{870E7BC9-D830-4256-89BB-485C7FDD117B}" presName="linearFlow" presStyleCnt="0">
        <dgm:presLayoutVars>
          <dgm:dir/>
          <dgm:animLvl val="lvl"/>
          <dgm:resizeHandles val="exact"/>
        </dgm:presLayoutVars>
      </dgm:prSet>
      <dgm:spPr/>
      <dgm:t>
        <a:bodyPr/>
        <a:lstStyle/>
        <a:p>
          <a:endParaRPr lang="en-GB"/>
        </a:p>
      </dgm:t>
    </dgm:pt>
    <dgm:pt modelId="{54C60DEE-BB8F-4289-B9CB-9652A97EA9A4}" type="pres">
      <dgm:prSet presAssocID="{4DC38523-E73D-406A-8E1B-561C1BE2B2BB}" presName="composite" presStyleCnt="0"/>
      <dgm:spPr/>
    </dgm:pt>
    <dgm:pt modelId="{2FC8560B-551D-4AEA-A171-44226F291AB6}" type="pres">
      <dgm:prSet presAssocID="{4DC38523-E73D-406A-8E1B-561C1BE2B2BB}" presName="parentText" presStyleLbl="alignNode1" presStyleIdx="0" presStyleCnt="3">
        <dgm:presLayoutVars>
          <dgm:chMax val="1"/>
          <dgm:bulletEnabled val="1"/>
        </dgm:presLayoutVars>
      </dgm:prSet>
      <dgm:spPr>
        <a:prstGeom prst="homePlate">
          <a:avLst/>
        </a:prstGeom>
      </dgm:spPr>
      <dgm:t>
        <a:bodyPr/>
        <a:lstStyle/>
        <a:p>
          <a:endParaRPr lang="en-GB"/>
        </a:p>
      </dgm:t>
    </dgm:pt>
    <dgm:pt modelId="{61B10CD9-74D1-4300-8544-EF32DA2AC936}" type="pres">
      <dgm:prSet presAssocID="{4DC38523-E73D-406A-8E1B-561C1BE2B2BB}" presName="descendantText" presStyleLbl="alignAcc1" presStyleIdx="0" presStyleCnt="3">
        <dgm:presLayoutVars>
          <dgm:bulletEnabled val="1"/>
        </dgm:presLayoutVars>
      </dgm:prSet>
      <dgm:spPr/>
      <dgm:t>
        <a:bodyPr/>
        <a:lstStyle/>
        <a:p>
          <a:endParaRPr lang="en-GB"/>
        </a:p>
      </dgm:t>
    </dgm:pt>
    <dgm:pt modelId="{1716B08E-C29F-4396-98F5-EF7936BE2459}" type="pres">
      <dgm:prSet presAssocID="{9169F5F3-E1D8-4A6D-8712-A2815DB4A0D2}" presName="sp" presStyleCnt="0"/>
      <dgm:spPr/>
    </dgm:pt>
    <dgm:pt modelId="{0B68CB4A-9C9E-43B1-AE91-719FCAD2FCEE}" type="pres">
      <dgm:prSet presAssocID="{0E435D64-9BF9-4A02-89EE-06AABF831E1F}" presName="composite" presStyleCnt="0"/>
      <dgm:spPr/>
    </dgm:pt>
    <dgm:pt modelId="{01045A60-A788-411F-9E31-86943BE0D0DB}" type="pres">
      <dgm:prSet presAssocID="{0E435D64-9BF9-4A02-89EE-06AABF831E1F}" presName="parentText" presStyleLbl="alignNode1" presStyleIdx="1" presStyleCnt="3">
        <dgm:presLayoutVars>
          <dgm:chMax val="1"/>
          <dgm:bulletEnabled val="1"/>
        </dgm:presLayoutVars>
      </dgm:prSet>
      <dgm:spPr/>
      <dgm:t>
        <a:bodyPr/>
        <a:lstStyle/>
        <a:p>
          <a:endParaRPr lang="en-GB"/>
        </a:p>
      </dgm:t>
    </dgm:pt>
    <dgm:pt modelId="{76E47B02-A8CE-463E-9583-54FB5DDDD709}" type="pres">
      <dgm:prSet presAssocID="{0E435D64-9BF9-4A02-89EE-06AABF831E1F}" presName="descendantText" presStyleLbl="alignAcc1" presStyleIdx="1" presStyleCnt="3">
        <dgm:presLayoutVars>
          <dgm:bulletEnabled val="1"/>
        </dgm:presLayoutVars>
      </dgm:prSet>
      <dgm:spPr/>
      <dgm:t>
        <a:bodyPr/>
        <a:lstStyle/>
        <a:p>
          <a:endParaRPr lang="en-GB"/>
        </a:p>
      </dgm:t>
    </dgm:pt>
    <dgm:pt modelId="{578F3F66-5BCB-431B-A25E-B9FDE138CC64}" type="pres">
      <dgm:prSet presAssocID="{B2B02384-57C7-49E3-A9CA-65F97DD1D9D2}" presName="sp" presStyleCnt="0"/>
      <dgm:spPr/>
    </dgm:pt>
    <dgm:pt modelId="{2600564C-2454-4FA8-9BF1-34AA980425A3}" type="pres">
      <dgm:prSet presAssocID="{046EE55E-95DE-4763-82A3-BC407C4485C4}" presName="composite" presStyleCnt="0"/>
      <dgm:spPr/>
    </dgm:pt>
    <dgm:pt modelId="{B663346D-5B1D-4FCE-BCC9-979360A07E8E}" type="pres">
      <dgm:prSet presAssocID="{046EE55E-95DE-4763-82A3-BC407C4485C4}" presName="parentText" presStyleLbl="alignNode1" presStyleIdx="2" presStyleCnt="3">
        <dgm:presLayoutVars>
          <dgm:chMax val="1"/>
          <dgm:bulletEnabled val="1"/>
        </dgm:presLayoutVars>
      </dgm:prSet>
      <dgm:spPr/>
      <dgm:t>
        <a:bodyPr/>
        <a:lstStyle/>
        <a:p>
          <a:endParaRPr lang="en-GB"/>
        </a:p>
      </dgm:t>
    </dgm:pt>
    <dgm:pt modelId="{F4873304-64D0-4811-883A-05D2BAC83F4C}" type="pres">
      <dgm:prSet presAssocID="{046EE55E-95DE-4763-82A3-BC407C4485C4}" presName="descendantText" presStyleLbl="alignAcc1" presStyleIdx="2" presStyleCnt="3">
        <dgm:presLayoutVars>
          <dgm:bulletEnabled val="1"/>
        </dgm:presLayoutVars>
      </dgm:prSet>
      <dgm:spPr/>
      <dgm:t>
        <a:bodyPr/>
        <a:lstStyle/>
        <a:p>
          <a:endParaRPr lang="en-GB"/>
        </a:p>
      </dgm:t>
    </dgm:pt>
  </dgm:ptLst>
  <dgm:cxnLst>
    <dgm:cxn modelId="{4FDBD261-BA39-4921-A565-E40E84636B07}" srcId="{870E7BC9-D830-4256-89BB-485C7FDD117B}" destId="{4DC38523-E73D-406A-8E1B-561C1BE2B2BB}" srcOrd="0" destOrd="0" parTransId="{F9C6E124-01FF-4D97-AA91-3409427ADBF7}" sibTransId="{9169F5F3-E1D8-4A6D-8712-A2815DB4A0D2}"/>
    <dgm:cxn modelId="{56A9EC3F-307A-4F63-B4F2-45B2C594B6D3}" type="presOf" srcId="{7CDE78F5-53F0-4BDD-A980-39F15A910651}" destId="{76E47B02-A8CE-463E-9583-54FB5DDDD709}" srcOrd="0" destOrd="0" presId="urn:microsoft.com/office/officeart/2005/8/layout/chevron2"/>
    <dgm:cxn modelId="{A4D42E32-AE86-4401-BC37-9C2685773063}" type="presOf" srcId="{0E435D64-9BF9-4A02-89EE-06AABF831E1F}" destId="{01045A60-A788-411F-9E31-86943BE0D0DB}" srcOrd="0" destOrd="0" presId="urn:microsoft.com/office/officeart/2005/8/layout/chevron2"/>
    <dgm:cxn modelId="{8596336A-ECC9-44FE-B46E-8FE217CCCC7B}" srcId="{4DC38523-E73D-406A-8E1B-561C1BE2B2BB}" destId="{5226C619-040A-47C3-BCC8-E678D6A2F397}" srcOrd="0" destOrd="0" parTransId="{BF5947F4-8405-422A-A59A-7C13FCF429E4}" sibTransId="{BB000460-5141-4214-B1FA-FDDE5409FAE5}"/>
    <dgm:cxn modelId="{66229402-58E6-498E-89C3-847E12F97B77}" type="presOf" srcId="{046EE55E-95DE-4763-82A3-BC407C4485C4}" destId="{B663346D-5B1D-4FCE-BCC9-979360A07E8E}" srcOrd="0" destOrd="0" presId="urn:microsoft.com/office/officeart/2005/8/layout/chevron2"/>
    <dgm:cxn modelId="{A0AB2BB9-1CB4-4858-9CFE-4DF86D10A163}" type="presOf" srcId="{0B8EA404-FDA9-4492-BEB3-1A64AF9BA090}" destId="{76E47B02-A8CE-463E-9583-54FB5DDDD709}" srcOrd="0" destOrd="1" presId="urn:microsoft.com/office/officeart/2005/8/layout/chevron2"/>
    <dgm:cxn modelId="{4B2B74D0-53DD-40A1-966F-01AE17739A69}" srcId="{046EE55E-95DE-4763-82A3-BC407C4485C4}" destId="{EC4BD5DC-0CCD-4C0D-B4C2-F72273609E7A}" srcOrd="0" destOrd="0" parTransId="{C06C03FE-34BF-428A-83E0-F1C4E2E44D1F}" sibTransId="{F4A5CEF9-3326-40C9-8933-8F7C80645657}"/>
    <dgm:cxn modelId="{CA8B4FFC-1117-4774-A92F-AB64FB84E51F}" type="presOf" srcId="{870E7BC9-D830-4256-89BB-485C7FDD117B}" destId="{C5A875C3-7322-47CB-BB94-6895B256776D}" srcOrd="0" destOrd="0" presId="urn:microsoft.com/office/officeart/2005/8/layout/chevron2"/>
    <dgm:cxn modelId="{2AFE8DE3-B694-48B1-8966-8BCC23515907}" srcId="{870E7BC9-D830-4256-89BB-485C7FDD117B}" destId="{046EE55E-95DE-4763-82A3-BC407C4485C4}" srcOrd="2" destOrd="0" parTransId="{1994F14F-49CE-4D2C-B18C-BA80D7192518}" sibTransId="{4C1FE578-EAB7-4117-982E-0EC53126B447}"/>
    <dgm:cxn modelId="{42A1E6EF-C42B-47F6-96ED-4925F523A346}" type="presOf" srcId="{EC4BD5DC-0CCD-4C0D-B4C2-F72273609E7A}" destId="{F4873304-64D0-4811-883A-05D2BAC83F4C}" srcOrd="0" destOrd="0" presId="urn:microsoft.com/office/officeart/2005/8/layout/chevron2"/>
    <dgm:cxn modelId="{34B0BD79-A73D-46FE-8B9E-277012EA111C}" srcId="{0E435D64-9BF9-4A02-89EE-06AABF831E1F}" destId="{0B8EA404-FDA9-4492-BEB3-1A64AF9BA090}" srcOrd="1" destOrd="0" parTransId="{189A533E-CC29-4F76-B473-4C28CCF221B7}" sibTransId="{BC7E30B6-1655-4DCF-80A0-E72C729866F9}"/>
    <dgm:cxn modelId="{4321F79D-C1CA-45E0-98FB-F663722FCF1D}" type="presOf" srcId="{4DC38523-E73D-406A-8E1B-561C1BE2B2BB}" destId="{2FC8560B-551D-4AEA-A171-44226F291AB6}" srcOrd="0" destOrd="0" presId="urn:microsoft.com/office/officeart/2005/8/layout/chevron2"/>
    <dgm:cxn modelId="{A462D9B8-39FD-44F6-8BB9-8ECAF9DEF775}" srcId="{0E435D64-9BF9-4A02-89EE-06AABF831E1F}" destId="{7CDE78F5-53F0-4BDD-A980-39F15A910651}" srcOrd="0" destOrd="0" parTransId="{7AC46B5D-991C-4BEF-B32E-0C9C3F06993C}" sibTransId="{A36F0BAE-A934-419E-8DE6-6B974CDF20F0}"/>
    <dgm:cxn modelId="{8FCBEA14-3547-4194-AF0C-F2F84076D174}" srcId="{870E7BC9-D830-4256-89BB-485C7FDD117B}" destId="{0E435D64-9BF9-4A02-89EE-06AABF831E1F}" srcOrd="1" destOrd="0" parTransId="{2FFA95FE-BB01-4031-A991-40D2E4BAAA24}" sibTransId="{B2B02384-57C7-49E3-A9CA-65F97DD1D9D2}"/>
    <dgm:cxn modelId="{950D8DD8-2D1C-425C-A9D2-10180317EFA6}" type="presOf" srcId="{5226C619-040A-47C3-BCC8-E678D6A2F397}" destId="{61B10CD9-74D1-4300-8544-EF32DA2AC936}" srcOrd="0" destOrd="0" presId="urn:microsoft.com/office/officeart/2005/8/layout/chevron2"/>
    <dgm:cxn modelId="{986F60F8-5663-4ADF-BA10-5FA1B77EAA63}" type="presParOf" srcId="{C5A875C3-7322-47CB-BB94-6895B256776D}" destId="{54C60DEE-BB8F-4289-B9CB-9652A97EA9A4}" srcOrd="0" destOrd="0" presId="urn:microsoft.com/office/officeart/2005/8/layout/chevron2"/>
    <dgm:cxn modelId="{5E4E270B-073C-457F-84FE-EEDEA1B53EDA}" type="presParOf" srcId="{54C60DEE-BB8F-4289-B9CB-9652A97EA9A4}" destId="{2FC8560B-551D-4AEA-A171-44226F291AB6}" srcOrd="0" destOrd="0" presId="urn:microsoft.com/office/officeart/2005/8/layout/chevron2"/>
    <dgm:cxn modelId="{2803942A-905E-44A3-8F0F-90CA1E308613}" type="presParOf" srcId="{54C60DEE-BB8F-4289-B9CB-9652A97EA9A4}" destId="{61B10CD9-74D1-4300-8544-EF32DA2AC936}" srcOrd="1" destOrd="0" presId="urn:microsoft.com/office/officeart/2005/8/layout/chevron2"/>
    <dgm:cxn modelId="{E4594119-36BD-480C-919D-3074C830825C}" type="presParOf" srcId="{C5A875C3-7322-47CB-BB94-6895B256776D}" destId="{1716B08E-C29F-4396-98F5-EF7936BE2459}" srcOrd="1" destOrd="0" presId="urn:microsoft.com/office/officeart/2005/8/layout/chevron2"/>
    <dgm:cxn modelId="{1A61F5F8-61ED-4230-96DB-E0B289E3C08D}" type="presParOf" srcId="{C5A875C3-7322-47CB-BB94-6895B256776D}" destId="{0B68CB4A-9C9E-43B1-AE91-719FCAD2FCEE}" srcOrd="2" destOrd="0" presId="urn:microsoft.com/office/officeart/2005/8/layout/chevron2"/>
    <dgm:cxn modelId="{985DFE7A-7235-4CE4-9388-A27393C9CA8C}" type="presParOf" srcId="{0B68CB4A-9C9E-43B1-AE91-719FCAD2FCEE}" destId="{01045A60-A788-411F-9E31-86943BE0D0DB}" srcOrd="0" destOrd="0" presId="urn:microsoft.com/office/officeart/2005/8/layout/chevron2"/>
    <dgm:cxn modelId="{7F5F40BD-384A-478F-8249-8934E27D107C}" type="presParOf" srcId="{0B68CB4A-9C9E-43B1-AE91-719FCAD2FCEE}" destId="{76E47B02-A8CE-463E-9583-54FB5DDDD709}" srcOrd="1" destOrd="0" presId="urn:microsoft.com/office/officeart/2005/8/layout/chevron2"/>
    <dgm:cxn modelId="{B64B0000-A212-4AF5-9EFC-2FD96D2F252F}" type="presParOf" srcId="{C5A875C3-7322-47CB-BB94-6895B256776D}" destId="{578F3F66-5BCB-431B-A25E-B9FDE138CC64}" srcOrd="3" destOrd="0" presId="urn:microsoft.com/office/officeart/2005/8/layout/chevron2"/>
    <dgm:cxn modelId="{681F6C0D-6D35-4E6F-A855-69AF99C11223}" type="presParOf" srcId="{C5A875C3-7322-47CB-BB94-6895B256776D}" destId="{2600564C-2454-4FA8-9BF1-34AA980425A3}" srcOrd="4" destOrd="0" presId="urn:microsoft.com/office/officeart/2005/8/layout/chevron2"/>
    <dgm:cxn modelId="{C1B6FFE5-A12D-45A4-84D8-699D0284D6E8}" type="presParOf" srcId="{2600564C-2454-4FA8-9BF1-34AA980425A3}" destId="{B663346D-5B1D-4FCE-BCC9-979360A07E8E}" srcOrd="0" destOrd="0" presId="urn:microsoft.com/office/officeart/2005/8/layout/chevron2"/>
    <dgm:cxn modelId="{545312B8-EF96-4A59-B88D-07D571500074}" type="presParOf" srcId="{2600564C-2454-4FA8-9BF1-34AA980425A3}" destId="{F4873304-64D0-4811-883A-05D2BAC83F4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60B216-61AA-48BB-9C48-873F4A9F0726}" type="datetimeFigureOut">
              <a:rPr lang="en-GB" smtClean="0"/>
              <a:t>10/09/2015</a:t>
            </a:fld>
            <a:endParaRPr lang="en-GB"/>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6DD9BD-9994-400B-9E13-504FC52A0094}" type="slidenum">
              <a:rPr lang="en-GB" smtClean="0"/>
              <a:t>‹Nr.›</a:t>
            </a:fld>
            <a:endParaRPr lang="en-GB"/>
          </a:p>
        </p:txBody>
      </p:sp>
    </p:spTree>
    <p:extLst>
      <p:ext uri="{BB962C8B-B14F-4D97-AF65-F5344CB8AC3E}">
        <p14:creationId xmlns:p14="http://schemas.microsoft.com/office/powerpoint/2010/main" val="4215514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smtClean="0"/>
              <a:t>This is the tutorial about</a:t>
            </a:r>
            <a:r>
              <a:rPr lang="es-ES" baseline="0" dirty="0" smtClean="0"/>
              <a:t> the annotation guidelines of the project ASSESS CT</a:t>
            </a:r>
          </a:p>
          <a:p>
            <a:r>
              <a:rPr lang="es-ES" baseline="0" dirty="0" smtClean="0"/>
              <a:t>This presentation </a:t>
            </a:r>
            <a:r>
              <a:rPr lang="en-GB" baseline="0" dirty="0" smtClean="0"/>
              <a:t>will introduce the different concepts that annotators must know before starting the annotation of our collected medical text corpus.</a:t>
            </a:r>
            <a:r>
              <a:rPr lang="es-ES" baseline="0" dirty="0" smtClean="0"/>
              <a:t> </a:t>
            </a:r>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1</a:t>
            </a:fld>
            <a:endParaRPr lang="en-GB"/>
          </a:p>
        </p:txBody>
      </p:sp>
    </p:spTree>
    <p:extLst>
      <p:ext uri="{BB962C8B-B14F-4D97-AF65-F5344CB8AC3E}">
        <p14:creationId xmlns:p14="http://schemas.microsoft.com/office/powerpoint/2010/main" val="3969207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smtClean="0"/>
              <a:t>This</a:t>
            </a:r>
            <a:r>
              <a:rPr lang="es-ES" baseline="0" dirty="0" smtClean="0"/>
              <a:t> slide presents t</a:t>
            </a:r>
            <a:r>
              <a:rPr lang="es-ES" dirty="0" smtClean="0"/>
              <a:t>he guidelines</a:t>
            </a:r>
            <a:r>
              <a:rPr lang="es-ES" baseline="0" dirty="0" smtClean="0"/>
              <a:t> for the delineations of chunks </a:t>
            </a:r>
          </a:p>
          <a:p>
            <a:r>
              <a:rPr lang="es-ES" baseline="0" dirty="0" smtClean="0"/>
              <a:t>The rules for representing chunks are:</a:t>
            </a:r>
          </a:p>
          <a:p>
            <a:r>
              <a:rPr lang="es-ES" baseline="0" dirty="0" smtClean="0"/>
              <a:t>Each chunk should represent a meaningful clinical concept. Usually, each concept should represent a single concept in one of the selected semantic groups.</a:t>
            </a:r>
          </a:p>
          <a:p>
            <a:r>
              <a:rPr lang="es-ES" baseline="0" dirty="0" smtClean="0"/>
              <a:t>The chunks are indicated in the spreadsheet using a distinct number and also highlighting the background of the row of the spreadsheet with the yellow colour.</a:t>
            </a:r>
          </a:p>
          <a:p>
            <a:r>
              <a:rPr lang="es-ES" baseline="0" dirty="0" smtClean="0"/>
              <a:t>If a token is not well understood or is not part of any relevant semantic group, the annotators should keep the cell empty in the chunk column.</a:t>
            </a:r>
          </a:p>
        </p:txBody>
      </p:sp>
      <p:sp>
        <p:nvSpPr>
          <p:cNvPr id="4" name="Foliennummernplatzhalter 3"/>
          <p:cNvSpPr>
            <a:spLocks noGrp="1"/>
          </p:cNvSpPr>
          <p:nvPr>
            <p:ph type="sldNum" sz="quarter" idx="10"/>
          </p:nvPr>
        </p:nvSpPr>
        <p:spPr/>
        <p:txBody>
          <a:bodyPr/>
          <a:lstStyle/>
          <a:p>
            <a:fld id="{9A6DD9BD-9994-400B-9E13-504FC52A0094}" type="slidenum">
              <a:rPr lang="en-GB" smtClean="0"/>
              <a:t>10</a:t>
            </a:fld>
            <a:endParaRPr lang="en-GB"/>
          </a:p>
        </p:txBody>
      </p:sp>
    </p:spTree>
    <p:extLst>
      <p:ext uri="{BB962C8B-B14F-4D97-AF65-F5344CB8AC3E}">
        <p14:creationId xmlns:p14="http://schemas.microsoft.com/office/powerpoint/2010/main" val="3210772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smtClean="0"/>
              <a:t>The next step</a:t>
            </a:r>
            <a:r>
              <a:rPr lang="es-ES" baseline="0" dirty="0" smtClean="0"/>
              <a:t> of the annotation process is the annotation itself and the selection of a concept coverage score.</a:t>
            </a:r>
          </a:p>
          <a:p>
            <a:r>
              <a:rPr lang="es-ES" baseline="0" dirty="0" smtClean="0"/>
              <a:t>The rules of this step are:</a:t>
            </a:r>
          </a:p>
          <a:p>
            <a:r>
              <a:rPr lang="es-ES" baseline="0" dirty="0" smtClean="0"/>
              <a:t>First, try to match the content of a chunk with the concepts that better cover their meaning in the terminologies. </a:t>
            </a:r>
          </a:p>
          <a:p>
            <a:r>
              <a:rPr lang="es-ES" baseline="0" dirty="0" smtClean="0"/>
              <a:t>Secondly, we try to select the set of codes with the fewest number of codes that better cover its meaning. As a consequence, we prioritise the coverage over the number of selected codes. </a:t>
            </a:r>
          </a:p>
          <a:p>
            <a:r>
              <a:rPr lang="es-ES" baseline="0" dirty="0" smtClean="0"/>
              <a:t>Finally, only the Avervis term browser will be used to find the codes in the terminologies but also web Wikis could be used to find the meaning of some concepts or terms.</a:t>
            </a:r>
          </a:p>
          <a:p>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11</a:t>
            </a:fld>
            <a:endParaRPr lang="en-GB"/>
          </a:p>
        </p:txBody>
      </p:sp>
    </p:spTree>
    <p:extLst>
      <p:ext uri="{BB962C8B-B14F-4D97-AF65-F5344CB8AC3E}">
        <p14:creationId xmlns:p14="http://schemas.microsoft.com/office/powerpoint/2010/main" val="980117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smtClean="0"/>
              <a:t>This slide summarise </a:t>
            </a:r>
            <a:r>
              <a:rPr lang="es-ES" baseline="0" dirty="0" smtClean="0"/>
              <a:t>an example of annotation of the chunk: “Complicated fracture of third rib”.</a:t>
            </a:r>
          </a:p>
          <a:p>
            <a:r>
              <a:rPr lang="es-ES" baseline="0" dirty="0" smtClean="0"/>
              <a:t>The different concepts that covers the meaning of the chunk are:</a:t>
            </a:r>
          </a:p>
          <a:p>
            <a:endParaRPr lang="es-ES" baseline="0" dirty="0" smtClean="0"/>
          </a:p>
          <a:p>
            <a:r>
              <a:rPr lang="es-ES" baseline="0" dirty="0" smtClean="0"/>
              <a:t>The qualifier: “Complicated”.</a:t>
            </a:r>
          </a:p>
          <a:p>
            <a:r>
              <a:rPr lang="es-ES" baseline="0" dirty="0" smtClean="0"/>
              <a:t>The disorders: “</a:t>
            </a:r>
            <a:r>
              <a:rPr lang="en-GB" sz="1200" dirty="0" smtClean="0"/>
              <a:t>Complicated fracture of bone”, </a:t>
            </a:r>
            <a:r>
              <a:rPr lang="es-ES" baseline="0" dirty="0" smtClean="0"/>
              <a:t>“</a:t>
            </a:r>
            <a:r>
              <a:rPr lang="en-GB" sz="1200" baseline="0" dirty="0" smtClean="0"/>
              <a:t>Fracture of bone” and “Fracture of one rib”</a:t>
            </a:r>
          </a:p>
          <a:p>
            <a:r>
              <a:rPr lang="es-ES" baseline="0" dirty="0" smtClean="0"/>
              <a:t>The body structure: “Bone structure of third rib”.</a:t>
            </a:r>
          </a:p>
          <a:p>
            <a:endParaRPr lang="es-ES" baseline="0" dirty="0" smtClean="0"/>
          </a:p>
          <a:p>
            <a:r>
              <a:rPr lang="es-ES" baseline="0" dirty="0" smtClean="0"/>
              <a:t>With these codes we can create the list of annotation groups that is indicated in the slide.</a:t>
            </a:r>
          </a:p>
          <a:p>
            <a:r>
              <a:rPr lang="es-ES" baseline="0" dirty="0" smtClean="0"/>
              <a:t>Each annotation group fully covers the meaning of the chunk, however, only the last one contains two codes and, therefore, that annotation group should be used.</a:t>
            </a:r>
          </a:p>
          <a:p>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12</a:t>
            </a:fld>
            <a:endParaRPr lang="en-GB"/>
          </a:p>
        </p:txBody>
      </p:sp>
    </p:spTree>
    <p:extLst>
      <p:ext uri="{BB962C8B-B14F-4D97-AF65-F5344CB8AC3E}">
        <p14:creationId xmlns:p14="http://schemas.microsoft.com/office/powerpoint/2010/main" val="148251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smtClean="0"/>
              <a:t>In order to evaluate</a:t>
            </a:r>
            <a:r>
              <a:rPr lang="es-ES" baseline="0" dirty="0" smtClean="0"/>
              <a:t> the annotations, we have defined five different concept coverage scores. </a:t>
            </a:r>
          </a:p>
          <a:p>
            <a:r>
              <a:rPr lang="es-ES" baseline="0" dirty="0" smtClean="0"/>
              <a:t>Each score represents a different level of coverage.</a:t>
            </a:r>
          </a:p>
          <a:p>
            <a:r>
              <a:rPr lang="es-ES" baseline="0" dirty="0" smtClean="0"/>
              <a:t>The first score is “full coverage”, which indicates that the meaning of the terminology concept fully represents the content of the chunk.</a:t>
            </a:r>
          </a:p>
          <a:p>
            <a:r>
              <a:rPr lang="es-ES" baseline="0" dirty="0" smtClean="0"/>
              <a:t>The second score is “inferred coverage”. This score also represents a full coverage but it is used when the terms in the chunk are elliptic or ambiguous, therefore, the meaning of the terms are inferred from the context.</a:t>
            </a:r>
          </a:p>
          <a:p>
            <a:r>
              <a:rPr lang="es-ES" baseline="0" dirty="0" smtClean="0"/>
              <a:t>The third score is “partial coverage”. This score represents a partial concept coverage. Annotators should use this score when there isn’t any code or set of codes that fully covers the meaning of a term but there is a closely related one.</a:t>
            </a:r>
          </a:p>
          <a:p>
            <a:r>
              <a:rPr lang="es-ES" baseline="0" dirty="0" smtClean="0"/>
              <a:t>The fourth score is “no coverage” and represents that there isn’t any codes that could represent the meaning of the term in the terminology.</a:t>
            </a:r>
          </a:p>
          <a:p>
            <a:r>
              <a:rPr lang="es-ES" baseline="0" dirty="0" smtClean="0"/>
              <a:t>Finally, the last score is “out of scope” and could be used to indicate that a term is not covered by any of our selected set of semantic groups.</a:t>
            </a:r>
          </a:p>
        </p:txBody>
      </p:sp>
      <p:sp>
        <p:nvSpPr>
          <p:cNvPr id="4" name="Foliennummernplatzhalter 3"/>
          <p:cNvSpPr>
            <a:spLocks noGrp="1"/>
          </p:cNvSpPr>
          <p:nvPr>
            <p:ph type="sldNum" sz="quarter" idx="10"/>
          </p:nvPr>
        </p:nvSpPr>
        <p:spPr/>
        <p:txBody>
          <a:bodyPr/>
          <a:lstStyle/>
          <a:p>
            <a:fld id="{9A6DD9BD-9994-400B-9E13-504FC52A0094}" type="slidenum">
              <a:rPr lang="en-GB" smtClean="0"/>
              <a:t>13</a:t>
            </a:fld>
            <a:endParaRPr lang="en-GB"/>
          </a:p>
        </p:txBody>
      </p:sp>
    </p:spTree>
    <p:extLst>
      <p:ext uri="{BB962C8B-B14F-4D97-AF65-F5344CB8AC3E}">
        <p14:creationId xmlns:p14="http://schemas.microsoft.com/office/powerpoint/2010/main" val="173870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smtClean="0"/>
              <a:t>This</a:t>
            </a:r>
            <a:r>
              <a:rPr lang="es-ES" baseline="0" dirty="0" smtClean="0"/>
              <a:t> slide presents the rules of the term coverage:</a:t>
            </a:r>
          </a:p>
          <a:p>
            <a:r>
              <a:rPr lang="es-ES" dirty="0" smtClean="0"/>
              <a:t>In order to annotate the term coverage we use the</a:t>
            </a:r>
            <a:r>
              <a:rPr lang="es-ES" baseline="0" dirty="0" smtClean="0"/>
              <a:t> “yes” or “no” labels. </a:t>
            </a:r>
          </a:p>
          <a:p>
            <a:r>
              <a:rPr lang="es-ES" dirty="0" smtClean="0"/>
              <a:t>There</a:t>
            </a:r>
            <a:r>
              <a:rPr lang="es-ES" baseline="0" dirty="0" smtClean="0"/>
              <a:t> is a positive term coverage when the selected terms of the terminology literally or with minor variants match the tokens of the chunks. </a:t>
            </a:r>
          </a:p>
          <a:p>
            <a:r>
              <a:rPr lang="es-ES" baseline="0" dirty="0" smtClean="0"/>
              <a:t>These minor variants include some word inflection, different word order and some typing error when such error in the token could easily be detected.</a:t>
            </a:r>
          </a:p>
          <a:p>
            <a:r>
              <a:rPr lang="es-ES" baseline="0" dirty="0" smtClean="0"/>
              <a:t>To match the terms with the tokens, annotators will ignore the capitalisation of the words, and the use of punctuation marks.</a:t>
            </a:r>
          </a:p>
          <a:p>
            <a:r>
              <a:rPr lang="es-ES" baseline="0" dirty="0" smtClean="0"/>
              <a:t>Besides, a positive match using concept acronyms are also possible when the acronyms are represented like in the example of “MI - Myocardial infarction”.</a:t>
            </a:r>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14</a:t>
            </a:fld>
            <a:endParaRPr lang="en-GB"/>
          </a:p>
        </p:txBody>
      </p:sp>
    </p:spTree>
    <p:extLst>
      <p:ext uri="{BB962C8B-B14F-4D97-AF65-F5344CB8AC3E}">
        <p14:creationId xmlns:p14="http://schemas.microsoft.com/office/powerpoint/2010/main" val="2484933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smtClean="0"/>
              <a:t>The term coverage</a:t>
            </a:r>
            <a:r>
              <a:rPr lang="es-ES" baseline="0" dirty="0" smtClean="0"/>
              <a:t> label will be asinged at token level, so it is possible to have a term in the terminology that partially match the content of the chunk. As a consequence, the term coverage score should be assigned accordingly.</a:t>
            </a:r>
          </a:p>
          <a:p>
            <a:r>
              <a:rPr lang="es-ES" baseline="0" dirty="0" smtClean="0"/>
              <a:t>In this example, the term “Acute non-ST segment elevation myocardial infaction” partially match the tokens of the chunk. The token “non-ST-elevation” does not match the selected term because the term contains the word “segment” and the qualifier “acute” </a:t>
            </a:r>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15</a:t>
            </a:fld>
            <a:endParaRPr lang="en-GB"/>
          </a:p>
        </p:txBody>
      </p:sp>
    </p:spTree>
    <p:extLst>
      <p:ext uri="{BB962C8B-B14F-4D97-AF65-F5344CB8AC3E}">
        <p14:creationId xmlns:p14="http://schemas.microsoft.com/office/powerpoint/2010/main" val="910904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mn-lt"/>
                <a:ea typeface="+mn-ea"/>
                <a:cs typeface="+mn-cs"/>
              </a:rPr>
              <a:t>The next slides</a:t>
            </a:r>
            <a:r>
              <a:rPr lang="en-GB" sz="1200" kern="1200" baseline="0" dirty="0" smtClean="0">
                <a:solidFill>
                  <a:schemeClr val="tx1"/>
                </a:solidFill>
                <a:effectLst/>
                <a:latin typeface="+mn-lt"/>
                <a:ea typeface="+mn-ea"/>
                <a:cs typeface="+mn-cs"/>
              </a:rPr>
              <a:t> of the presentation will explain some annotation examples.</a:t>
            </a:r>
          </a:p>
          <a:p>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a:t>
            </a:r>
            <a:r>
              <a:rPr lang="en-GB" sz="1200" kern="1200" baseline="0" dirty="0" smtClean="0">
                <a:solidFill>
                  <a:schemeClr val="tx1"/>
                </a:solidFill>
                <a:effectLst/>
                <a:latin typeface="+mn-lt"/>
                <a:ea typeface="+mn-ea"/>
                <a:cs typeface="+mn-cs"/>
              </a:rPr>
              <a:t> t</a:t>
            </a:r>
            <a:r>
              <a:rPr lang="en-GB" sz="1200" kern="1200" dirty="0" smtClean="0">
                <a:solidFill>
                  <a:schemeClr val="tx1"/>
                </a:solidFill>
                <a:effectLst/>
                <a:latin typeface="+mn-lt"/>
                <a:ea typeface="+mn-ea"/>
                <a:cs typeface="+mn-cs"/>
              </a:rPr>
              <a:t>his slide</a:t>
            </a:r>
            <a:r>
              <a:rPr lang="en-GB" sz="1200" kern="1200" baseline="0" dirty="0" smtClean="0">
                <a:solidFill>
                  <a:schemeClr val="tx1"/>
                </a:solidFill>
                <a:effectLst/>
                <a:latin typeface="+mn-lt"/>
                <a:ea typeface="+mn-ea"/>
                <a:cs typeface="+mn-cs"/>
              </a:rPr>
              <a:t>, an example of a s</a:t>
            </a:r>
            <a:r>
              <a:rPr lang="en-GB" sz="1200" kern="1200" dirty="0" smtClean="0">
                <a:solidFill>
                  <a:schemeClr val="tx1"/>
                </a:solidFill>
                <a:effectLst/>
                <a:latin typeface="+mn-lt"/>
                <a:ea typeface="+mn-ea"/>
                <a:cs typeface="+mn-cs"/>
              </a:rPr>
              <a:t>ingle token chunk annotation is presented.</a:t>
            </a:r>
          </a:p>
          <a:p>
            <a:r>
              <a:rPr lang="es-ES" sz="1200" kern="1200" dirty="0" smtClean="0">
                <a:solidFill>
                  <a:schemeClr val="tx1"/>
                </a:solidFill>
                <a:effectLst/>
                <a:latin typeface="+mn-lt"/>
                <a:ea typeface="+mn-ea"/>
                <a:cs typeface="+mn-cs"/>
              </a:rPr>
              <a:t>Here the token Oesophagitis</a:t>
            </a:r>
            <a:r>
              <a:rPr lang="es-ES" sz="1200" kern="1200" baseline="0" dirty="0" smtClean="0">
                <a:solidFill>
                  <a:schemeClr val="tx1"/>
                </a:solidFill>
                <a:effectLst/>
                <a:latin typeface="+mn-lt"/>
                <a:ea typeface="+mn-ea"/>
                <a:cs typeface="+mn-cs"/>
              </a:rPr>
              <a:t> is selected as a chunk. The token corresponds to the concept Esophagitis in SNOMED CT indicated in the slide. </a:t>
            </a:r>
          </a:p>
          <a:p>
            <a:r>
              <a:rPr lang="es-ES" sz="1200" kern="1200" baseline="0" dirty="0" smtClean="0">
                <a:solidFill>
                  <a:schemeClr val="tx1"/>
                </a:solidFill>
                <a:effectLst/>
                <a:latin typeface="+mn-lt"/>
                <a:ea typeface="+mn-ea"/>
                <a:cs typeface="+mn-cs"/>
              </a:rPr>
              <a:t>As a result, the term fully covers the meaning of the chunk and there is also one entry term that matches the token.</a:t>
            </a:r>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16</a:t>
            </a:fld>
            <a:endParaRPr lang="en-GB"/>
          </a:p>
        </p:txBody>
      </p:sp>
    </p:spTree>
    <p:extLst>
      <p:ext uri="{BB962C8B-B14F-4D97-AF65-F5344CB8AC3E}">
        <p14:creationId xmlns:p14="http://schemas.microsoft.com/office/powerpoint/2010/main" val="4022522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mn-lt"/>
                <a:ea typeface="+mn-ea"/>
                <a:cs typeface="+mn-cs"/>
              </a:rPr>
              <a:t>In this</a:t>
            </a:r>
            <a:r>
              <a:rPr lang="en-GB" sz="1200" kern="1200" baseline="0" dirty="0" smtClean="0">
                <a:solidFill>
                  <a:schemeClr val="tx1"/>
                </a:solidFill>
                <a:effectLst/>
                <a:latin typeface="+mn-lt"/>
                <a:ea typeface="+mn-ea"/>
                <a:cs typeface="+mn-cs"/>
              </a:rPr>
              <a:t> annotation example we have identified a chunk that consists of two tokens. “Ulcerated” and “esophagitis”.</a:t>
            </a:r>
          </a:p>
          <a:p>
            <a:r>
              <a:rPr lang="en-GB" sz="1200" kern="1200" dirty="0" smtClean="0">
                <a:solidFill>
                  <a:schemeClr val="tx1"/>
                </a:solidFill>
                <a:effectLst/>
                <a:latin typeface="+mn-lt"/>
                <a:ea typeface="+mn-ea"/>
                <a:cs typeface="+mn-cs"/>
              </a:rPr>
              <a:t>These two tokens denotes</a:t>
            </a:r>
            <a:r>
              <a:rPr lang="en-GB" sz="1200" kern="1200" baseline="0" dirty="0" smtClean="0">
                <a:solidFill>
                  <a:schemeClr val="tx1"/>
                </a:solidFill>
                <a:effectLst/>
                <a:latin typeface="+mn-lt"/>
                <a:ea typeface="+mn-ea"/>
                <a:cs typeface="+mn-cs"/>
              </a:rPr>
              <a:t> a single </a:t>
            </a:r>
            <a:r>
              <a:rPr lang="en-GB" sz="1200" kern="1200" baseline="0" dirty="0" err="1" smtClean="0">
                <a:solidFill>
                  <a:schemeClr val="tx1"/>
                </a:solidFill>
                <a:effectLst/>
                <a:latin typeface="+mn-lt"/>
                <a:ea typeface="+mn-ea"/>
                <a:cs typeface="+mn-cs"/>
              </a:rPr>
              <a:t>snomed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ct</a:t>
            </a:r>
            <a:r>
              <a:rPr lang="en-GB" sz="1200" kern="1200" baseline="0" dirty="0" smtClean="0">
                <a:solidFill>
                  <a:schemeClr val="tx1"/>
                </a:solidFill>
                <a:effectLst/>
                <a:latin typeface="+mn-lt"/>
                <a:ea typeface="+mn-ea"/>
                <a:cs typeface="+mn-cs"/>
              </a:rPr>
              <a:t> concept</a:t>
            </a:r>
            <a:r>
              <a:rPr lang="en-GB" sz="1200" kern="1200" dirty="0" smtClean="0">
                <a:solidFill>
                  <a:schemeClr val="tx1"/>
                </a:solidFill>
                <a:effectLst/>
                <a:latin typeface="+mn-lt"/>
                <a:ea typeface="+mn-ea"/>
                <a:cs typeface="+mn-cs"/>
              </a:rPr>
              <a:t>. The concept</a:t>
            </a:r>
            <a:r>
              <a:rPr lang="en-GB" sz="1200" kern="1200" baseline="0" dirty="0" smtClean="0">
                <a:solidFill>
                  <a:schemeClr val="tx1"/>
                </a:solidFill>
                <a:effectLst/>
                <a:latin typeface="+mn-lt"/>
                <a:ea typeface="+mn-ea"/>
                <a:cs typeface="+mn-cs"/>
              </a:rPr>
              <a:t> fully covers the meaning of the chunk but the term does not fully match the tokens. However, the words ulcerated and ulcerative could be considered an inflection of the word ulcerate.</a:t>
            </a:r>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17</a:t>
            </a:fld>
            <a:endParaRPr lang="en-GB"/>
          </a:p>
        </p:txBody>
      </p:sp>
    </p:spTree>
    <p:extLst>
      <p:ext uri="{BB962C8B-B14F-4D97-AF65-F5344CB8AC3E}">
        <p14:creationId xmlns:p14="http://schemas.microsoft.com/office/powerpoint/2010/main" val="3367840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mn-lt"/>
                <a:ea typeface="+mn-ea"/>
                <a:cs typeface="+mn-cs"/>
              </a:rPr>
              <a:t>The next</a:t>
            </a:r>
            <a:r>
              <a:rPr lang="en-GB" sz="1200" kern="1200" baseline="0" dirty="0" smtClean="0">
                <a:solidFill>
                  <a:schemeClr val="tx1"/>
                </a:solidFill>
                <a:effectLst/>
                <a:latin typeface="+mn-lt"/>
                <a:ea typeface="+mn-ea"/>
                <a:cs typeface="+mn-cs"/>
              </a:rPr>
              <a:t> a</a:t>
            </a:r>
            <a:r>
              <a:rPr lang="en-GB" sz="1200" kern="1200" dirty="0" smtClean="0">
                <a:solidFill>
                  <a:schemeClr val="tx1"/>
                </a:solidFill>
                <a:effectLst/>
                <a:latin typeface="+mn-lt"/>
                <a:ea typeface="+mn-ea"/>
                <a:cs typeface="+mn-cs"/>
              </a:rPr>
              <a:t>nnotation example shows a chunk that</a:t>
            </a:r>
            <a:r>
              <a:rPr lang="en-GB" sz="1200" kern="1200" baseline="0" dirty="0" smtClean="0">
                <a:solidFill>
                  <a:schemeClr val="tx1"/>
                </a:solidFill>
                <a:effectLst/>
                <a:latin typeface="+mn-lt"/>
                <a:ea typeface="+mn-ea"/>
                <a:cs typeface="+mn-cs"/>
              </a:rPr>
              <a:t> is annotated using</a:t>
            </a:r>
            <a:r>
              <a:rPr lang="en-GB" sz="1200" kern="1200" dirty="0" smtClean="0">
                <a:solidFill>
                  <a:schemeClr val="tx1"/>
                </a:solidFill>
                <a:effectLst/>
                <a:latin typeface="+mn-lt"/>
                <a:ea typeface="+mn-ea"/>
                <a:cs typeface="+mn-cs"/>
              </a:rPr>
              <a:t> two different concepts.</a:t>
            </a:r>
          </a:p>
          <a:p>
            <a:r>
              <a:rPr lang="es-ES" sz="1200" kern="1200" dirty="0" smtClean="0">
                <a:solidFill>
                  <a:schemeClr val="tx1"/>
                </a:solidFill>
                <a:effectLst/>
                <a:latin typeface="+mn-lt"/>
                <a:ea typeface="+mn-ea"/>
                <a:cs typeface="+mn-cs"/>
              </a:rPr>
              <a:t>The first concept</a:t>
            </a:r>
            <a:r>
              <a:rPr lang="es-ES" sz="1200" kern="1200" baseline="0" dirty="0" smtClean="0">
                <a:solidFill>
                  <a:schemeClr val="tx1"/>
                </a:solidFill>
                <a:effectLst/>
                <a:latin typeface="+mn-lt"/>
                <a:ea typeface="+mn-ea"/>
                <a:cs typeface="+mn-cs"/>
              </a:rPr>
              <a:t> corresponds to the term Hemoglobin substance and the second corresponds to the qualifier value “decrease”.</a:t>
            </a:r>
          </a:p>
          <a:p>
            <a:r>
              <a:rPr lang="es-ES" sz="1200" kern="1200" baseline="0" dirty="0" smtClean="0">
                <a:solidFill>
                  <a:schemeClr val="tx1"/>
                </a:solidFill>
                <a:effectLst/>
                <a:latin typeface="+mn-lt"/>
                <a:ea typeface="+mn-ea"/>
                <a:cs typeface="+mn-cs"/>
              </a:rPr>
              <a:t>Again, both concepts fully covers the meaning of the tokens and also match the content of the chunk.</a:t>
            </a:r>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18</a:t>
            </a:fld>
            <a:endParaRPr lang="en-GB"/>
          </a:p>
        </p:txBody>
      </p:sp>
    </p:spTree>
    <p:extLst>
      <p:ext uri="{BB962C8B-B14F-4D97-AF65-F5344CB8AC3E}">
        <p14:creationId xmlns:p14="http://schemas.microsoft.com/office/powerpoint/2010/main" val="1348876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mn-lt"/>
                <a:ea typeface="+mn-ea"/>
                <a:cs typeface="+mn-cs"/>
              </a:rPr>
              <a:t>This slide shows the annotation</a:t>
            </a:r>
            <a:r>
              <a:rPr lang="en-GB" sz="1200" kern="1200" baseline="0" dirty="0" smtClean="0">
                <a:solidFill>
                  <a:schemeClr val="tx1"/>
                </a:solidFill>
                <a:effectLst/>
                <a:latin typeface="+mn-lt"/>
                <a:ea typeface="+mn-ea"/>
                <a:cs typeface="+mn-cs"/>
              </a:rPr>
              <a:t> of a chunk with overlapped codes. In this example the concepts “Ulcerative esophagitis” and “esophagitis grade II” overlap in the token “esophagitis”. This is represented in the code column using a semicolon to separate both codes.</a:t>
            </a:r>
          </a:p>
          <a:p>
            <a:endParaRPr lang="en-GB" sz="1200" kern="1200" baseline="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A6DD9BD-9994-400B-9E13-504FC52A0094}" type="slidenum">
              <a:rPr lang="en-GB" smtClean="0"/>
              <a:t>19</a:t>
            </a:fld>
            <a:endParaRPr lang="en-GB"/>
          </a:p>
        </p:txBody>
      </p:sp>
    </p:spTree>
    <p:extLst>
      <p:ext uri="{BB962C8B-B14F-4D97-AF65-F5344CB8AC3E}">
        <p14:creationId xmlns:p14="http://schemas.microsoft.com/office/powerpoint/2010/main" val="3859904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smtClean="0"/>
              <a:t>The content of the presentation</a:t>
            </a:r>
            <a:r>
              <a:rPr lang="es-ES" baseline="0" dirty="0" smtClean="0"/>
              <a:t> include:</a:t>
            </a:r>
          </a:p>
          <a:p>
            <a:r>
              <a:rPr lang="es-ES" baseline="0" dirty="0" smtClean="0"/>
              <a:t>First, a brief summary of the ASSESS CT project and the main goals of the annotation experiment;</a:t>
            </a:r>
          </a:p>
          <a:p>
            <a:r>
              <a:rPr lang="es-ES" baseline="0" dirty="0" smtClean="0"/>
              <a:t>Second, the definition of some terms used during the definition of the guidelines.</a:t>
            </a:r>
          </a:p>
          <a:p>
            <a:r>
              <a:rPr lang="es-ES" baseline="0" dirty="0" smtClean="0"/>
              <a:t>Third, the introduction of the resources that will be used to annotated the corpus.</a:t>
            </a:r>
          </a:p>
          <a:p>
            <a:r>
              <a:rPr lang="es-ES" baseline="0" dirty="0" smtClean="0"/>
              <a:t>Fourth, the presentation of the workflow that annotators must follow.</a:t>
            </a:r>
          </a:p>
          <a:p>
            <a:r>
              <a:rPr lang="es-ES" baseline="0" dirty="0" smtClean="0"/>
              <a:t>Fifth, the defined rules that will be used in each step of the annotation workflow.</a:t>
            </a:r>
          </a:p>
          <a:p>
            <a:r>
              <a:rPr lang="es-ES" baseline="0" dirty="0" smtClean="0"/>
              <a:t>Finally, we will introduce some examples of how to do the annotations for different situations.</a:t>
            </a:r>
          </a:p>
        </p:txBody>
      </p:sp>
      <p:sp>
        <p:nvSpPr>
          <p:cNvPr id="4" name="Foliennummernplatzhalter 3"/>
          <p:cNvSpPr>
            <a:spLocks noGrp="1"/>
          </p:cNvSpPr>
          <p:nvPr>
            <p:ph type="sldNum" sz="quarter" idx="10"/>
          </p:nvPr>
        </p:nvSpPr>
        <p:spPr/>
        <p:txBody>
          <a:bodyPr/>
          <a:lstStyle/>
          <a:p>
            <a:fld id="{9A6DD9BD-9994-400B-9E13-504FC52A0094}" type="slidenum">
              <a:rPr lang="en-GB" smtClean="0"/>
              <a:t>2</a:t>
            </a:fld>
            <a:endParaRPr lang="en-GB"/>
          </a:p>
        </p:txBody>
      </p:sp>
    </p:spTree>
    <p:extLst>
      <p:ext uri="{BB962C8B-B14F-4D97-AF65-F5344CB8AC3E}">
        <p14:creationId xmlns:p14="http://schemas.microsoft.com/office/powerpoint/2010/main" val="566918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mn-lt"/>
                <a:ea typeface="+mn-ea"/>
                <a:cs typeface="+mn-cs"/>
              </a:rPr>
              <a:t>It is</a:t>
            </a:r>
            <a:r>
              <a:rPr lang="en-GB" sz="1200" kern="1200" baseline="0" dirty="0" smtClean="0">
                <a:solidFill>
                  <a:schemeClr val="tx1"/>
                </a:solidFill>
                <a:effectLst/>
                <a:latin typeface="+mn-lt"/>
                <a:ea typeface="+mn-ea"/>
                <a:cs typeface="+mn-cs"/>
              </a:rPr>
              <a:t> also possible to find single tokens that have to be annotated using several codes. In this example the acronym “CHOP” corresponds to several substances and there isn’t any code that covers all substances at once. Therefore, the chunk is annotated using a semicolon separated list of codes. Where each code represent a different substance.</a:t>
            </a:r>
            <a:endParaRPr lang="en-GB" sz="1200" b="1" kern="1200" baseline="0" dirty="0" smtClean="0">
              <a:solidFill>
                <a:schemeClr val="tx1"/>
              </a:solidFill>
              <a:effectLst/>
              <a:latin typeface="+mn-lt"/>
              <a:ea typeface="+mn-ea"/>
              <a:cs typeface="+mn-cs"/>
            </a:endParaRPr>
          </a:p>
          <a:p>
            <a:endParaRPr lang="en-GB" sz="1200" b="1" kern="1200" baseline="0" dirty="0" smtClean="0">
              <a:solidFill>
                <a:schemeClr val="tx1"/>
              </a:solidFill>
              <a:effectLst/>
              <a:latin typeface="+mn-lt"/>
              <a:ea typeface="+mn-ea"/>
              <a:cs typeface="+mn-cs"/>
            </a:endParaRPr>
          </a:p>
          <a:p>
            <a:endParaRPr lang="en-GB" sz="1200" b="1" kern="1200" baseline="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C</a:t>
            </a:r>
            <a:r>
              <a:rPr lang="en-GB" sz="1200" kern="1200" dirty="0" smtClean="0">
                <a:solidFill>
                  <a:schemeClr val="tx1"/>
                </a:solidFill>
                <a:effectLst/>
                <a:latin typeface="+mn-lt"/>
                <a:ea typeface="+mn-ea"/>
                <a:cs typeface="+mn-cs"/>
              </a:rPr>
              <a:t>yclophosphamide; </a:t>
            </a:r>
            <a:r>
              <a:rPr lang="en-GB" sz="1200" b="1" kern="1200" dirty="0" err="1" smtClean="0">
                <a:solidFill>
                  <a:schemeClr val="tx1"/>
                </a:solidFill>
                <a:effectLst/>
                <a:latin typeface="+mn-lt"/>
                <a:ea typeface="+mn-ea"/>
                <a:cs typeface="+mn-cs"/>
              </a:rPr>
              <a:t>H</a:t>
            </a:r>
            <a:r>
              <a:rPr lang="en-GB" sz="1200" kern="1200" dirty="0" err="1" smtClean="0">
                <a:solidFill>
                  <a:schemeClr val="tx1"/>
                </a:solidFill>
                <a:effectLst/>
                <a:latin typeface="+mn-lt"/>
                <a:ea typeface="+mn-ea"/>
                <a:cs typeface="+mn-cs"/>
              </a:rPr>
              <a:t>ydroxydaunorubicin</a:t>
            </a:r>
            <a:r>
              <a:rPr lang="en-GB" sz="1200" kern="1200" dirty="0" smtClean="0">
                <a:solidFill>
                  <a:schemeClr val="tx1"/>
                </a:solidFill>
                <a:effectLst/>
                <a:latin typeface="+mn-lt"/>
                <a:ea typeface="+mn-ea"/>
                <a:cs typeface="+mn-cs"/>
              </a:rPr>
              <a:t> (doxorubicin); </a:t>
            </a:r>
            <a:r>
              <a:rPr lang="en-GB" sz="1200" b="1" kern="1200" dirty="0" err="1" smtClean="0">
                <a:solidFill>
                  <a:schemeClr val="tx1"/>
                </a:solidFill>
                <a:effectLst/>
                <a:latin typeface="+mn-lt"/>
                <a:ea typeface="+mn-ea"/>
                <a:cs typeface="+mn-cs"/>
              </a:rPr>
              <a:t>O</a:t>
            </a:r>
            <a:r>
              <a:rPr lang="en-GB" sz="1200" kern="1200" dirty="0" err="1" smtClean="0">
                <a:solidFill>
                  <a:schemeClr val="tx1"/>
                </a:solidFill>
                <a:effectLst/>
                <a:latin typeface="+mn-lt"/>
                <a:ea typeface="+mn-ea"/>
                <a:cs typeface="+mn-cs"/>
              </a:rPr>
              <a:t>ncovin</a:t>
            </a:r>
            <a:r>
              <a:rPr lang="en-GB" sz="1200" kern="1200" dirty="0" smtClean="0">
                <a:solidFill>
                  <a:schemeClr val="tx1"/>
                </a:solidFill>
                <a:effectLst/>
                <a:latin typeface="+mn-lt"/>
                <a:ea typeface="+mn-ea"/>
                <a:cs typeface="+mn-cs"/>
              </a:rPr>
              <a:t> (vincristine); and </a:t>
            </a:r>
            <a:r>
              <a:rPr lang="en-GB" sz="1200" b="1" kern="1200" dirty="0" smtClean="0">
                <a:solidFill>
                  <a:schemeClr val="tx1"/>
                </a:solidFill>
                <a:effectLst/>
                <a:latin typeface="+mn-lt"/>
                <a:ea typeface="+mn-ea"/>
                <a:cs typeface="+mn-cs"/>
              </a:rPr>
              <a:t>P</a:t>
            </a:r>
            <a:r>
              <a:rPr lang="en-GB" sz="1200" kern="1200" dirty="0" smtClean="0">
                <a:solidFill>
                  <a:schemeClr val="tx1"/>
                </a:solidFill>
                <a:effectLst/>
                <a:latin typeface="+mn-lt"/>
                <a:ea typeface="+mn-ea"/>
                <a:cs typeface="+mn-cs"/>
              </a:rPr>
              <a:t>rednisone</a:t>
            </a:r>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20</a:t>
            </a:fld>
            <a:endParaRPr lang="en-GB"/>
          </a:p>
        </p:txBody>
      </p:sp>
    </p:spTree>
    <p:extLst>
      <p:ext uri="{BB962C8B-B14F-4D97-AF65-F5344CB8AC3E}">
        <p14:creationId xmlns:p14="http://schemas.microsoft.com/office/powerpoint/2010/main" val="2911384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mn-lt"/>
                <a:ea typeface="+mn-ea"/>
                <a:cs typeface="+mn-cs"/>
              </a:rPr>
              <a:t>This</a:t>
            </a:r>
            <a:r>
              <a:rPr lang="en-GB" sz="1200" kern="1200" baseline="0" dirty="0" smtClean="0">
                <a:solidFill>
                  <a:schemeClr val="tx1"/>
                </a:solidFill>
                <a:effectLst/>
                <a:latin typeface="+mn-lt"/>
                <a:ea typeface="+mn-ea"/>
                <a:cs typeface="+mn-cs"/>
              </a:rPr>
              <a:t> slide shows an e</a:t>
            </a:r>
            <a:r>
              <a:rPr lang="en-GB" sz="1200" kern="1200" dirty="0" smtClean="0">
                <a:solidFill>
                  <a:schemeClr val="tx1"/>
                </a:solidFill>
                <a:effectLst/>
                <a:latin typeface="+mn-lt"/>
                <a:ea typeface="+mn-ea"/>
                <a:cs typeface="+mn-cs"/>
              </a:rPr>
              <a:t>xample of empty annotation group. Here the concept “</a:t>
            </a:r>
            <a:r>
              <a:rPr lang="en-GB" sz="1200" kern="1200" dirty="0" err="1" smtClean="0">
                <a:solidFill>
                  <a:schemeClr val="tx1"/>
                </a:solidFill>
                <a:effectLst/>
                <a:latin typeface="+mn-lt"/>
                <a:ea typeface="+mn-ea"/>
                <a:cs typeface="+mn-cs"/>
              </a:rPr>
              <a:t>Anginal</a:t>
            </a:r>
            <a:r>
              <a:rPr lang="en-GB" sz="1200" kern="1200" dirty="0" smtClean="0">
                <a:solidFill>
                  <a:schemeClr val="tx1"/>
                </a:solidFill>
                <a:effectLst/>
                <a:latin typeface="+mn-lt"/>
                <a:ea typeface="+mn-ea"/>
                <a:cs typeface="+mn-cs"/>
              </a:rPr>
              <a:t> equivalent” is not covered</a:t>
            </a:r>
            <a:r>
              <a:rPr lang="en-GB" sz="1200" kern="1200" baseline="0" dirty="0" smtClean="0">
                <a:solidFill>
                  <a:schemeClr val="tx1"/>
                </a:solidFill>
                <a:effectLst/>
                <a:latin typeface="+mn-lt"/>
                <a:ea typeface="+mn-ea"/>
                <a:cs typeface="+mn-cs"/>
              </a:rPr>
              <a:t> by the terminology and therefore, the code column should be empty, but the content of the concept coverage and term coverage columns have to be filled in.</a:t>
            </a:r>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21</a:t>
            </a:fld>
            <a:endParaRPr lang="en-GB"/>
          </a:p>
        </p:txBody>
      </p:sp>
    </p:spTree>
    <p:extLst>
      <p:ext uri="{BB962C8B-B14F-4D97-AF65-F5344CB8AC3E}">
        <p14:creationId xmlns:p14="http://schemas.microsoft.com/office/powerpoint/2010/main" val="1229728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dirty="0" smtClean="0">
                <a:solidFill>
                  <a:schemeClr val="tx1"/>
                </a:solidFill>
                <a:effectLst/>
                <a:latin typeface="+mn-lt"/>
                <a:ea typeface="+mn-ea"/>
                <a:cs typeface="+mn-cs"/>
              </a:rPr>
              <a:t>This is an</a:t>
            </a:r>
            <a:r>
              <a:rPr lang="es-ES" sz="1200" kern="1200" baseline="0" dirty="0" smtClean="0">
                <a:solidFill>
                  <a:schemeClr val="tx1"/>
                </a:solidFill>
                <a:effectLst/>
                <a:latin typeface="+mn-lt"/>
                <a:ea typeface="+mn-ea"/>
                <a:cs typeface="+mn-cs"/>
              </a:rPr>
              <a:t> example of how to use the inferred coverage score. In the annotation table the chunk number 1 refers to the concept “chest pain”.</a:t>
            </a:r>
          </a:p>
          <a:p>
            <a:r>
              <a:rPr lang="es-ES" sz="1200" kern="1200" baseline="0" dirty="0" smtClean="0">
                <a:solidFill>
                  <a:schemeClr val="tx1"/>
                </a:solidFill>
                <a:effectLst/>
                <a:latin typeface="+mn-lt"/>
                <a:ea typeface="+mn-ea"/>
                <a:cs typeface="+mn-cs"/>
              </a:rPr>
              <a:t>And the meaning of the chunk number 3 is that the patient’s chest pain was treated with nitroglycerin but the patient did not feel any relief.</a:t>
            </a:r>
          </a:p>
          <a:p>
            <a:r>
              <a:rPr lang="es-ES" sz="1200" kern="1200" baseline="0" dirty="0" smtClean="0">
                <a:solidFill>
                  <a:schemeClr val="tx1"/>
                </a:solidFill>
                <a:effectLst/>
                <a:latin typeface="+mn-lt"/>
                <a:ea typeface="+mn-ea"/>
                <a:cs typeface="+mn-cs"/>
              </a:rPr>
              <a:t>In this case we have two options, we could annotate the token “relief” with the concept |224978009| relief, or infer that the meaning of the token is pain relief because it is related to the chest pain in the chunk number 1.</a:t>
            </a:r>
          </a:p>
          <a:p>
            <a:endParaRPr lang="es-ES" sz="1200" kern="1200" baseline="0" dirty="0">
              <a:solidFill>
                <a:schemeClr val="tx1"/>
              </a:solidFill>
              <a:effectLst/>
              <a:latin typeface="+mn-lt"/>
              <a:ea typeface="+mn-ea"/>
              <a:cs typeface="+mn-cs"/>
            </a:endParaRPr>
          </a:p>
          <a:p>
            <a:r>
              <a:rPr lang="es-ES" sz="1200" kern="1200" baseline="0" dirty="0" smtClean="0">
                <a:solidFill>
                  <a:schemeClr val="tx1"/>
                </a:solidFill>
                <a:effectLst/>
                <a:latin typeface="+mn-lt"/>
                <a:ea typeface="+mn-ea"/>
                <a:cs typeface="+mn-cs"/>
              </a:rPr>
              <a:t>Besides, the term coverage of the inferred concept is negative due to lack of matching tokens. Here, only the token “relief” matches but the token “pain” is inferred, therefore, the term coverage is negative.</a:t>
            </a:r>
          </a:p>
          <a:p>
            <a:endParaRPr lang="es-ES" sz="1200" kern="1200" baseline="0" dirty="0" smtClean="0">
              <a:solidFill>
                <a:schemeClr val="tx1"/>
              </a:solidFill>
              <a:effectLst/>
              <a:latin typeface="+mn-lt"/>
              <a:ea typeface="+mn-ea"/>
              <a:cs typeface="+mn-cs"/>
            </a:endParaRPr>
          </a:p>
          <a:p>
            <a:r>
              <a:rPr lang="es-ES" sz="1200" kern="1200" baseline="0" dirty="0" smtClean="0">
                <a:solidFill>
                  <a:schemeClr val="tx1"/>
                </a:solidFill>
                <a:effectLst/>
                <a:latin typeface="+mn-lt"/>
                <a:ea typeface="+mn-ea"/>
                <a:cs typeface="+mn-cs"/>
              </a:rPr>
              <a:t>Finally, it is worth to mention that the token “with” in the chunk number 3 is not annotated because this type of tokens is out of scope of the annotations. However, if the token was part of the concept it would be annotated.</a:t>
            </a:r>
          </a:p>
          <a:p>
            <a:endParaRPr lang="es-ES" sz="1200" kern="1200" baseline="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A6DD9BD-9994-400B-9E13-504FC52A0094}" type="slidenum">
              <a:rPr lang="en-GB" smtClean="0"/>
              <a:t>22</a:t>
            </a:fld>
            <a:endParaRPr lang="en-GB"/>
          </a:p>
        </p:txBody>
      </p:sp>
    </p:spTree>
    <p:extLst>
      <p:ext uri="{BB962C8B-B14F-4D97-AF65-F5344CB8AC3E}">
        <p14:creationId xmlns:p14="http://schemas.microsoft.com/office/powerpoint/2010/main" val="1896786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baseline="0" dirty="0" smtClean="0">
                <a:solidFill>
                  <a:schemeClr val="tx1"/>
                </a:solidFill>
                <a:effectLst/>
                <a:latin typeface="+mn-lt"/>
                <a:ea typeface="+mn-ea"/>
                <a:cs typeface="+mn-cs"/>
              </a:rPr>
              <a:t>In this example we show the case when there is an acronym or a token which is ambigous or it does not exists in the terminology. </a:t>
            </a:r>
          </a:p>
          <a:p>
            <a:r>
              <a:rPr lang="es-ES" sz="1200" kern="1200" baseline="0" dirty="0" smtClean="0">
                <a:solidFill>
                  <a:schemeClr val="tx1"/>
                </a:solidFill>
                <a:effectLst/>
                <a:latin typeface="+mn-lt"/>
                <a:ea typeface="+mn-ea"/>
                <a:cs typeface="+mn-cs"/>
              </a:rPr>
              <a:t>If the context of the token do not clarify its meaning the token should not be annotated. Therefore the tokens should not be part of a chunk or have attached any concept coverage or term coverage score.</a:t>
            </a:r>
          </a:p>
          <a:p>
            <a:endParaRPr lang="es-ES" sz="1200" kern="1200" baseline="0" dirty="0" smtClean="0">
              <a:solidFill>
                <a:schemeClr val="tx1"/>
              </a:solidFill>
              <a:effectLst/>
              <a:latin typeface="+mn-lt"/>
              <a:ea typeface="+mn-ea"/>
              <a:cs typeface="+mn-cs"/>
            </a:endParaRPr>
          </a:p>
          <a:p>
            <a:r>
              <a:rPr lang="es-ES" sz="1200" kern="1200" baseline="0" dirty="0" smtClean="0">
                <a:solidFill>
                  <a:schemeClr val="tx1"/>
                </a:solidFill>
                <a:effectLst/>
                <a:latin typeface="+mn-lt"/>
                <a:ea typeface="+mn-ea"/>
                <a:cs typeface="+mn-cs"/>
              </a:rPr>
              <a:t>In case, a terminology setting contains only one concept which matches the token, annotators have to be sure that the meaning of the concept and the token are the same. Annotators could use Wikis or medical acronym browsers to search for the meaning of the tokens but they cannot use other terminology browsers, only AVERBIS term browser is allowed.</a:t>
            </a:r>
          </a:p>
        </p:txBody>
      </p:sp>
      <p:sp>
        <p:nvSpPr>
          <p:cNvPr id="4" name="Foliennummernplatzhalter 3"/>
          <p:cNvSpPr>
            <a:spLocks noGrp="1"/>
          </p:cNvSpPr>
          <p:nvPr>
            <p:ph type="sldNum" sz="quarter" idx="10"/>
          </p:nvPr>
        </p:nvSpPr>
        <p:spPr/>
        <p:txBody>
          <a:bodyPr/>
          <a:lstStyle/>
          <a:p>
            <a:fld id="{9A6DD9BD-9994-400B-9E13-504FC52A0094}" type="slidenum">
              <a:rPr lang="en-GB" smtClean="0"/>
              <a:t>23</a:t>
            </a:fld>
            <a:endParaRPr lang="en-GB"/>
          </a:p>
        </p:txBody>
      </p:sp>
    </p:spTree>
    <p:extLst>
      <p:ext uri="{BB962C8B-B14F-4D97-AF65-F5344CB8AC3E}">
        <p14:creationId xmlns:p14="http://schemas.microsoft.com/office/powerpoint/2010/main" val="1896786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mn-lt"/>
                <a:ea typeface="+mn-ea"/>
                <a:cs typeface="+mn-cs"/>
              </a:rPr>
              <a:t>Finally, this</a:t>
            </a:r>
            <a:r>
              <a:rPr lang="en-GB" sz="1200" kern="1200" baseline="0" dirty="0" smtClean="0">
                <a:solidFill>
                  <a:schemeClr val="tx1"/>
                </a:solidFill>
                <a:effectLst/>
                <a:latin typeface="+mn-lt"/>
                <a:ea typeface="+mn-ea"/>
                <a:cs typeface="+mn-cs"/>
              </a:rPr>
              <a:t> slide shows an e</a:t>
            </a:r>
            <a:r>
              <a:rPr lang="en-GB" sz="1200" kern="1200" dirty="0" smtClean="0">
                <a:solidFill>
                  <a:schemeClr val="tx1"/>
                </a:solidFill>
                <a:effectLst/>
                <a:latin typeface="+mn-lt"/>
                <a:ea typeface="+mn-ea"/>
                <a:cs typeface="+mn-cs"/>
              </a:rPr>
              <a:t>xample of positive and negative term coverage with the same concept.</a:t>
            </a:r>
          </a:p>
          <a:p>
            <a:r>
              <a:rPr lang="es-ES" sz="1200" kern="1200" dirty="0" smtClean="0">
                <a:solidFill>
                  <a:schemeClr val="tx1"/>
                </a:solidFill>
                <a:effectLst/>
                <a:latin typeface="+mn-lt"/>
                <a:ea typeface="+mn-ea"/>
                <a:cs typeface="+mn-cs"/>
              </a:rPr>
              <a:t>Here,</a:t>
            </a:r>
            <a:r>
              <a:rPr lang="es-ES" sz="1200" kern="1200" baseline="0" dirty="0" smtClean="0">
                <a:solidFill>
                  <a:schemeClr val="tx1"/>
                </a:solidFill>
                <a:effectLst/>
                <a:latin typeface="+mn-lt"/>
                <a:ea typeface="+mn-ea"/>
                <a:cs typeface="+mn-cs"/>
              </a:rPr>
              <a:t> the name of the bacteria organism does not match the acronym HP and therefore, the tokens “of” and “HP” do not match the terminology term whereas the token eradication do match the term.</a:t>
            </a:r>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24</a:t>
            </a:fld>
            <a:endParaRPr lang="en-GB"/>
          </a:p>
        </p:txBody>
      </p:sp>
    </p:spTree>
    <p:extLst>
      <p:ext uri="{BB962C8B-B14F-4D97-AF65-F5344CB8AC3E}">
        <p14:creationId xmlns:p14="http://schemas.microsoft.com/office/powerpoint/2010/main" val="1896786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25</a:t>
            </a:fld>
            <a:endParaRPr lang="en-GB"/>
          </a:p>
        </p:txBody>
      </p:sp>
    </p:spTree>
    <p:extLst>
      <p:ext uri="{BB962C8B-B14F-4D97-AF65-F5344CB8AC3E}">
        <p14:creationId xmlns:p14="http://schemas.microsoft.com/office/powerpoint/2010/main" val="699471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smtClean="0"/>
              <a:t>Thanks for listening to this</a:t>
            </a:r>
            <a:r>
              <a:rPr lang="es-ES" baseline="0" dirty="0" smtClean="0"/>
              <a:t> </a:t>
            </a:r>
            <a:r>
              <a:rPr lang="es-ES" dirty="0" smtClean="0"/>
              <a:t>presentation. Any further</a:t>
            </a:r>
            <a:r>
              <a:rPr lang="es-ES" baseline="0" dirty="0" smtClean="0"/>
              <a:t> question could be forwarded to the person in charge of the annotation in your language.</a:t>
            </a:r>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26</a:t>
            </a:fld>
            <a:endParaRPr lang="en-GB"/>
          </a:p>
        </p:txBody>
      </p:sp>
    </p:spTree>
    <p:extLst>
      <p:ext uri="{BB962C8B-B14F-4D97-AF65-F5344CB8AC3E}">
        <p14:creationId xmlns:p14="http://schemas.microsoft.com/office/powerpoint/2010/main" val="1445107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smtClean="0"/>
              <a:t>Medical terminologies aim to</a:t>
            </a:r>
            <a:r>
              <a:rPr lang="es-ES" baseline="0" dirty="0" smtClean="0"/>
              <a:t> standarize codes that could be used for different purposes, such as billing reports or code clinical data in patient records. </a:t>
            </a:r>
          </a:p>
          <a:p>
            <a:r>
              <a:rPr lang="es-ES" dirty="0" smtClean="0"/>
              <a:t>Examples</a:t>
            </a:r>
            <a:r>
              <a:rPr lang="es-ES" baseline="0" dirty="0" smtClean="0"/>
              <a:t> of this terminologies are ICD-10, LOINC, SNOMED CT, etc.</a:t>
            </a:r>
            <a:endParaRPr lang="es-ES" dirty="0" smtClean="0"/>
          </a:p>
          <a:p>
            <a:r>
              <a:rPr lang="es-ES" dirty="0" smtClean="0"/>
              <a:t>This project aims to evaluate</a:t>
            </a:r>
            <a:r>
              <a:rPr lang="es-ES" baseline="0" dirty="0" smtClean="0"/>
              <a:t> the fitness of SNOMED CT as a core reference terminoloy at European level and compare it with two other scenarios:</a:t>
            </a:r>
          </a:p>
          <a:p>
            <a:r>
              <a:rPr lang="es-ES" baseline="0" dirty="0" smtClean="0"/>
              <a:t>One is the use of an alternative terminology instead of SNOMED CT and the other is the abstention of having a reference terminology.</a:t>
            </a:r>
          </a:p>
          <a:p>
            <a:endParaRPr lang="es-ES" baseline="0" dirty="0" smtClean="0"/>
          </a:p>
          <a:p>
            <a:endParaRPr lang="es-ES" baseline="0" dirty="0" smtClean="0"/>
          </a:p>
        </p:txBody>
      </p:sp>
      <p:sp>
        <p:nvSpPr>
          <p:cNvPr id="4" name="Foliennummernplatzhalter 3"/>
          <p:cNvSpPr>
            <a:spLocks noGrp="1"/>
          </p:cNvSpPr>
          <p:nvPr>
            <p:ph type="sldNum" sz="quarter" idx="10"/>
          </p:nvPr>
        </p:nvSpPr>
        <p:spPr/>
        <p:txBody>
          <a:bodyPr/>
          <a:lstStyle/>
          <a:p>
            <a:fld id="{9A6DD9BD-9994-400B-9E13-504FC52A0094}" type="slidenum">
              <a:rPr lang="en-GB" smtClean="0"/>
              <a:t>3</a:t>
            </a:fld>
            <a:endParaRPr lang="en-GB"/>
          </a:p>
        </p:txBody>
      </p:sp>
    </p:spTree>
    <p:extLst>
      <p:ext uri="{BB962C8B-B14F-4D97-AF65-F5344CB8AC3E}">
        <p14:creationId xmlns:p14="http://schemas.microsoft.com/office/powerpoint/2010/main" val="999302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smtClean="0"/>
              <a:t>In</a:t>
            </a:r>
            <a:r>
              <a:rPr lang="es-ES" baseline="0" dirty="0" smtClean="0"/>
              <a:t> order to evaluate the fitness of SNOMED CT , we have created a corpus using medical text snippets in six different languages: Dutch, English, Finnish, French, German and Swedish. These texts have been translated into the other languages and the resulting parallel corpus contains 60 snipptes for each language.</a:t>
            </a:r>
          </a:p>
          <a:p>
            <a:endParaRPr lang="es-ES" baseline="0" dirty="0" smtClean="0"/>
          </a:p>
          <a:p>
            <a:r>
              <a:rPr lang="es-ES" baseline="0" dirty="0" smtClean="0"/>
              <a:t>We have designed three terminology settings, SCT ONLY, UMLS EXT and LOCAL, which cover the three scenarios explained in the previous slide. According to the experiments different set of terminologies have been created. </a:t>
            </a:r>
          </a:p>
          <a:p>
            <a:r>
              <a:rPr lang="es-ES" baseline="0" dirty="0" smtClean="0"/>
              <a:t>For the SCT ONLY terminology setting we use only SNOMED CT codes to annotate the corpus.</a:t>
            </a:r>
          </a:p>
          <a:p>
            <a:r>
              <a:rPr lang="es-ES" baseline="0" dirty="0" smtClean="0"/>
              <a:t>For the UMLS EXT terminology setting we use a subset of the active release of UMLS. </a:t>
            </a:r>
          </a:p>
          <a:p>
            <a:r>
              <a:rPr lang="es-ES" baseline="0" dirty="0" smtClean="0"/>
              <a:t>And for the LOCAL terminology setting use the terminologies that are currently in use for a particular language.</a:t>
            </a:r>
          </a:p>
          <a:p>
            <a:endParaRPr lang="es-ES" baseline="0" dirty="0" smtClean="0"/>
          </a:p>
          <a:p>
            <a:r>
              <a:rPr lang="es-ES" baseline="0" dirty="0" smtClean="0"/>
              <a:t>Annotators won’t have to annotate the full parallel corpus using the three terminologies settings. Instead, we have designed the experiments to obtain enough evidences of the terminology fitness and reducing the required annotation effort at the same time. Therefore, for each language annotators will only annotate part of the corpus for one or two terminology settings.</a:t>
            </a:r>
          </a:p>
          <a:p>
            <a:endParaRPr lang="es-ES" dirty="0" smtClean="0"/>
          </a:p>
          <a:p>
            <a:endParaRPr lang="es-ES" dirty="0" smtClean="0"/>
          </a:p>
        </p:txBody>
      </p:sp>
      <p:sp>
        <p:nvSpPr>
          <p:cNvPr id="4" name="Foliennummernplatzhalter 3"/>
          <p:cNvSpPr>
            <a:spLocks noGrp="1"/>
          </p:cNvSpPr>
          <p:nvPr>
            <p:ph type="sldNum" sz="quarter" idx="10"/>
          </p:nvPr>
        </p:nvSpPr>
        <p:spPr/>
        <p:txBody>
          <a:bodyPr/>
          <a:lstStyle/>
          <a:p>
            <a:fld id="{9A6DD9BD-9994-400B-9E13-504FC52A0094}" type="slidenum">
              <a:rPr lang="en-GB" smtClean="0"/>
              <a:t>4</a:t>
            </a:fld>
            <a:endParaRPr lang="en-GB"/>
          </a:p>
        </p:txBody>
      </p:sp>
    </p:spTree>
    <p:extLst>
      <p:ext uri="{BB962C8B-B14F-4D97-AF65-F5344CB8AC3E}">
        <p14:creationId xmlns:p14="http://schemas.microsoft.com/office/powerpoint/2010/main" val="162936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smtClean="0"/>
              <a:t>We have also desinged the annotation</a:t>
            </a:r>
            <a:r>
              <a:rPr lang="es-ES" baseline="0" dirty="0" smtClean="0"/>
              <a:t> experiments to reduce the amount of concepts to be annotated in the texts.</a:t>
            </a:r>
          </a:p>
          <a:p>
            <a:r>
              <a:rPr lang="es-ES" baseline="0" dirty="0" smtClean="0"/>
              <a:t>We selected the most relevant medical categories or semantic groups for our experiments.</a:t>
            </a:r>
          </a:p>
          <a:p>
            <a:endParaRPr lang="es-ES" baseline="0" dirty="0" smtClean="0"/>
          </a:p>
          <a:p>
            <a:r>
              <a:rPr lang="es-ES" baseline="0" dirty="0" smtClean="0"/>
              <a:t>The list of semantic groups includes: </a:t>
            </a:r>
          </a:p>
          <a:p>
            <a:r>
              <a:rPr lang="es-ES" baseline="0" dirty="0" smtClean="0"/>
              <a:t>Medical findings like “Normal blood volume”; Procedures like “</a:t>
            </a:r>
            <a:r>
              <a:rPr lang="en-GB" dirty="0" smtClean="0"/>
              <a:t>Incision of abdominal artery”; and </a:t>
            </a:r>
            <a:r>
              <a:rPr lang="es-ES" dirty="0" smtClean="0"/>
              <a:t>Substances</a:t>
            </a:r>
            <a:r>
              <a:rPr lang="es-ES" baseline="0" dirty="0" smtClean="0"/>
              <a:t>; </a:t>
            </a:r>
          </a:p>
          <a:p>
            <a:r>
              <a:rPr lang="es-ES" baseline="0" dirty="0" smtClean="0"/>
              <a:t>It also includes Results of clinical and lab measurements. However, numbers are not included and won’t be annotated.</a:t>
            </a:r>
          </a:p>
          <a:p>
            <a:r>
              <a:rPr lang="es-ES" baseline="0" dirty="0" smtClean="0"/>
              <a:t>Also Qualifiers such as “Regular” or “Complicated” are included but temporal qualifiers such as “old”, “new” or dates won’t be annotatted.</a:t>
            </a:r>
          </a:p>
          <a:p>
            <a:r>
              <a:rPr lang="es-ES" baseline="0" dirty="0" smtClean="0"/>
              <a:t>Additionally, Organisms, Anatomy terms and Medical devices are also included.</a:t>
            </a:r>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5</a:t>
            </a:fld>
            <a:endParaRPr lang="en-GB"/>
          </a:p>
        </p:txBody>
      </p:sp>
    </p:spTree>
    <p:extLst>
      <p:ext uri="{BB962C8B-B14F-4D97-AF65-F5344CB8AC3E}">
        <p14:creationId xmlns:p14="http://schemas.microsoft.com/office/powerpoint/2010/main" val="1819113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smtClean="0"/>
              <a:t>In</a:t>
            </a:r>
            <a:r>
              <a:rPr lang="es-ES" b="0" baseline="0" dirty="0" smtClean="0"/>
              <a:t> order to fully understand the terms that we have used in our annotation guidelines document we need to define the following terms: </a:t>
            </a:r>
            <a:endParaRPr lang="en-GB"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The</a:t>
            </a:r>
            <a:r>
              <a:rPr lang="en-GB" b="1" baseline="0" dirty="0" smtClean="0"/>
              <a:t> first term is “</a:t>
            </a:r>
            <a:r>
              <a:rPr lang="en-GB" b="1" dirty="0" smtClean="0"/>
              <a:t>Token” which</a:t>
            </a:r>
            <a:r>
              <a:rPr lang="en-GB" b="1" baseline="0" dirty="0" smtClean="0"/>
              <a:t> is defined as</a:t>
            </a:r>
            <a:r>
              <a:rPr lang="en-GB" dirty="0" smtClean="0"/>
              <a:t> a single word, a numeric expression or a punctuation sign. A token is obtained by splitting the words in a text using white spaces and punctuation signs</a:t>
            </a:r>
            <a:r>
              <a:rPr lang="en-GB" baseline="0" dirty="0" smtClean="0"/>
              <a:t> “like here in this example with the first word of the text: Recurrence”</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lvl="0"/>
            <a:r>
              <a:rPr lang="en-GB" b="1" dirty="0" smtClean="0"/>
              <a:t>The second term</a:t>
            </a:r>
            <a:r>
              <a:rPr lang="en-GB" b="1" baseline="0" dirty="0" smtClean="0"/>
              <a:t> is </a:t>
            </a:r>
            <a:r>
              <a:rPr lang="en-GB" b="1" dirty="0" smtClean="0"/>
              <a:t>Concept, which is defined</a:t>
            </a:r>
            <a:r>
              <a:rPr lang="en-GB" b="1" baseline="0" dirty="0" smtClean="0"/>
              <a:t> as </a:t>
            </a:r>
            <a:r>
              <a:rPr lang="en-GB" b="1" dirty="0" smtClean="0"/>
              <a:t>an</a:t>
            </a:r>
            <a:r>
              <a:rPr lang="en-GB" dirty="0" smtClean="0"/>
              <a:t> entity of independent domain with specific meaning in a terminology system. In this case we have identified haemoglobin decrease</a:t>
            </a:r>
            <a:r>
              <a:rPr lang="en-GB" baseline="0" dirty="0" smtClean="0"/>
              <a:t> and </a:t>
            </a:r>
            <a:r>
              <a:rPr lang="en-GB" baseline="0" dirty="0" err="1" smtClean="0"/>
              <a:t>haematemesis</a:t>
            </a:r>
            <a:r>
              <a:rPr lang="en-GB" baseline="0" dirty="0" smtClean="0"/>
              <a:t>.</a:t>
            </a:r>
          </a:p>
          <a:p>
            <a:pPr lvl="0"/>
            <a:endParaRPr lang="en-GB" dirty="0" smtClean="0"/>
          </a:p>
          <a:p>
            <a:pPr lvl="0"/>
            <a:r>
              <a:rPr lang="en-GB" b="1" dirty="0" smtClean="0"/>
              <a:t>The third term is Chunk,</a:t>
            </a:r>
            <a:r>
              <a:rPr lang="en-GB" dirty="0" smtClean="0"/>
              <a:t> A chunk is a text fragment consisting of one or more tokens. A chunk is delineated in a way that it corresponds to a clinical concept. The delineation of a chunk may depend on individual judgement. In</a:t>
            </a:r>
            <a:r>
              <a:rPr lang="en-GB" baseline="0" dirty="0" smtClean="0"/>
              <a:t> this figure it corresponds to the selected concepts in the text.</a:t>
            </a:r>
          </a:p>
          <a:p>
            <a:pPr lvl="0"/>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The fourth term is Code, which</a:t>
            </a:r>
            <a:r>
              <a:rPr lang="en-GB" b="1" baseline="0" dirty="0" smtClean="0"/>
              <a:t> corresponds to an</a:t>
            </a:r>
            <a:r>
              <a:rPr lang="en-GB" dirty="0" smtClean="0"/>
              <a:t> alphanumeric identifier for a concept. In this figure the codes are shown</a:t>
            </a:r>
            <a:r>
              <a:rPr lang="en-GB" baseline="0" dirty="0" smtClean="0"/>
              <a:t> in the SNOMED ID column.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b="1" dirty="0" smtClean="0"/>
              <a:t>Finally,</a:t>
            </a:r>
            <a:r>
              <a:rPr lang="en-GB" b="1" baseline="0" dirty="0" smtClean="0"/>
              <a:t> we introduce the term “</a:t>
            </a:r>
            <a:r>
              <a:rPr lang="en-GB" b="1" dirty="0" smtClean="0"/>
              <a:t>Annotation group”</a:t>
            </a:r>
            <a:r>
              <a:rPr lang="en-GB" b="0" dirty="0" smtClean="0"/>
              <a:t>,</a:t>
            </a:r>
            <a:r>
              <a:rPr lang="en-GB" b="0" baseline="0" dirty="0" smtClean="0"/>
              <a:t> which is </a:t>
            </a:r>
            <a:r>
              <a:rPr lang="en-GB" dirty="0" smtClean="0"/>
              <a:t>a</a:t>
            </a:r>
            <a:r>
              <a:rPr lang="en-GB" baseline="0" dirty="0" smtClean="0"/>
              <a:t> </a:t>
            </a:r>
            <a:r>
              <a:rPr lang="en-GB" dirty="0" smtClean="0"/>
              <a:t>set of concept codes that jointly represent or approximate the meaning of the clinical concept related to a chunk.</a:t>
            </a:r>
          </a:p>
          <a:p>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6</a:t>
            </a:fld>
            <a:endParaRPr lang="en-GB"/>
          </a:p>
        </p:txBody>
      </p:sp>
    </p:spTree>
    <p:extLst>
      <p:ext uri="{BB962C8B-B14F-4D97-AF65-F5344CB8AC3E}">
        <p14:creationId xmlns:p14="http://schemas.microsoft.com/office/powerpoint/2010/main" val="811834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smtClean="0"/>
              <a:t>The</a:t>
            </a:r>
            <a:r>
              <a:rPr lang="es-ES" baseline="0" dirty="0" smtClean="0"/>
              <a:t> annotation process will be done using two basic resources, an excel document and the AVERBIS term browser tool. </a:t>
            </a:r>
          </a:p>
          <a:p>
            <a:r>
              <a:rPr lang="es-ES" baseline="0" dirty="0" smtClean="0"/>
              <a:t>The excel document contains several spreadsheets and each one corresponds to one text to be annotated. One annotator, at most, will need to annotate 60 texts. </a:t>
            </a:r>
          </a:p>
          <a:p>
            <a:r>
              <a:rPr lang="es-ES" baseline="0" dirty="0" smtClean="0"/>
              <a:t>This slide will present the different elements of a spreadsheet template used for the annotation.</a:t>
            </a:r>
          </a:p>
          <a:p>
            <a:endParaRPr lang="es-ES" baseline="0" dirty="0" smtClean="0"/>
          </a:p>
          <a:p>
            <a:r>
              <a:rPr lang="es-ES" baseline="0" dirty="0" smtClean="0"/>
              <a:t>The first column in the spreadsheet contains the tokens from the text to be annotated. </a:t>
            </a:r>
            <a:r>
              <a:rPr lang="en-GB" baseline="0" dirty="0" smtClean="0"/>
              <a:t>These tokens are automatically generated with the content of a medical text snippet of the corpus.</a:t>
            </a:r>
          </a:p>
          <a:p>
            <a:r>
              <a:rPr lang="en-GB" baseline="0" dirty="0" smtClean="0"/>
              <a:t>The second column corresponds to the chunks. In this column, annotators have to group tokens using an unique number. The tokens that are grouped in a chunk will be the same to every terminology setting.</a:t>
            </a:r>
          </a:p>
          <a:p>
            <a:r>
              <a:rPr lang="es-ES" baseline="0" dirty="0" smtClean="0"/>
              <a:t>The next columns are the columns that are needed to represent the annotations for each terminology setting: “SCT ONLY”, “UMLS EXT” and “LOCAL”.</a:t>
            </a:r>
          </a:p>
          <a:p>
            <a:r>
              <a:rPr lang="es-ES" baseline="0" dirty="0" smtClean="0"/>
              <a:t>Each setting contains three columns in the spreadsheet that correspond to the code column, the concept coverage score column and the term coverage score column.</a:t>
            </a:r>
          </a:p>
          <a:p>
            <a:endParaRPr lang="es-ES" baseline="0" dirty="0" smtClean="0"/>
          </a:p>
        </p:txBody>
      </p:sp>
      <p:sp>
        <p:nvSpPr>
          <p:cNvPr id="4" name="Foliennummernplatzhalter 3"/>
          <p:cNvSpPr>
            <a:spLocks noGrp="1"/>
          </p:cNvSpPr>
          <p:nvPr>
            <p:ph type="sldNum" sz="quarter" idx="10"/>
          </p:nvPr>
        </p:nvSpPr>
        <p:spPr/>
        <p:txBody>
          <a:bodyPr/>
          <a:lstStyle/>
          <a:p>
            <a:fld id="{9A6DD9BD-9994-400B-9E13-504FC52A0094}" type="slidenum">
              <a:rPr lang="en-GB" smtClean="0"/>
              <a:t>7</a:t>
            </a:fld>
            <a:endParaRPr lang="en-GB"/>
          </a:p>
        </p:txBody>
      </p:sp>
    </p:spTree>
    <p:extLst>
      <p:ext uri="{BB962C8B-B14F-4D97-AF65-F5344CB8AC3E}">
        <p14:creationId xmlns:p14="http://schemas.microsoft.com/office/powerpoint/2010/main" val="3224296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smtClean="0"/>
              <a:t>The second resource that</a:t>
            </a:r>
            <a:r>
              <a:rPr lang="es-ES" baseline="0" dirty="0" smtClean="0"/>
              <a:t> is needed to do the annotations is the AVERBIS term browser. Annotators have to use this tool to search for the terminology concepts. It has been defined three different user accounts, one for each terminology setting in our experiments.</a:t>
            </a:r>
          </a:p>
          <a:p>
            <a:r>
              <a:rPr lang="es-ES" baseline="0" dirty="0" smtClean="0"/>
              <a:t>This slide shows the interface of the AVERIS term browser.</a:t>
            </a:r>
          </a:p>
          <a:p>
            <a:endParaRPr lang="es-ES" baseline="0" dirty="0" smtClean="0"/>
          </a:p>
          <a:p>
            <a:r>
              <a:rPr lang="es-ES" baseline="0" dirty="0" smtClean="0"/>
              <a:t>The first element we can observe in the interface is the terminology selection box. This element shows the available terminologies for a particular setting. The annotators, then,  have to select the terminologies in their corresponding language.</a:t>
            </a:r>
          </a:p>
          <a:p>
            <a:r>
              <a:rPr lang="es-ES" baseline="0" dirty="0" smtClean="0"/>
              <a:t>The second element is the search box. Annotators are going to use this element to search for medical concepts in the selected terminologies.</a:t>
            </a:r>
          </a:p>
          <a:p>
            <a:r>
              <a:rPr lang="es-ES" baseline="0" dirty="0" smtClean="0"/>
              <a:t>The third element is the result box. This element contains all the concepts that match our search. </a:t>
            </a:r>
          </a:p>
          <a:p>
            <a:r>
              <a:rPr lang="es-ES" baseline="0" dirty="0" smtClean="0"/>
              <a:t>When a concept is selected in the result box then, it is displayed in the concept detail box. This element shows the code, the preferred term and its entry terms.</a:t>
            </a:r>
          </a:p>
          <a:p>
            <a:r>
              <a:rPr lang="es-ES" baseline="0" dirty="0" smtClean="0"/>
              <a:t>Finally, in the hierarchy box the selected concept is shown in its location in the corresponding terminology.</a:t>
            </a:r>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8</a:t>
            </a:fld>
            <a:endParaRPr lang="en-GB"/>
          </a:p>
        </p:txBody>
      </p:sp>
    </p:spTree>
    <p:extLst>
      <p:ext uri="{BB962C8B-B14F-4D97-AF65-F5344CB8AC3E}">
        <p14:creationId xmlns:p14="http://schemas.microsoft.com/office/powerpoint/2010/main" val="1851687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smtClean="0"/>
              <a:t>This</a:t>
            </a:r>
            <a:r>
              <a:rPr lang="es-ES" baseline="0" dirty="0" smtClean="0"/>
              <a:t> slide introduces the workflow for the annotation experiments.</a:t>
            </a:r>
          </a:p>
          <a:p>
            <a:r>
              <a:rPr lang="es-ES" baseline="0" dirty="0" smtClean="0"/>
              <a:t>The first step is the selection of chunks in the spreadsheet. The chunks will be the same independently of the terminology setting.</a:t>
            </a:r>
          </a:p>
          <a:p>
            <a:r>
              <a:rPr lang="es-ES" baseline="0" dirty="0" smtClean="0"/>
              <a:t>The second step is the search for the concepts of the chunks using the AVERBIS term browser and the assignment of the corresponding coverage score to each selected code.</a:t>
            </a:r>
          </a:p>
          <a:p>
            <a:r>
              <a:rPr lang="es-ES" baseline="0" dirty="0" smtClean="0"/>
              <a:t>Finally, the annotators have to indicate if the terms of the selected code of the terminology match the corresponding tokens of the annotated chunks.</a:t>
            </a:r>
            <a:endParaRPr lang="en-GB" dirty="0"/>
          </a:p>
        </p:txBody>
      </p:sp>
      <p:sp>
        <p:nvSpPr>
          <p:cNvPr id="4" name="Foliennummernplatzhalter 3"/>
          <p:cNvSpPr>
            <a:spLocks noGrp="1"/>
          </p:cNvSpPr>
          <p:nvPr>
            <p:ph type="sldNum" sz="quarter" idx="10"/>
          </p:nvPr>
        </p:nvSpPr>
        <p:spPr/>
        <p:txBody>
          <a:bodyPr/>
          <a:lstStyle/>
          <a:p>
            <a:fld id="{9A6DD9BD-9994-400B-9E13-504FC52A0094}" type="slidenum">
              <a:rPr lang="en-GB" smtClean="0"/>
              <a:t>9</a:t>
            </a:fld>
            <a:endParaRPr lang="en-GB"/>
          </a:p>
        </p:txBody>
      </p:sp>
    </p:spTree>
    <p:extLst>
      <p:ext uri="{BB962C8B-B14F-4D97-AF65-F5344CB8AC3E}">
        <p14:creationId xmlns:p14="http://schemas.microsoft.com/office/powerpoint/2010/main" val="57965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GB"/>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GB"/>
          </a:p>
        </p:txBody>
      </p:sp>
      <p:sp>
        <p:nvSpPr>
          <p:cNvPr id="4" name="Datumsplatzhalter 3"/>
          <p:cNvSpPr>
            <a:spLocks noGrp="1"/>
          </p:cNvSpPr>
          <p:nvPr>
            <p:ph type="dt" sz="half" idx="10"/>
          </p:nvPr>
        </p:nvSpPr>
        <p:spPr/>
        <p:txBody>
          <a:bodyPr/>
          <a:lstStyle/>
          <a:p>
            <a:fld id="{43835E89-6CA9-4A09-9F6C-E809D0CDE6AB}" type="datetimeFigureOut">
              <a:rPr lang="en-GB" smtClean="0"/>
              <a:t>10/09/2015</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504EEE9C-5339-4A75-8956-3722D2B48CCB}" type="slidenum">
              <a:rPr lang="en-GB" smtClean="0"/>
              <a:t>‹Nr.›</a:t>
            </a:fld>
            <a:endParaRPr lang="en-GB"/>
          </a:p>
        </p:txBody>
      </p:sp>
    </p:spTree>
    <p:extLst>
      <p:ext uri="{BB962C8B-B14F-4D97-AF65-F5344CB8AC3E}">
        <p14:creationId xmlns:p14="http://schemas.microsoft.com/office/powerpoint/2010/main" val="1132643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43835E89-6CA9-4A09-9F6C-E809D0CDE6AB}" type="datetimeFigureOut">
              <a:rPr lang="en-GB" smtClean="0"/>
              <a:t>10/09/2015</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504EEE9C-5339-4A75-8956-3722D2B48CCB}" type="slidenum">
              <a:rPr lang="en-GB" smtClean="0"/>
              <a:t>‹Nr.›</a:t>
            </a:fld>
            <a:endParaRPr lang="en-GB"/>
          </a:p>
        </p:txBody>
      </p:sp>
    </p:spTree>
    <p:extLst>
      <p:ext uri="{BB962C8B-B14F-4D97-AF65-F5344CB8AC3E}">
        <p14:creationId xmlns:p14="http://schemas.microsoft.com/office/powerpoint/2010/main" val="2797332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en-GB"/>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43835E89-6CA9-4A09-9F6C-E809D0CDE6AB}" type="datetimeFigureOut">
              <a:rPr lang="en-GB" smtClean="0"/>
              <a:t>10/09/2015</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504EEE9C-5339-4A75-8956-3722D2B48CCB}" type="slidenum">
              <a:rPr lang="en-GB" smtClean="0"/>
              <a:t>‹Nr.›</a:t>
            </a:fld>
            <a:endParaRPr lang="en-GB"/>
          </a:p>
        </p:txBody>
      </p:sp>
    </p:spTree>
    <p:extLst>
      <p:ext uri="{BB962C8B-B14F-4D97-AF65-F5344CB8AC3E}">
        <p14:creationId xmlns:p14="http://schemas.microsoft.com/office/powerpoint/2010/main" val="1145994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43835E89-6CA9-4A09-9F6C-E809D0CDE6AB}" type="datetimeFigureOut">
              <a:rPr lang="en-GB" smtClean="0"/>
              <a:t>10/09/2015</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504EEE9C-5339-4A75-8956-3722D2B48CCB}" type="slidenum">
              <a:rPr lang="en-GB" smtClean="0"/>
              <a:t>‹Nr.›</a:t>
            </a:fld>
            <a:endParaRPr lang="en-GB"/>
          </a:p>
        </p:txBody>
      </p:sp>
    </p:spTree>
    <p:extLst>
      <p:ext uri="{BB962C8B-B14F-4D97-AF65-F5344CB8AC3E}">
        <p14:creationId xmlns:p14="http://schemas.microsoft.com/office/powerpoint/2010/main" val="1497235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GB"/>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43835E89-6CA9-4A09-9F6C-E809D0CDE6AB}" type="datetimeFigureOut">
              <a:rPr lang="en-GB" smtClean="0"/>
              <a:t>10/09/2015</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504EEE9C-5339-4A75-8956-3722D2B48CCB}" type="slidenum">
              <a:rPr lang="en-GB" smtClean="0"/>
              <a:t>‹Nr.›</a:t>
            </a:fld>
            <a:endParaRPr lang="en-GB"/>
          </a:p>
        </p:txBody>
      </p:sp>
    </p:spTree>
    <p:extLst>
      <p:ext uri="{BB962C8B-B14F-4D97-AF65-F5344CB8AC3E}">
        <p14:creationId xmlns:p14="http://schemas.microsoft.com/office/powerpoint/2010/main" val="2102843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Datumsplatzhalter 4"/>
          <p:cNvSpPr>
            <a:spLocks noGrp="1"/>
          </p:cNvSpPr>
          <p:nvPr>
            <p:ph type="dt" sz="half" idx="10"/>
          </p:nvPr>
        </p:nvSpPr>
        <p:spPr/>
        <p:txBody>
          <a:bodyPr/>
          <a:lstStyle/>
          <a:p>
            <a:fld id="{43835E89-6CA9-4A09-9F6C-E809D0CDE6AB}" type="datetimeFigureOut">
              <a:rPr lang="en-GB" smtClean="0"/>
              <a:t>10/09/2015</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504EEE9C-5339-4A75-8956-3722D2B48CCB}" type="slidenum">
              <a:rPr lang="en-GB" smtClean="0"/>
              <a:t>‹Nr.›</a:t>
            </a:fld>
            <a:endParaRPr lang="en-GB"/>
          </a:p>
        </p:txBody>
      </p:sp>
    </p:spTree>
    <p:extLst>
      <p:ext uri="{BB962C8B-B14F-4D97-AF65-F5344CB8AC3E}">
        <p14:creationId xmlns:p14="http://schemas.microsoft.com/office/powerpoint/2010/main" val="3366620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en-GB"/>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7" name="Datumsplatzhalter 6"/>
          <p:cNvSpPr>
            <a:spLocks noGrp="1"/>
          </p:cNvSpPr>
          <p:nvPr>
            <p:ph type="dt" sz="half" idx="10"/>
          </p:nvPr>
        </p:nvSpPr>
        <p:spPr/>
        <p:txBody>
          <a:bodyPr/>
          <a:lstStyle/>
          <a:p>
            <a:fld id="{43835E89-6CA9-4A09-9F6C-E809D0CDE6AB}" type="datetimeFigureOut">
              <a:rPr lang="en-GB" smtClean="0"/>
              <a:t>10/09/2015</a:t>
            </a:fld>
            <a:endParaRPr lang="en-GB"/>
          </a:p>
        </p:txBody>
      </p:sp>
      <p:sp>
        <p:nvSpPr>
          <p:cNvPr id="8" name="Fußzeilenplatzhalter 7"/>
          <p:cNvSpPr>
            <a:spLocks noGrp="1"/>
          </p:cNvSpPr>
          <p:nvPr>
            <p:ph type="ftr" sz="quarter" idx="11"/>
          </p:nvPr>
        </p:nvSpPr>
        <p:spPr/>
        <p:txBody>
          <a:bodyPr/>
          <a:lstStyle/>
          <a:p>
            <a:endParaRPr lang="en-GB"/>
          </a:p>
        </p:txBody>
      </p:sp>
      <p:sp>
        <p:nvSpPr>
          <p:cNvPr id="9" name="Foliennummernplatzhalter 8"/>
          <p:cNvSpPr>
            <a:spLocks noGrp="1"/>
          </p:cNvSpPr>
          <p:nvPr>
            <p:ph type="sldNum" sz="quarter" idx="12"/>
          </p:nvPr>
        </p:nvSpPr>
        <p:spPr/>
        <p:txBody>
          <a:bodyPr/>
          <a:lstStyle/>
          <a:p>
            <a:fld id="{504EEE9C-5339-4A75-8956-3722D2B48CCB}" type="slidenum">
              <a:rPr lang="en-GB" smtClean="0"/>
              <a:t>‹Nr.›</a:t>
            </a:fld>
            <a:endParaRPr lang="en-GB"/>
          </a:p>
        </p:txBody>
      </p:sp>
    </p:spTree>
    <p:extLst>
      <p:ext uri="{BB962C8B-B14F-4D97-AF65-F5344CB8AC3E}">
        <p14:creationId xmlns:p14="http://schemas.microsoft.com/office/powerpoint/2010/main" val="2100281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Datumsplatzhalter 2"/>
          <p:cNvSpPr>
            <a:spLocks noGrp="1"/>
          </p:cNvSpPr>
          <p:nvPr>
            <p:ph type="dt" sz="half" idx="10"/>
          </p:nvPr>
        </p:nvSpPr>
        <p:spPr/>
        <p:txBody>
          <a:bodyPr/>
          <a:lstStyle/>
          <a:p>
            <a:fld id="{43835E89-6CA9-4A09-9F6C-E809D0CDE6AB}" type="datetimeFigureOut">
              <a:rPr lang="en-GB" smtClean="0"/>
              <a:t>10/09/2015</a:t>
            </a:fld>
            <a:endParaRPr lang="en-GB"/>
          </a:p>
        </p:txBody>
      </p:sp>
      <p:sp>
        <p:nvSpPr>
          <p:cNvPr id="4" name="Fußzeilenplatzhalter 3"/>
          <p:cNvSpPr>
            <a:spLocks noGrp="1"/>
          </p:cNvSpPr>
          <p:nvPr>
            <p:ph type="ftr" sz="quarter" idx="11"/>
          </p:nvPr>
        </p:nvSpPr>
        <p:spPr/>
        <p:txBody>
          <a:bodyPr/>
          <a:lstStyle/>
          <a:p>
            <a:endParaRPr lang="en-GB"/>
          </a:p>
        </p:txBody>
      </p:sp>
      <p:sp>
        <p:nvSpPr>
          <p:cNvPr id="5" name="Foliennummernplatzhalter 4"/>
          <p:cNvSpPr>
            <a:spLocks noGrp="1"/>
          </p:cNvSpPr>
          <p:nvPr>
            <p:ph type="sldNum" sz="quarter" idx="12"/>
          </p:nvPr>
        </p:nvSpPr>
        <p:spPr/>
        <p:txBody>
          <a:bodyPr/>
          <a:lstStyle/>
          <a:p>
            <a:fld id="{504EEE9C-5339-4A75-8956-3722D2B48CCB}" type="slidenum">
              <a:rPr lang="en-GB" smtClean="0"/>
              <a:t>‹Nr.›</a:t>
            </a:fld>
            <a:endParaRPr lang="en-GB"/>
          </a:p>
        </p:txBody>
      </p:sp>
    </p:spTree>
    <p:extLst>
      <p:ext uri="{BB962C8B-B14F-4D97-AF65-F5344CB8AC3E}">
        <p14:creationId xmlns:p14="http://schemas.microsoft.com/office/powerpoint/2010/main" val="1685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3835E89-6CA9-4A09-9F6C-E809D0CDE6AB}" type="datetimeFigureOut">
              <a:rPr lang="en-GB" smtClean="0"/>
              <a:t>10/09/2015</a:t>
            </a:fld>
            <a:endParaRPr lang="en-GB"/>
          </a:p>
        </p:txBody>
      </p:sp>
      <p:sp>
        <p:nvSpPr>
          <p:cNvPr id="3" name="Fußzeilenplatzhalter 2"/>
          <p:cNvSpPr>
            <a:spLocks noGrp="1"/>
          </p:cNvSpPr>
          <p:nvPr>
            <p:ph type="ftr" sz="quarter" idx="11"/>
          </p:nvPr>
        </p:nvSpPr>
        <p:spPr/>
        <p:txBody>
          <a:bodyPr/>
          <a:lstStyle/>
          <a:p>
            <a:endParaRPr lang="en-GB"/>
          </a:p>
        </p:txBody>
      </p:sp>
      <p:sp>
        <p:nvSpPr>
          <p:cNvPr id="4" name="Foliennummernplatzhalter 3"/>
          <p:cNvSpPr>
            <a:spLocks noGrp="1"/>
          </p:cNvSpPr>
          <p:nvPr>
            <p:ph type="sldNum" sz="quarter" idx="12"/>
          </p:nvPr>
        </p:nvSpPr>
        <p:spPr/>
        <p:txBody>
          <a:bodyPr/>
          <a:lstStyle/>
          <a:p>
            <a:fld id="{504EEE9C-5339-4A75-8956-3722D2B48CCB}" type="slidenum">
              <a:rPr lang="en-GB" smtClean="0"/>
              <a:t>‹Nr.›</a:t>
            </a:fld>
            <a:endParaRPr lang="en-GB"/>
          </a:p>
        </p:txBody>
      </p:sp>
    </p:spTree>
    <p:extLst>
      <p:ext uri="{BB962C8B-B14F-4D97-AF65-F5344CB8AC3E}">
        <p14:creationId xmlns:p14="http://schemas.microsoft.com/office/powerpoint/2010/main" val="3818446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GB"/>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43835E89-6CA9-4A09-9F6C-E809D0CDE6AB}" type="datetimeFigureOut">
              <a:rPr lang="en-GB" smtClean="0"/>
              <a:t>10/09/2015</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504EEE9C-5339-4A75-8956-3722D2B48CCB}" type="slidenum">
              <a:rPr lang="en-GB" smtClean="0"/>
              <a:t>‹Nr.›</a:t>
            </a:fld>
            <a:endParaRPr lang="en-GB"/>
          </a:p>
        </p:txBody>
      </p:sp>
    </p:spTree>
    <p:extLst>
      <p:ext uri="{BB962C8B-B14F-4D97-AF65-F5344CB8AC3E}">
        <p14:creationId xmlns:p14="http://schemas.microsoft.com/office/powerpoint/2010/main" val="2672719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GB"/>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43835E89-6CA9-4A09-9F6C-E809D0CDE6AB}" type="datetimeFigureOut">
              <a:rPr lang="en-GB" smtClean="0"/>
              <a:t>10/09/2015</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504EEE9C-5339-4A75-8956-3722D2B48CCB}" type="slidenum">
              <a:rPr lang="en-GB" smtClean="0"/>
              <a:t>‹Nr.›</a:t>
            </a:fld>
            <a:endParaRPr lang="en-GB"/>
          </a:p>
        </p:txBody>
      </p:sp>
    </p:spTree>
    <p:extLst>
      <p:ext uri="{BB962C8B-B14F-4D97-AF65-F5344CB8AC3E}">
        <p14:creationId xmlns:p14="http://schemas.microsoft.com/office/powerpoint/2010/main" val="1739926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en-GB"/>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35E89-6CA9-4A09-9F6C-E809D0CDE6AB}" type="datetimeFigureOut">
              <a:rPr lang="en-GB" smtClean="0"/>
              <a:t>10/09/2015</a:t>
            </a:fld>
            <a:endParaRPr lang="en-GB"/>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4EEE9C-5339-4A75-8956-3722D2B48CCB}" type="slidenum">
              <a:rPr lang="en-GB" smtClean="0"/>
              <a:t>‹Nr.›</a:t>
            </a:fld>
            <a:endParaRPr lang="en-GB"/>
          </a:p>
        </p:txBody>
      </p:sp>
    </p:spTree>
    <p:extLst>
      <p:ext uri="{BB962C8B-B14F-4D97-AF65-F5344CB8AC3E}">
        <p14:creationId xmlns:p14="http://schemas.microsoft.com/office/powerpoint/2010/main" val="1170233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1.png"/><Relationship Id="rId5" Type="http://schemas.openxmlformats.org/officeDocument/2006/relationships/image" Target="../media/image7.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1.png"/><Relationship Id="rId5" Type="http://schemas.openxmlformats.org/officeDocument/2006/relationships/image" Target="../media/image8.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1.png"/><Relationship Id="rId5" Type="http://schemas.openxmlformats.org/officeDocument/2006/relationships/image" Target="../media/image10.em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1.png"/><Relationship Id="rId5" Type="http://schemas.openxmlformats.org/officeDocument/2006/relationships/image" Target="../media/image11.e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1.png"/><Relationship Id="rId5" Type="http://schemas.openxmlformats.org/officeDocument/2006/relationships/image" Target="../media/image12.em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4.png"/><Relationship Id="rId5" Type="http://schemas.openxmlformats.org/officeDocument/2006/relationships/image" Target="../media/image13.e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1.png"/><Relationship Id="rId5" Type="http://schemas.openxmlformats.org/officeDocument/2006/relationships/image" Target="../media/image14.e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1.png"/><Relationship Id="rId5" Type="http://schemas.openxmlformats.org/officeDocument/2006/relationships/image" Target="../media/image15.e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microsoft.com/office/2007/relationships/media" Target="../media/media39.wma"/><Relationship Id="rId7"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audio" Target="../media/media40.wma"/><Relationship Id="rId11" Type="http://schemas.openxmlformats.org/officeDocument/2006/relationships/image" Target="../media/image4.png"/><Relationship Id="rId5" Type="http://schemas.microsoft.com/office/2007/relationships/media" Target="../media/media40.wma"/><Relationship Id="rId10" Type="http://schemas.openxmlformats.org/officeDocument/2006/relationships/image" Target="../media/image17.png"/><Relationship Id="rId4" Type="http://schemas.openxmlformats.org/officeDocument/2006/relationships/audio" Target="../media/media39.wma"/><Relationship Id="rId9" Type="http://schemas.openxmlformats.org/officeDocument/2006/relationships/image" Target="../media/image16.emf"/></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42.wma"/><Relationship Id="rId7" Type="http://schemas.openxmlformats.org/officeDocument/2006/relationships/image" Target="../media/image18.emf"/><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audio" Target="../media/media42.wm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1.png"/><Relationship Id="rId5" Type="http://schemas.openxmlformats.org/officeDocument/2006/relationships/image" Target="../media/image19.em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5.wma"/><Relationship Id="rId7"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audio" Target="../media/media6.wma"/><Relationship Id="rId5" Type="http://schemas.microsoft.com/office/2007/relationships/media" Target="../media/media6.wma"/><Relationship Id="rId4" Type="http://schemas.openxmlformats.org/officeDocument/2006/relationships/audio" Target="../media/media5.wma"/><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audio" Target="../media/media11.wma"/><Relationship Id="rId13" Type="http://schemas.openxmlformats.org/officeDocument/2006/relationships/slideLayout" Target="../slideLayouts/slideLayout2.xml"/><Relationship Id="rId18" Type="http://schemas.openxmlformats.org/officeDocument/2006/relationships/image" Target="../media/image1.png"/><Relationship Id="rId3" Type="http://schemas.microsoft.com/office/2007/relationships/media" Target="../media/media9.wma"/><Relationship Id="rId7" Type="http://schemas.microsoft.com/office/2007/relationships/media" Target="../media/media11.wma"/><Relationship Id="rId12" Type="http://schemas.openxmlformats.org/officeDocument/2006/relationships/audio" Target="../media/media13.wma"/><Relationship Id="rId17" Type="http://schemas.openxmlformats.org/officeDocument/2006/relationships/image" Target="../media/image4.png"/><Relationship Id="rId2" Type="http://schemas.openxmlformats.org/officeDocument/2006/relationships/audio" Target="../media/media8.wma"/><Relationship Id="rId16" Type="http://schemas.openxmlformats.org/officeDocument/2006/relationships/image" Target="../media/image2.png"/><Relationship Id="rId1" Type="http://schemas.microsoft.com/office/2007/relationships/media" Target="../media/media8.wma"/><Relationship Id="rId6" Type="http://schemas.openxmlformats.org/officeDocument/2006/relationships/audio" Target="../media/media10.wma"/><Relationship Id="rId11" Type="http://schemas.microsoft.com/office/2007/relationships/media" Target="../media/media13.wma"/><Relationship Id="rId5" Type="http://schemas.microsoft.com/office/2007/relationships/media" Target="../media/media10.wma"/><Relationship Id="rId15" Type="http://schemas.openxmlformats.org/officeDocument/2006/relationships/image" Target="../media/image3.emf"/><Relationship Id="rId10" Type="http://schemas.openxmlformats.org/officeDocument/2006/relationships/audio" Target="../media/media12.wma"/><Relationship Id="rId4" Type="http://schemas.openxmlformats.org/officeDocument/2006/relationships/audio" Target="../media/media9.wma"/><Relationship Id="rId9" Type="http://schemas.microsoft.com/office/2007/relationships/media" Target="../media/media12.wma"/><Relationship Id="rId1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audio" Target="../media/media17.wma"/><Relationship Id="rId13" Type="http://schemas.openxmlformats.org/officeDocument/2006/relationships/image" Target="../media/image5.emf"/><Relationship Id="rId3" Type="http://schemas.microsoft.com/office/2007/relationships/media" Target="../media/media15.wma"/><Relationship Id="rId7" Type="http://schemas.microsoft.com/office/2007/relationships/media" Target="../media/media17.wma"/><Relationship Id="rId12" Type="http://schemas.openxmlformats.org/officeDocument/2006/relationships/notesSlide" Target="../notesSlides/notesSlide7.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audio" Target="../media/media16.wma"/><Relationship Id="rId11" Type="http://schemas.openxmlformats.org/officeDocument/2006/relationships/slideLayout" Target="../slideLayouts/slideLayout2.xml"/><Relationship Id="rId5" Type="http://schemas.microsoft.com/office/2007/relationships/media" Target="../media/media16.wma"/><Relationship Id="rId15" Type="http://schemas.openxmlformats.org/officeDocument/2006/relationships/image" Target="../media/image1.png"/><Relationship Id="rId10" Type="http://schemas.openxmlformats.org/officeDocument/2006/relationships/audio" Target="../media/media18.wma"/><Relationship Id="rId4" Type="http://schemas.openxmlformats.org/officeDocument/2006/relationships/audio" Target="../media/media15.wma"/><Relationship Id="rId9" Type="http://schemas.microsoft.com/office/2007/relationships/media" Target="../media/media18.wma"/><Relationship Id="rId1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audio" Target="../media/media22.wma"/><Relationship Id="rId13" Type="http://schemas.openxmlformats.org/officeDocument/2006/relationships/slideLayout" Target="../slideLayouts/slideLayout2.xml"/><Relationship Id="rId3" Type="http://schemas.microsoft.com/office/2007/relationships/media" Target="../media/media20.wma"/><Relationship Id="rId7" Type="http://schemas.microsoft.com/office/2007/relationships/media" Target="../media/media22.wma"/><Relationship Id="rId12" Type="http://schemas.openxmlformats.org/officeDocument/2006/relationships/audio" Target="../media/media24.wma"/><Relationship Id="rId2" Type="http://schemas.openxmlformats.org/officeDocument/2006/relationships/audio" Target="../media/media19.wma"/><Relationship Id="rId16" Type="http://schemas.openxmlformats.org/officeDocument/2006/relationships/image" Target="../media/image1.png"/><Relationship Id="rId1" Type="http://schemas.microsoft.com/office/2007/relationships/media" Target="../media/media19.wma"/><Relationship Id="rId6" Type="http://schemas.openxmlformats.org/officeDocument/2006/relationships/audio" Target="../media/media21.wma"/><Relationship Id="rId11" Type="http://schemas.microsoft.com/office/2007/relationships/media" Target="../media/media24.wma"/><Relationship Id="rId5" Type="http://schemas.microsoft.com/office/2007/relationships/media" Target="../media/media21.wma"/><Relationship Id="rId15" Type="http://schemas.openxmlformats.org/officeDocument/2006/relationships/image" Target="../media/image6.png"/><Relationship Id="rId10" Type="http://schemas.openxmlformats.org/officeDocument/2006/relationships/audio" Target="../media/media23.wma"/><Relationship Id="rId4" Type="http://schemas.openxmlformats.org/officeDocument/2006/relationships/audio" Target="../media/media20.wma"/><Relationship Id="rId9" Type="http://schemas.microsoft.com/office/2007/relationships/media" Target="../media/media23.wma"/><Relationship Id="rId1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693988"/>
            <a:ext cx="7772400" cy="1470025"/>
          </a:xfrm>
        </p:spPr>
        <p:txBody>
          <a:bodyPr>
            <a:normAutofit fontScale="90000"/>
          </a:bodyPr>
          <a:lstStyle/>
          <a:p>
            <a:r>
              <a:rPr lang="es-ES" sz="6000" b="1" dirty="0" smtClean="0"/>
              <a:t>Tutorial</a:t>
            </a:r>
            <a:r>
              <a:rPr lang="es-ES" dirty="0" smtClean="0"/>
              <a:t/>
            </a:r>
            <a:br>
              <a:rPr lang="es-ES" dirty="0" smtClean="0"/>
            </a:br>
            <a:r>
              <a:rPr lang="es-ES" dirty="0" smtClean="0"/>
              <a:t>Annotation guidelines</a:t>
            </a:r>
            <a:br>
              <a:rPr lang="es-ES" dirty="0" smtClean="0"/>
            </a:br>
            <a:r>
              <a:rPr lang="es-ES" dirty="0" smtClean="0"/>
              <a:t>ASSESS CT</a:t>
            </a:r>
            <a:endParaRPr lang="en-GB" dirty="0"/>
          </a:p>
        </p:txBody>
      </p:sp>
      <p:pic>
        <p:nvPicPr>
          <p:cNvPr id="7" name="slide_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72600" y="3284984"/>
            <a:ext cx="487363" cy="487363"/>
          </a:xfrm>
          <a:prstGeom prst="rect">
            <a:avLst/>
          </a:prstGeom>
        </p:spPr>
      </p:pic>
    </p:spTree>
    <p:extLst>
      <p:ext uri="{BB962C8B-B14F-4D97-AF65-F5344CB8AC3E}">
        <p14:creationId xmlns:p14="http://schemas.microsoft.com/office/powerpoint/2010/main" val="228574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smtClean="0"/>
              <a:t>Annotation guidelines - Chunking</a:t>
            </a:r>
            <a:endParaRPr lang="en-GB" dirty="0"/>
          </a:p>
        </p:txBody>
      </p:sp>
      <p:sp>
        <p:nvSpPr>
          <p:cNvPr id="3" name="Inhaltsplatzhalter 2"/>
          <p:cNvSpPr>
            <a:spLocks noGrp="1"/>
          </p:cNvSpPr>
          <p:nvPr>
            <p:ph idx="1"/>
          </p:nvPr>
        </p:nvSpPr>
        <p:spPr>
          <a:xfrm>
            <a:off x="457200" y="1340768"/>
            <a:ext cx="8229600" cy="4525963"/>
          </a:xfrm>
        </p:spPr>
        <p:txBody>
          <a:bodyPr>
            <a:normAutofit/>
          </a:bodyPr>
          <a:lstStyle/>
          <a:p>
            <a:r>
              <a:rPr lang="en-GB" sz="2000" dirty="0" smtClean="0"/>
              <a:t>Each </a:t>
            </a:r>
            <a:r>
              <a:rPr lang="en-GB" sz="2000" dirty="0"/>
              <a:t>chunk should represent a meaningful clinical concept in the text</a:t>
            </a:r>
            <a:r>
              <a:rPr lang="en-GB" sz="2000" dirty="0" smtClean="0"/>
              <a:t>.</a:t>
            </a:r>
            <a:endParaRPr lang="en-GB" sz="2000" dirty="0"/>
          </a:p>
          <a:p>
            <a:r>
              <a:rPr lang="en-GB" sz="2000" dirty="0"/>
              <a:t>The clinical concept has to be related to, at least, one of the selected semantic groups</a:t>
            </a:r>
            <a:r>
              <a:rPr lang="en-GB" sz="2000" dirty="0" smtClean="0"/>
              <a:t>. </a:t>
            </a:r>
          </a:p>
          <a:p>
            <a:r>
              <a:rPr lang="en-GB" sz="2000" dirty="0" smtClean="0"/>
              <a:t>The </a:t>
            </a:r>
            <a:r>
              <a:rPr lang="en-GB" sz="2000" dirty="0"/>
              <a:t>chunks must have associated a distinct number and </a:t>
            </a:r>
            <a:r>
              <a:rPr lang="en-GB" sz="2000" dirty="0" smtClean="0"/>
              <a:t>also to </a:t>
            </a:r>
            <a:r>
              <a:rPr lang="en-GB" sz="2000" dirty="0"/>
              <a:t>shade the cells with a yellow background</a:t>
            </a:r>
            <a:r>
              <a:rPr lang="en-GB" sz="2000" dirty="0" smtClean="0"/>
              <a:t>.</a:t>
            </a:r>
          </a:p>
          <a:p>
            <a:r>
              <a:rPr lang="es-ES" sz="2000" dirty="0" smtClean="0"/>
              <a:t>If a token is not well understood,</a:t>
            </a:r>
            <a:br>
              <a:rPr lang="es-ES" sz="2000" dirty="0" smtClean="0"/>
            </a:br>
            <a:r>
              <a:rPr lang="es-ES" sz="2000" dirty="0" smtClean="0"/>
              <a:t>set it </a:t>
            </a:r>
            <a:r>
              <a:rPr lang="es-ES" sz="2000" smtClean="0"/>
              <a:t>as “out of scope” </a:t>
            </a:r>
            <a:r>
              <a:rPr lang="es-ES" sz="2000" dirty="0" smtClean="0"/>
              <a:t>or leave it empty.</a:t>
            </a:r>
            <a:endParaRPr lang="en-GB" sz="2000" dirty="0"/>
          </a:p>
          <a:p>
            <a:pPr lvl="1"/>
            <a:endParaRPr lang="en-GB" dirty="0"/>
          </a:p>
        </p:txBody>
      </p:sp>
      <p:pic>
        <p:nvPicPr>
          <p:cNvPr id="4097"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9252" y="3068960"/>
            <a:ext cx="2423148" cy="349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lide_1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0632" y="3284984"/>
            <a:ext cx="487363" cy="487363"/>
          </a:xfrm>
          <a:prstGeom prst="rect">
            <a:avLst/>
          </a:prstGeom>
        </p:spPr>
      </p:pic>
    </p:spTree>
    <p:extLst>
      <p:ext uri="{BB962C8B-B14F-4D97-AF65-F5344CB8AC3E}">
        <p14:creationId xmlns:p14="http://schemas.microsoft.com/office/powerpoint/2010/main" val="245031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624"/>
            <a:ext cx="8229600" cy="1143000"/>
          </a:xfrm>
        </p:spPr>
        <p:txBody>
          <a:bodyPr>
            <a:normAutofit/>
          </a:bodyPr>
          <a:lstStyle/>
          <a:p>
            <a:r>
              <a:rPr lang="es-ES" sz="3600" dirty="0" smtClean="0"/>
              <a:t>Annotation guidelines – Concept coverage</a:t>
            </a:r>
            <a:endParaRPr lang="en-GB" sz="3600" dirty="0"/>
          </a:p>
        </p:txBody>
      </p:sp>
      <p:sp>
        <p:nvSpPr>
          <p:cNvPr id="3" name="Inhaltsplatzhalter 2"/>
          <p:cNvSpPr>
            <a:spLocks noGrp="1"/>
          </p:cNvSpPr>
          <p:nvPr>
            <p:ph idx="1"/>
          </p:nvPr>
        </p:nvSpPr>
        <p:spPr>
          <a:xfrm>
            <a:off x="457200" y="1124744"/>
            <a:ext cx="8229600" cy="4525963"/>
          </a:xfrm>
        </p:spPr>
        <p:txBody>
          <a:bodyPr>
            <a:normAutofit/>
          </a:bodyPr>
          <a:lstStyle/>
          <a:p>
            <a:pPr marL="514350" indent="-514350">
              <a:buFont typeface="+mj-lt"/>
              <a:buAutoNum type="arabicPeriod"/>
            </a:pPr>
            <a:r>
              <a:rPr lang="en-GB" sz="1800" dirty="0"/>
              <a:t>Try to match the tokens in a chunk with the codes that better cover their meaning. (Full coverage and Inferred coverage have the same level).</a:t>
            </a:r>
          </a:p>
          <a:p>
            <a:pPr marL="514350" indent="-514350">
              <a:buFont typeface="+mj-lt"/>
              <a:buAutoNum type="arabicPeriod"/>
            </a:pPr>
            <a:r>
              <a:rPr lang="en-GB" sz="1800" dirty="0" smtClean="0"/>
              <a:t>Choose </a:t>
            </a:r>
            <a:r>
              <a:rPr lang="en-GB" sz="1800" dirty="0"/>
              <a:t>the </a:t>
            </a:r>
            <a:r>
              <a:rPr lang="en-GB" sz="1800" dirty="0" smtClean="0"/>
              <a:t>annotation </a:t>
            </a:r>
            <a:r>
              <a:rPr lang="en-GB" sz="1800" dirty="0"/>
              <a:t>set </a:t>
            </a:r>
            <a:r>
              <a:rPr lang="en-GB" sz="1800" dirty="0" smtClean="0"/>
              <a:t>of codes with </a:t>
            </a:r>
            <a:r>
              <a:rPr lang="en-GB" sz="1800" dirty="0"/>
              <a:t>the fewest number of codes that better cover its </a:t>
            </a:r>
            <a:r>
              <a:rPr lang="en-GB" sz="1800" dirty="0" smtClean="0"/>
              <a:t>meaning.</a:t>
            </a:r>
          </a:p>
          <a:p>
            <a:pPr marL="514350" indent="-514350">
              <a:buFont typeface="+mj-lt"/>
              <a:buAutoNum type="arabicPeriod"/>
            </a:pPr>
            <a:r>
              <a:rPr lang="en-GB" sz="1800" dirty="0" smtClean="0"/>
              <a:t>The </a:t>
            </a:r>
            <a:r>
              <a:rPr lang="en-GB" sz="1800" dirty="0"/>
              <a:t>annotators must not use other browsers than AVERBIS term browser and web Wikis to find the correct codes.</a:t>
            </a:r>
            <a:endParaRPr lang="es-ES" sz="1800" dirty="0" smtClean="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2075" y="2996952"/>
            <a:ext cx="3878263" cy="36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lide_1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04648" y="3573016"/>
            <a:ext cx="487363" cy="487363"/>
          </a:xfrm>
          <a:prstGeom prst="rect">
            <a:avLst/>
          </a:prstGeom>
        </p:spPr>
      </p:pic>
    </p:spTree>
    <p:extLst>
      <p:ext uri="{BB962C8B-B14F-4D97-AF65-F5344CB8AC3E}">
        <p14:creationId xmlns:p14="http://schemas.microsoft.com/office/powerpoint/2010/main" val="279122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624"/>
            <a:ext cx="8229600" cy="1143000"/>
          </a:xfrm>
        </p:spPr>
        <p:txBody>
          <a:bodyPr>
            <a:normAutofit/>
          </a:bodyPr>
          <a:lstStyle/>
          <a:p>
            <a:r>
              <a:rPr lang="es-ES" sz="3600" dirty="0" smtClean="0"/>
              <a:t>Annotation guidelines – Concept coverage</a:t>
            </a:r>
            <a:endParaRPr lang="en-GB" sz="3600" dirty="0"/>
          </a:p>
        </p:txBody>
      </p:sp>
      <p:sp>
        <p:nvSpPr>
          <p:cNvPr id="3" name="Inhaltsplatzhalter 2"/>
          <p:cNvSpPr>
            <a:spLocks noGrp="1"/>
          </p:cNvSpPr>
          <p:nvPr>
            <p:ph idx="1"/>
          </p:nvPr>
        </p:nvSpPr>
        <p:spPr>
          <a:xfrm>
            <a:off x="457200" y="1124744"/>
            <a:ext cx="8229600" cy="5040560"/>
          </a:xfrm>
        </p:spPr>
        <p:txBody>
          <a:bodyPr>
            <a:noAutofit/>
          </a:bodyPr>
          <a:lstStyle/>
          <a:p>
            <a:pPr marL="0" indent="0">
              <a:buNone/>
            </a:pPr>
            <a:r>
              <a:rPr lang="en-GB" sz="2000" dirty="0" smtClean="0"/>
              <a:t>Example: “Complicated </a:t>
            </a:r>
            <a:r>
              <a:rPr lang="en-GB" sz="2000" dirty="0"/>
              <a:t>fracture of third </a:t>
            </a:r>
            <a:r>
              <a:rPr lang="en-GB" sz="2000" dirty="0" smtClean="0"/>
              <a:t>rib”.</a:t>
            </a:r>
            <a:endParaRPr lang="en-GB" sz="2000" dirty="0"/>
          </a:p>
          <a:p>
            <a:r>
              <a:rPr lang="en-GB" sz="2000" dirty="0" smtClean="0"/>
              <a:t>Associated codes:</a:t>
            </a:r>
          </a:p>
          <a:p>
            <a:pPr lvl="1"/>
            <a:r>
              <a:rPr lang="en-GB" sz="1800" dirty="0" smtClean="0"/>
              <a:t>|</a:t>
            </a:r>
            <a:r>
              <a:rPr lang="en-GB" sz="1800" dirty="0"/>
              <a:t>255302009| </a:t>
            </a:r>
            <a:r>
              <a:rPr lang="en-GB" sz="1800" dirty="0" smtClean="0"/>
              <a:t>Complicated.</a:t>
            </a:r>
          </a:p>
          <a:p>
            <a:pPr lvl="1"/>
            <a:r>
              <a:rPr lang="en-GB" sz="1800" dirty="0" smtClean="0"/>
              <a:t>|</a:t>
            </a:r>
            <a:r>
              <a:rPr lang="en-GB" sz="1800" dirty="0"/>
              <a:t>706922007| Complicated fracture of bone</a:t>
            </a:r>
            <a:r>
              <a:rPr lang="en-GB" sz="1800" dirty="0" smtClean="0"/>
              <a:t>.</a:t>
            </a:r>
          </a:p>
          <a:p>
            <a:pPr lvl="1"/>
            <a:r>
              <a:rPr lang="en-GB" sz="1800" dirty="0" smtClean="0"/>
              <a:t>|125605004</a:t>
            </a:r>
            <a:r>
              <a:rPr lang="en-GB" sz="1800" dirty="0"/>
              <a:t>| Fracture of bone. If annotators are more literal this code could be full coverage. However, other could see the next code as more appropriate and also use the score "inferred coverage</a:t>
            </a:r>
            <a:r>
              <a:rPr lang="en-GB" sz="1800" dirty="0" smtClean="0"/>
              <a:t>".</a:t>
            </a:r>
          </a:p>
          <a:p>
            <a:pPr lvl="1"/>
            <a:r>
              <a:rPr lang="en-GB" sz="2000" dirty="0" smtClean="0"/>
              <a:t>|</a:t>
            </a:r>
            <a:r>
              <a:rPr lang="en-GB" sz="2000" dirty="0"/>
              <a:t>20274005|   Fracture of one </a:t>
            </a:r>
            <a:r>
              <a:rPr lang="en-GB" sz="2000" dirty="0" smtClean="0"/>
              <a:t>rib.</a:t>
            </a:r>
          </a:p>
          <a:p>
            <a:pPr lvl="1"/>
            <a:r>
              <a:rPr lang="en-GB" sz="2000" dirty="0" smtClean="0"/>
              <a:t>|</a:t>
            </a:r>
            <a:r>
              <a:rPr lang="en-GB" sz="2000" dirty="0"/>
              <a:t>25888004|   Bone structure of third rib (body structure</a:t>
            </a:r>
            <a:r>
              <a:rPr lang="en-GB" sz="2000" dirty="0" smtClean="0"/>
              <a:t>).</a:t>
            </a:r>
            <a:endParaRPr lang="en-GB" sz="2000" dirty="0"/>
          </a:p>
          <a:p>
            <a:r>
              <a:rPr lang="en-GB" sz="2000" dirty="0" smtClean="0"/>
              <a:t>The </a:t>
            </a:r>
            <a:r>
              <a:rPr lang="en-GB" sz="2000" dirty="0"/>
              <a:t>possible annotation sets with full coverage within a single chunk could be:</a:t>
            </a:r>
          </a:p>
          <a:p>
            <a:pPr marL="800100" lvl="1" indent="-400050">
              <a:buFont typeface="+mj-lt"/>
              <a:buAutoNum type="romanLcPeriod"/>
            </a:pPr>
            <a:r>
              <a:rPr lang="en-GB" sz="1800" dirty="0" smtClean="0"/>
              <a:t>[</a:t>
            </a:r>
            <a:r>
              <a:rPr lang="en-GB" sz="1800" dirty="0"/>
              <a:t>1, 3, 5</a:t>
            </a:r>
            <a:r>
              <a:rPr lang="en-GB" sz="1800" dirty="0" smtClean="0"/>
              <a:t>]</a:t>
            </a:r>
          </a:p>
          <a:p>
            <a:pPr marL="800100" lvl="1" indent="-400050">
              <a:buFont typeface="+mj-lt"/>
              <a:buAutoNum type="romanLcPeriod"/>
            </a:pPr>
            <a:r>
              <a:rPr lang="en-GB" sz="1800" dirty="0" smtClean="0"/>
              <a:t>[</a:t>
            </a:r>
            <a:r>
              <a:rPr lang="en-GB" sz="1800" dirty="0"/>
              <a:t>1, 4, 5]</a:t>
            </a:r>
          </a:p>
          <a:p>
            <a:pPr marL="800100" lvl="1" indent="-400050">
              <a:buFont typeface="+mj-lt"/>
              <a:buAutoNum type="romanLcPeriod"/>
            </a:pPr>
            <a:r>
              <a:rPr lang="en-GB" sz="1800" dirty="0" smtClean="0"/>
              <a:t>[</a:t>
            </a:r>
            <a:r>
              <a:rPr lang="en-GB" sz="1800" dirty="0"/>
              <a:t>2, 4, 5</a:t>
            </a:r>
            <a:r>
              <a:rPr lang="en-GB" sz="1800" dirty="0" smtClean="0"/>
              <a:t>]</a:t>
            </a:r>
          </a:p>
          <a:p>
            <a:pPr marL="800100" lvl="1" indent="-400050">
              <a:buFont typeface="+mj-lt"/>
              <a:buAutoNum type="romanLcPeriod"/>
            </a:pPr>
            <a:r>
              <a:rPr lang="en-GB" sz="1800" dirty="0" smtClean="0"/>
              <a:t>[</a:t>
            </a:r>
            <a:r>
              <a:rPr lang="en-GB" sz="1800" dirty="0"/>
              <a:t>2, 5]. This would be the best annotation group</a:t>
            </a:r>
            <a:r>
              <a:rPr lang="en-GB" sz="1800" dirty="0" smtClean="0"/>
              <a:t>.</a:t>
            </a:r>
            <a:endParaRPr lang="en-GB" sz="1800" dirty="0"/>
          </a:p>
        </p:txBody>
      </p:sp>
      <p:pic>
        <p:nvPicPr>
          <p:cNvPr id="4" name="slide_1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04648" y="3671888"/>
            <a:ext cx="487363" cy="487363"/>
          </a:xfrm>
          <a:prstGeom prst="rect">
            <a:avLst/>
          </a:prstGeom>
        </p:spPr>
      </p:pic>
    </p:spTree>
    <p:extLst>
      <p:ext uri="{BB962C8B-B14F-4D97-AF65-F5344CB8AC3E}">
        <p14:creationId xmlns:p14="http://schemas.microsoft.com/office/powerpoint/2010/main" val="110848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smtClean="0"/>
              <a:t>Annotation workflow</a:t>
            </a:r>
            <a:endParaRPr lang="en-GB"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648475187"/>
              </p:ext>
            </p:extLst>
          </p:nvPr>
        </p:nvGraphicFramePr>
        <p:xfrm>
          <a:off x="179512" y="1412776"/>
          <a:ext cx="8712968" cy="5081377"/>
        </p:xfrm>
        <a:graphic>
          <a:graphicData uri="http://schemas.openxmlformats.org/drawingml/2006/table">
            <a:tbl>
              <a:tblPr firstRow="1" firstCol="1" bandRow="1">
                <a:tableStyleId>{073A0DAA-6AF3-43AB-8588-CEC1D06C72B9}</a:tableStyleId>
              </a:tblPr>
              <a:tblGrid>
                <a:gridCol w="864096"/>
                <a:gridCol w="7848872"/>
              </a:tblGrid>
              <a:tr h="314305">
                <a:tc>
                  <a:txBody>
                    <a:bodyPr/>
                    <a:lstStyle/>
                    <a:p>
                      <a:pPr>
                        <a:lnSpc>
                          <a:spcPct val="115000"/>
                        </a:lnSpc>
                        <a:spcAft>
                          <a:spcPts val="0"/>
                        </a:spcAft>
                      </a:pPr>
                      <a:r>
                        <a:rPr lang="en-GB" sz="1600" dirty="0">
                          <a:effectLst/>
                        </a:rPr>
                        <a:t>Rating</a:t>
                      </a:r>
                      <a:endParaRPr lang="en-GB" sz="16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Meaning</a:t>
                      </a:r>
                      <a:endParaRPr lang="en-GB" sz="1600">
                        <a:effectLst/>
                        <a:latin typeface="Calibri"/>
                        <a:ea typeface="Calibri"/>
                        <a:cs typeface="Times New Roman"/>
                      </a:endParaRPr>
                    </a:p>
                  </a:txBody>
                  <a:tcPr marL="68580" marR="68580" marT="0" marB="0"/>
                </a:tc>
              </a:tr>
              <a:tr h="628610">
                <a:tc>
                  <a:txBody>
                    <a:bodyPr/>
                    <a:lstStyle/>
                    <a:p>
                      <a:pPr marL="0" lvl="0" indent="0">
                        <a:lnSpc>
                          <a:spcPct val="115000"/>
                        </a:lnSpc>
                        <a:spcAft>
                          <a:spcPts val="0"/>
                        </a:spcAft>
                        <a:buFont typeface="+mj-lt"/>
                        <a:buNone/>
                      </a:pPr>
                      <a:r>
                        <a:rPr lang="en-GB" sz="1600" dirty="0">
                          <a:effectLst/>
                        </a:rPr>
                        <a:t>Full </a:t>
                      </a:r>
                      <a:r>
                        <a:rPr lang="en-GB" sz="1600" dirty="0" err="1">
                          <a:effectLst/>
                        </a:rPr>
                        <a:t>cov</a:t>
                      </a:r>
                      <a:endParaRPr lang="en-GB" sz="16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u="sng">
                          <a:effectLst/>
                        </a:rPr>
                        <a:t>Full coverage</a:t>
                      </a:r>
                      <a:r>
                        <a:rPr lang="en-GB" sz="1600">
                          <a:effectLst/>
                        </a:rPr>
                        <a:t>: The meaning of the text fragment fully represents the concept.</a:t>
                      </a:r>
                    </a:p>
                    <a:p>
                      <a:pPr>
                        <a:lnSpc>
                          <a:spcPct val="115000"/>
                        </a:lnSpc>
                        <a:spcAft>
                          <a:spcPts val="0"/>
                        </a:spcAft>
                        <a:tabLst>
                          <a:tab pos="2832735" algn="l"/>
                        </a:tabLst>
                      </a:pPr>
                      <a:r>
                        <a:rPr lang="en-GB" sz="1600">
                          <a:effectLst/>
                        </a:rPr>
                        <a:t>E.g. The term “high blood pressure” is fully covered by “Hypertensive disorder” using the SNOMED CT code 38341003. </a:t>
                      </a:r>
                      <a:endParaRPr lang="en-GB" sz="1600">
                        <a:effectLst/>
                        <a:latin typeface="Calibri"/>
                        <a:ea typeface="Calibri"/>
                        <a:cs typeface="Times New Roman"/>
                      </a:endParaRPr>
                    </a:p>
                  </a:txBody>
                  <a:tcPr marL="68580" marR="68580" marT="0" marB="0"/>
                </a:tc>
              </a:tr>
              <a:tr h="942915">
                <a:tc>
                  <a:txBody>
                    <a:bodyPr/>
                    <a:lstStyle/>
                    <a:p>
                      <a:pPr marL="0" lvl="0" indent="0" algn="just">
                        <a:lnSpc>
                          <a:spcPct val="115000"/>
                        </a:lnSpc>
                        <a:spcAft>
                          <a:spcPts val="0"/>
                        </a:spcAft>
                        <a:buFont typeface="+mj-lt"/>
                        <a:buNone/>
                      </a:pPr>
                      <a:r>
                        <a:rPr lang="en-GB" sz="1600" dirty="0">
                          <a:effectLst/>
                        </a:rPr>
                        <a:t>Inferred </a:t>
                      </a:r>
                      <a:r>
                        <a:rPr lang="en-GB" sz="1600" dirty="0" err="1">
                          <a:effectLst/>
                        </a:rPr>
                        <a:t>cov</a:t>
                      </a:r>
                      <a:endParaRPr lang="en-GB" sz="16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u="sng">
                          <a:effectLst/>
                        </a:rPr>
                        <a:t>Inferred coverage</a:t>
                      </a:r>
                      <a:r>
                        <a:rPr lang="en-GB" sz="1600">
                          <a:effectLst/>
                        </a:rPr>
                        <a:t>: Although the text fragment is elliptic or ambiguous, its meaning can be inferred from the context and can be fully represented by a concept. E.g. a specific use of the term “hypertension” could mean “Renal arterial hypertension”, so that the annotation with the SNOMED CT code 39018007 is justified. </a:t>
                      </a:r>
                      <a:endParaRPr lang="en-GB" sz="1600">
                        <a:effectLst/>
                        <a:latin typeface="Calibri"/>
                        <a:ea typeface="Calibri"/>
                        <a:cs typeface="Times New Roman"/>
                      </a:endParaRPr>
                    </a:p>
                  </a:txBody>
                  <a:tcPr marL="68580" marR="68580" marT="0" marB="0"/>
                </a:tc>
              </a:tr>
              <a:tr h="942915">
                <a:tc>
                  <a:txBody>
                    <a:bodyPr/>
                    <a:lstStyle/>
                    <a:p>
                      <a:pPr marL="0" lvl="0" indent="0" algn="just">
                        <a:lnSpc>
                          <a:spcPct val="115000"/>
                        </a:lnSpc>
                        <a:spcAft>
                          <a:spcPts val="0"/>
                        </a:spcAft>
                        <a:buFont typeface="+mj-lt"/>
                        <a:buNone/>
                      </a:pPr>
                      <a:r>
                        <a:rPr lang="en-GB" sz="1600" dirty="0">
                          <a:effectLst/>
                        </a:rPr>
                        <a:t>Partial </a:t>
                      </a:r>
                      <a:r>
                        <a:rPr lang="en-GB" sz="1600" dirty="0" err="1">
                          <a:effectLst/>
                        </a:rPr>
                        <a:t>cov</a:t>
                      </a:r>
                      <a:endParaRPr lang="en-GB" sz="16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u="sng" dirty="0">
                          <a:effectLst/>
                        </a:rPr>
                        <a:t>Partial coverage</a:t>
                      </a:r>
                      <a:r>
                        <a:rPr lang="en-GB" sz="1600" dirty="0">
                          <a:effectLst/>
                        </a:rPr>
                        <a:t>: The meaning of the text fragment comes close to the meaning of the concept. E.g. “Third rib fracture” is more specific than what can be found in the terminology, namely “Fracture of one rib” with the SNOMED CT code 20274005). Yet the meaning is close enough to justify annotation with this code. </a:t>
                      </a:r>
                      <a:endParaRPr lang="en-GB" sz="1600" dirty="0">
                        <a:effectLst/>
                        <a:latin typeface="Calibri"/>
                        <a:ea typeface="Calibri"/>
                        <a:cs typeface="Times New Roman"/>
                      </a:endParaRPr>
                    </a:p>
                  </a:txBody>
                  <a:tcPr marL="68580" marR="68580" marT="0" marB="0"/>
                </a:tc>
              </a:tr>
              <a:tr h="628610">
                <a:tc>
                  <a:txBody>
                    <a:bodyPr/>
                    <a:lstStyle/>
                    <a:p>
                      <a:pPr marL="0" lvl="0" indent="0" algn="just">
                        <a:lnSpc>
                          <a:spcPct val="115000"/>
                        </a:lnSpc>
                        <a:spcAft>
                          <a:spcPts val="0"/>
                        </a:spcAft>
                        <a:buFont typeface="+mj-lt"/>
                        <a:buNone/>
                      </a:pPr>
                      <a:r>
                        <a:rPr lang="en-GB" sz="1600" dirty="0">
                          <a:effectLst/>
                        </a:rPr>
                        <a:t>No </a:t>
                      </a:r>
                      <a:r>
                        <a:rPr lang="en-GB" sz="1600" dirty="0" err="1">
                          <a:effectLst/>
                        </a:rPr>
                        <a:t>cov</a:t>
                      </a:r>
                      <a:endParaRPr lang="en-GB" sz="16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u="sng" dirty="0">
                          <a:effectLst/>
                        </a:rPr>
                        <a:t>No coverage</a:t>
                      </a:r>
                      <a:r>
                        <a:rPr lang="en-GB" sz="1600" dirty="0">
                          <a:effectLst/>
                        </a:rPr>
                        <a:t>: There is not any concept that comes close to the meaning of the text fragment. Too unspecific concepts such as “fracture of bone” for “third rib fracture” must not be used for “</a:t>
                      </a:r>
                      <a:r>
                        <a:rPr lang="en-GB" sz="1600" dirty="0" err="1">
                          <a:effectLst/>
                        </a:rPr>
                        <a:t>partical</a:t>
                      </a:r>
                      <a:r>
                        <a:rPr lang="en-GB" sz="1600" dirty="0">
                          <a:effectLst/>
                        </a:rPr>
                        <a:t> </a:t>
                      </a:r>
                      <a:r>
                        <a:rPr lang="en-GB" sz="1600" dirty="0" err="1">
                          <a:effectLst/>
                        </a:rPr>
                        <a:t>cov</a:t>
                      </a:r>
                      <a:r>
                        <a:rPr lang="en-GB" sz="1600" dirty="0">
                          <a:effectLst/>
                        </a:rPr>
                        <a:t>”. Here, “no </a:t>
                      </a:r>
                      <a:r>
                        <a:rPr lang="en-GB" sz="1600" dirty="0" err="1">
                          <a:effectLst/>
                        </a:rPr>
                        <a:t>cov</a:t>
                      </a:r>
                      <a:r>
                        <a:rPr lang="en-GB" sz="1600" dirty="0">
                          <a:effectLst/>
                        </a:rPr>
                        <a:t>” is the correct decision.</a:t>
                      </a:r>
                      <a:endParaRPr lang="en-GB" sz="1600" dirty="0">
                        <a:effectLst/>
                        <a:latin typeface="Calibri"/>
                        <a:ea typeface="Calibri"/>
                        <a:cs typeface="Times New Roman"/>
                      </a:endParaRPr>
                    </a:p>
                  </a:txBody>
                  <a:tcPr marL="68580" marR="68580" marT="0" marB="0"/>
                </a:tc>
              </a:tr>
              <a:tr h="628610">
                <a:tc>
                  <a:txBody>
                    <a:bodyPr/>
                    <a:lstStyle/>
                    <a:p>
                      <a:pPr marL="0" lvl="0" indent="0" algn="just">
                        <a:lnSpc>
                          <a:spcPct val="115000"/>
                        </a:lnSpc>
                        <a:spcAft>
                          <a:spcPts val="0"/>
                        </a:spcAft>
                        <a:buFont typeface="+mj-lt"/>
                        <a:buNone/>
                      </a:pPr>
                      <a:r>
                        <a:rPr lang="en-GB" sz="1600" dirty="0">
                          <a:effectLst/>
                        </a:rPr>
                        <a:t>Out of scope / EMPTY</a:t>
                      </a:r>
                      <a:endParaRPr lang="en-GB" sz="16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dirty="0">
                          <a:effectLst/>
                        </a:rPr>
                        <a:t>The meaning of the text fragment is not covered by any of the semantic groups selected for this study.</a:t>
                      </a:r>
                      <a:endParaRPr lang="en-GB" sz="1600" dirty="0">
                        <a:effectLst/>
                        <a:latin typeface="Calibri"/>
                        <a:ea typeface="Calibri"/>
                        <a:cs typeface="Times New Roman"/>
                      </a:endParaRPr>
                    </a:p>
                  </a:txBody>
                  <a:tcPr marL="68580" marR="68580" marT="0" marB="0"/>
                </a:tc>
              </a:tr>
            </a:tbl>
          </a:graphicData>
        </a:graphic>
      </p:graphicFrame>
      <p:pic>
        <p:nvPicPr>
          <p:cNvPr id="3" name="slide_1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72600" y="3356992"/>
            <a:ext cx="487363" cy="487363"/>
          </a:xfrm>
          <a:prstGeom prst="rect">
            <a:avLst/>
          </a:prstGeom>
        </p:spPr>
      </p:pic>
    </p:spTree>
    <p:extLst>
      <p:ext uri="{BB962C8B-B14F-4D97-AF65-F5344CB8AC3E}">
        <p14:creationId xmlns:p14="http://schemas.microsoft.com/office/powerpoint/2010/main" val="101567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71400"/>
            <a:ext cx="8229600" cy="1143000"/>
          </a:xfrm>
        </p:spPr>
        <p:txBody>
          <a:bodyPr>
            <a:normAutofit/>
          </a:bodyPr>
          <a:lstStyle/>
          <a:p>
            <a:r>
              <a:rPr lang="es-ES" sz="3600" dirty="0" smtClean="0"/>
              <a:t>Annotation guidelines – Term coverage</a:t>
            </a:r>
            <a:endParaRPr lang="en-GB" sz="3600" dirty="0"/>
          </a:p>
        </p:txBody>
      </p:sp>
      <p:sp>
        <p:nvSpPr>
          <p:cNvPr id="3" name="Inhaltsplatzhalter 2"/>
          <p:cNvSpPr>
            <a:spLocks noGrp="1"/>
          </p:cNvSpPr>
          <p:nvPr>
            <p:ph idx="1"/>
          </p:nvPr>
        </p:nvSpPr>
        <p:spPr>
          <a:xfrm>
            <a:off x="457200" y="1268760"/>
            <a:ext cx="8229600" cy="5328592"/>
          </a:xfrm>
        </p:spPr>
        <p:txBody>
          <a:bodyPr>
            <a:normAutofit lnSpcReduction="10000"/>
          </a:bodyPr>
          <a:lstStyle/>
          <a:p>
            <a:pPr lvl="0"/>
            <a:r>
              <a:rPr lang="en-GB" sz="2800" dirty="0"/>
              <a:t>The tokens </a:t>
            </a:r>
            <a:r>
              <a:rPr lang="en-GB" sz="2800" dirty="0" smtClean="0"/>
              <a:t>are annotated with </a:t>
            </a:r>
            <a:r>
              <a:rPr lang="en-GB" sz="2800" dirty="0"/>
              <a:t>“yes” or “no</a:t>
            </a:r>
            <a:r>
              <a:rPr lang="en-GB" sz="2800" dirty="0" smtClean="0"/>
              <a:t>”.</a:t>
            </a:r>
            <a:endParaRPr lang="en-GB" sz="2800" dirty="0"/>
          </a:p>
          <a:p>
            <a:pPr lvl="0"/>
            <a:r>
              <a:rPr lang="en-GB" sz="2800" dirty="0" smtClean="0"/>
              <a:t>There </a:t>
            </a:r>
            <a:r>
              <a:rPr lang="en-GB" sz="2800" dirty="0"/>
              <a:t>is </a:t>
            </a:r>
            <a:r>
              <a:rPr lang="en-GB" sz="2800" dirty="0" smtClean="0"/>
              <a:t>a positive </a:t>
            </a:r>
            <a:r>
              <a:rPr lang="en-GB" sz="2800" dirty="0"/>
              <a:t>term coverage </a:t>
            </a:r>
            <a:r>
              <a:rPr lang="en-GB" sz="2800" dirty="0" smtClean="0"/>
              <a:t>if </a:t>
            </a:r>
            <a:r>
              <a:rPr lang="en-GB" sz="2800" dirty="0"/>
              <a:t>the token occurs in the term of the terminology literally or with minor </a:t>
            </a:r>
            <a:r>
              <a:rPr lang="en-GB" sz="2800" dirty="0" smtClean="0"/>
              <a:t>variants.</a:t>
            </a:r>
          </a:p>
          <a:p>
            <a:pPr marL="1314450" lvl="2" indent="-514350"/>
            <a:r>
              <a:rPr lang="es-ES" dirty="0"/>
              <a:t>Inflection: Treatment </a:t>
            </a:r>
            <a:r>
              <a:rPr lang="es-ES" dirty="0">
                <a:sym typeface="Wingdings" panose="05000000000000000000" pitchFamily="2" charset="2"/>
              </a:rPr>
              <a:t> Treatments;  treat  treated</a:t>
            </a:r>
            <a:endParaRPr lang="es-ES" dirty="0"/>
          </a:p>
          <a:p>
            <a:pPr marL="1314450" lvl="2" indent="-514350"/>
            <a:r>
              <a:rPr lang="es-ES" dirty="0"/>
              <a:t>Word order: High blood pressure </a:t>
            </a:r>
            <a:r>
              <a:rPr lang="es-ES" dirty="0">
                <a:sym typeface="Wingdings" panose="05000000000000000000" pitchFamily="2" charset="2"/>
              </a:rPr>
              <a:t> blood pressure high.</a:t>
            </a:r>
            <a:endParaRPr lang="es-ES" dirty="0"/>
          </a:p>
          <a:p>
            <a:pPr marL="1314450" lvl="2" indent="-514350"/>
            <a:r>
              <a:rPr lang="es-ES" dirty="0"/>
              <a:t>Typing error: Myocardial infarktion </a:t>
            </a:r>
            <a:r>
              <a:rPr lang="es-ES" dirty="0">
                <a:sym typeface="Wingdings" panose="05000000000000000000" pitchFamily="2" charset="2"/>
              </a:rPr>
              <a:t> Myocardial infarction</a:t>
            </a:r>
            <a:r>
              <a:rPr lang="es-ES" dirty="0" smtClean="0">
                <a:sym typeface="Wingdings" panose="05000000000000000000" pitchFamily="2" charset="2"/>
              </a:rPr>
              <a:t>.</a:t>
            </a:r>
            <a:endParaRPr lang="en-GB" sz="2800" dirty="0"/>
          </a:p>
          <a:p>
            <a:r>
              <a:rPr lang="en-GB" sz="2800" dirty="0"/>
              <a:t>The term coverage is not case sensitive and does not need to match punctuation signs</a:t>
            </a:r>
            <a:r>
              <a:rPr lang="en-GB" sz="2800" dirty="0" smtClean="0"/>
              <a:t>.</a:t>
            </a:r>
          </a:p>
          <a:p>
            <a:pPr lvl="0"/>
            <a:r>
              <a:rPr lang="en-GB" sz="2800" dirty="0" smtClean="0"/>
              <a:t>Acronyms </a:t>
            </a:r>
            <a:r>
              <a:rPr lang="en-GB" sz="2800" dirty="0"/>
              <a:t>that are in the terminology part of a term, such as “MI - Myocardial infarction</a:t>
            </a:r>
            <a:r>
              <a:rPr lang="en-GB" sz="2800" dirty="0" smtClean="0"/>
              <a:t>”.</a:t>
            </a:r>
            <a:endParaRPr lang="en-GB" sz="2800" dirty="0"/>
          </a:p>
        </p:txBody>
      </p:sp>
      <p:pic>
        <p:nvPicPr>
          <p:cNvPr id="4" name="slide_1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12560" y="3284984"/>
            <a:ext cx="487363" cy="487363"/>
          </a:xfrm>
          <a:prstGeom prst="rect">
            <a:avLst/>
          </a:prstGeom>
        </p:spPr>
      </p:pic>
    </p:spTree>
    <p:extLst>
      <p:ext uri="{BB962C8B-B14F-4D97-AF65-F5344CB8AC3E}">
        <p14:creationId xmlns:p14="http://schemas.microsoft.com/office/powerpoint/2010/main" val="219903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624"/>
            <a:ext cx="8229600" cy="1143000"/>
          </a:xfrm>
        </p:spPr>
        <p:txBody>
          <a:bodyPr>
            <a:normAutofit/>
          </a:bodyPr>
          <a:lstStyle/>
          <a:p>
            <a:r>
              <a:rPr lang="es-ES" sz="3600" dirty="0" smtClean="0"/>
              <a:t>Annotation guidelines – Term coverage</a:t>
            </a:r>
            <a:endParaRPr lang="en-GB" sz="3600" dirty="0"/>
          </a:p>
        </p:txBody>
      </p:sp>
      <p:sp>
        <p:nvSpPr>
          <p:cNvPr id="3" name="Inhaltsplatzhalter 2"/>
          <p:cNvSpPr>
            <a:spLocks noGrp="1"/>
          </p:cNvSpPr>
          <p:nvPr>
            <p:ph idx="1"/>
          </p:nvPr>
        </p:nvSpPr>
        <p:spPr>
          <a:xfrm>
            <a:off x="457200" y="1124744"/>
            <a:ext cx="8229600" cy="5472608"/>
          </a:xfrm>
        </p:spPr>
        <p:txBody>
          <a:bodyPr>
            <a:noAutofit/>
          </a:bodyPr>
          <a:lstStyle/>
          <a:p>
            <a:r>
              <a:rPr lang="en-GB" sz="2800" dirty="0" smtClean="0"/>
              <a:t>If more than one token is covered by one term in the terminology, it is possible that some tokens are annotated with “yes” and other with “no”.</a:t>
            </a:r>
          </a:p>
          <a:p>
            <a:pPr marL="0" indent="0">
              <a:buNone/>
            </a:pPr>
            <a:endParaRPr lang="es-ES" sz="2800" dirty="0"/>
          </a:p>
          <a:p>
            <a:pPr marL="0" indent="0">
              <a:buNone/>
            </a:pPr>
            <a:endParaRPr lang="es-ES" sz="2800" dirty="0" smtClean="0"/>
          </a:p>
          <a:p>
            <a:pPr marL="0" indent="0">
              <a:buNone/>
            </a:pPr>
            <a:endParaRPr lang="es-ES" sz="2800" dirty="0"/>
          </a:p>
          <a:p>
            <a:pPr marL="0" indent="0">
              <a:buNone/>
            </a:pPr>
            <a:endParaRPr lang="es-ES" sz="2800" dirty="0" smtClean="0"/>
          </a:p>
          <a:p>
            <a:pPr marL="0" indent="0">
              <a:buNone/>
            </a:pPr>
            <a:endParaRPr lang="es-ES" sz="2800" dirty="0"/>
          </a:p>
          <a:p>
            <a:endParaRPr lang="es-ES" sz="2800" dirty="0" smtClean="0"/>
          </a:p>
          <a:p>
            <a:pPr marL="0" indent="0" algn="ctr">
              <a:buNone/>
            </a:pPr>
            <a:r>
              <a:rPr lang="es-ES" sz="2000" dirty="0" smtClean="0"/>
              <a:t>|401314000|</a:t>
            </a:r>
            <a:r>
              <a:rPr lang="en-GB" sz="2000" dirty="0" smtClean="0"/>
              <a:t> Acute non-ST segment elevation myocardial infarction</a:t>
            </a:r>
            <a:endParaRPr lang="en-GB" sz="2000" dirty="0"/>
          </a:p>
        </p:txBody>
      </p:sp>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444" y="2743006"/>
            <a:ext cx="6615112" cy="227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lide_1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72600" y="3671888"/>
            <a:ext cx="487363" cy="487363"/>
          </a:xfrm>
          <a:prstGeom prst="rect">
            <a:avLst/>
          </a:prstGeom>
        </p:spPr>
      </p:pic>
    </p:spTree>
    <p:extLst>
      <p:ext uri="{BB962C8B-B14F-4D97-AF65-F5344CB8AC3E}">
        <p14:creationId xmlns:p14="http://schemas.microsoft.com/office/powerpoint/2010/main" val="93589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smtClean="0"/>
              <a:t>Annotation examples</a:t>
            </a:r>
            <a:endParaRPr lang="en-GB" dirty="0"/>
          </a:p>
        </p:txBody>
      </p:sp>
      <p:sp>
        <p:nvSpPr>
          <p:cNvPr id="5" name="Inhaltsplatzhalter 4"/>
          <p:cNvSpPr>
            <a:spLocks noGrp="1"/>
          </p:cNvSpPr>
          <p:nvPr>
            <p:ph idx="1"/>
          </p:nvPr>
        </p:nvSpPr>
        <p:spPr/>
        <p:txBody>
          <a:bodyPr>
            <a:normAutofit/>
          </a:bodyPr>
          <a:lstStyle/>
          <a:p>
            <a:endParaRPr lang="es-ES" dirty="0" smtClean="0"/>
          </a:p>
          <a:p>
            <a:endParaRPr lang="es-ES" dirty="0"/>
          </a:p>
          <a:p>
            <a:endParaRPr lang="es-ES" dirty="0" smtClean="0"/>
          </a:p>
          <a:p>
            <a:r>
              <a:rPr lang="es-ES" sz="2800" dirty="0" smtClean="0"/>
              <a:t>|16761005|</a:t>
            </a:r>
          </a:p>
          <a:p>
            <a:pPr lvl="1"/>
            <a:r>
              <a:rPr lang="en-GB" sz="2400" dirty="0" smtClean="0"/>
              <a:t>Esophagitis</a:t>
            </a:r>
          </a:p>
          <a:p>
            <a:pPr lvl="1"/>
            <a:r>
              <a:rPr lang="en-GB" sz="2400" dirty="0" smtClean="0"/>
              <a:t>Esophagitis, NOS</a:t>
            </a:r>
          </a:p>
          <a:p>
            <a:pPr lvl="1"/>
            <a:r>
              <a:rPr lang="en-GB" sz="2400" dirty="0" smtClean="0"/>
              <a:t>Oesophagitis, NOS</a:t>
            </a:r>
          </a:p>
          <a:p>
            <a:pPr lvl="1"/>
            <a:r>
              <a:rPr lang="en-GB" sz="2400" dirty="0" smtClean="0"/>
              <a:t>Oesophagitis</a:t>
            </a:r>
          </a:p>
          <a:p>
            <a:pPr lvl="1"/>
            <a:r>
              <a:rPr lang="en-GB" sz="2400" dirty="0" smtClean="0"/>
              <a:t>Esophagitis (disorder)</a:t>
            </a:r>
            <a:endParaRPr lang="es-ES" sz="2400" dirty="0"/>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700808"/>
            <a:ext cx="6822154" cy="123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lide_1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0592" y="3428206"/>
            <a:ext cx="487363" cy="487363"/>
          </a:xfrm>
          <a:prstGeom prst="rect">
            <a:avLst/>
          </a:prstGeom>
        </p:spPr>
      </p:pic>
    </p:spTree>
    <p:extLst>
      <p:ext uri="{BB962C8B-B14F-4D97-AF65-F5344CB8AC3E}">
        <p14:creationId xmlns:p14="http://schemas.microsoft.com/office/powerpoint/2010/main" val="288710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smtClean="0"/>
              <a:t>Annotation examples</a:t>
            </a:r>
            <a:endParaRPr lang="en-GB" dirty="0"/>
          </a:p>
        </p:txBody>
      </p:sp>
      <p:sp>
        <p:nvSpPr>
          <p:cNvPr id="5" name="Inhaltsplatzhalter 4"/>
          <p:cNvSpPr>
            <a:spLocks noGrp="1"/>
          </p:cNvSpPr>
          <p:nvPr>
            <p:ph idx="1"/>
          </p:nvPr>
        </p:nvSpPr>
        <p:spPr/>
        <p:txBody>
          <a:bodyPr>
            <a:normAutofit/>
          </a:bodyPr>
          <a:lstStyle/>
          <a:p>
            <a:endParaRPr lang="es-ES" dirty="0" smtClean="0"/>
          </a:p>
          <a:p>
            <a:endParaRPr lang="es-ES" dirty="0"/>
          </a:p>
          <a:p>
            <a:endParaRPr lang="es-ES" dirty="0" smtClean="0"/>
          </a:p>
          <a:p>
            <a:r>
              <a:rPr lang="es-ES" sz="2800" dirty="0" smtClean="0"/>
              <a:t>|439955006|</a:t>
            </a:r>
          </a:p>
          <a:p>
            <a:pPr lvl="1"/>
            <a:r>
              <a:rPr lang="en-GB" sz="2400" dirty="0" smtClean="0"/>
              <a:t>Ulcerative esophagitis (disorder)</a:t>
            </a:r>
          </a:p>
          <a:p>
            <a:pPr lvl="1"/>
            <a:r>
              <a:rPr lang="en-GB" sz="2400" dirty="0" smtClean="0"/>
              <a:t>Ulcerative esophagitis</a:t>
            </a:r>
          </a:p>
          <a:p>
            <a:pPr lvl="1"/>
            <a:r>
              <a:rPr lang="en-GB" sz="2400" dirty="0" smtClean="0"/>
              <a:t>Ulcerative oesophagitis</a:t>
            </a:r>
          </a:p>
        </p:txBody>
      </p:sp>
      <p:pic>
        <p:nvPicPr>
          <p:cNvPr id="1024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3872" y="1381274"/>
            <a:ext cx="6836256" cy="154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lide_1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48664" y="3184525"/>
            <a:ext cx="487363" cy="487363"/>
          </a:xfrm>
          <a:prstGeom prst="rect">
            <a:avLst/>
          </a:prstGeom>
        </p:spPr>
      </p:pic>
    </p:spTree>
    <p:extLst>
      <p:ext uri="{BB962C8B-B14F-4D97-AF65-F5344CB8AC3E}">
        <p14:creationId xmlns:p14="http://schemas.microsoft.com/office/powerpoint/2010/main" val="292141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smtClean="0"/>
              <a:t>Annotation examples</a:t>
            </a:r>
            <a:endParaRPr lang="en-GB" dirty="0"/>
          </a:p>
        </p:txBody>
      </p:sp>
      <p:sp>
        <p:nvSpPr>
          <p:cNvPr id="5" name="Inhaltsplatzhalter 4"/>
          <p:cNvSpPr>
            <a:spLocks noGrp="1"/>
          </p:cNvSpPr>
          <p:nvPr>
            <p:ph idx="1"/>
          </p:nvPr>
        </p:nvSpPr>
        <p:spPr>
          <a:xfrm>
            <a:off x="241176" y="2996952"/>
            <a:ext cx="4114800" cy="3816424"/>
          </a:xfrm>
        </p:spPr>
        <p:txBody>
          <a:bodyPr>
            <a:noAutofit/>
          </a:bodyPr>
          <a:lstStyle/>
          <a:p>
            <a:r>
              <a:rPr lang="es-ES" sz="2400" dirty="0" smtClean="0"/>
              <a:t>|38082009|</a:t>
            </a:r>
          </a:p>
          <a:p>
            <a:pPr lvl="1"/>
            <a:r>
              <a:rPr lang="en-GB" sz="2400" dirty="0" smtClean="0"/>
              <a:t>Haemoglobin</a:t>
            </a:r>
          </a:p>
          <a:p>
            <a:pPr lvl="1"/>
            <a:r>
              <a:rPr lang="en-GB" sz="2400" dirty="0" err="1" smtClean="0"/>
              <a:t>Hb</a:t>
            </a:r>
            <a:r>
              <a:rPr lang="en-GB" sz="2400" dirty="0" smtClean="0"/>
              <a:t> – </a:t>
            </a:r>
            <a:r>
              <a:rPr lang="en-GB" sz="2400" dirty="0" err="1" smtClean="0"/>
              <a:t>Hemoglobin</a:t>
            </a:r>
            <a:endParaRPr lang="en-GB" sz="2400" dirty="0" smtClean="0"/>
          </a:p>
          <a:p>
            <a:pPr lvl="1"/>
            <a:r>
              <a:rPr lang="en-GB" sz="2400" dirty="0" smtClean="0"/>
              <a:t>HGB – </a:t>
            </a:r>
            <a:r>
              <a:rPr lang="en-GB" sz="2400" dirty="0" err="1" smtClean="0"/>
              <a:t>Hemoglobin</a:t>
            </a:r>
            <a:endParaRPr lang="en-GB" sz="2400" dirty="0" smtClean="0"/>
          </a:p>
          <a:p>
            <a:pPr lvl="1"/>
            <a:r>
              <a:rPr lang="en-GB" sz="2400" dirty="0" err="1" smtClean="0"/>
              <a:t>Hemoglobin</a:t>
            </a:r>
            <a:endParaRPr lang="en-GB" sz="2400" dirty="0" smtClean="0"/>
          </a:p>
          <a:p>
            <a:pPr lvl="1"/>
            <a:r>
              <a:rPr lang="en-GB" sz="2400" dirty="0" err="1" smtClean="0"/>
              <a:t>Hemoglobin</a:t>
            </a:r>
            <a:r>
              <a:rPr lang="en-GB" sz="2400" dirty="0" smtClean="0"/>
              <a:t> (substance)</a:t>
            </a:r>
          </a:p>
          <a:p>
            <a:pPr lvl="1"/>
            <a:r>
              <a:rPr lang="es-ES" sz="2400" dirty="0" smtClean="0"/>
              <a:t>...</a:t>
            </a:r>
          </a:p>
        </p:txBody>
      </p:sp>
      <p:pic>
        <p:nvPicPr>
          <p:cNvPr id="1126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319" y="1340768"/>
            <a:ext cx="6517363" cy="14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Inhaltsplatzhalter 4"/>
          <p:cNvSpPr txBox="1">
            <a:spLocks/>
          </p:cNvSpPr>
          <p:nvPr/>
        </p:nvSpPr>
        <p:spPr>
          <a:xfrm>
            <a:off x="4558510" y="3068960"/>
            <a:ext cx="4114800" cy="38164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2400" dirty="0" smtClean="0"/>
              <a:t>|260370003|</a:t>
            </a:r>
          </a:p>
          <a:p>
            <a:pPr lvl="1"/>
            <a:r>
              <a:rPr lang="en-GB" sz="2400" dirty="0" smtClean="0"/>
              <a:t>Decrease</a:t>
            </a:r>
          </a:p>
          <a:p>
            <a:pPr lvl="1"/>
            <a:r>
              <a:rPr lang="en-GB" sz="2400" dirty="0" smtClean="0"/>
              <a:t>Decrease (qualifier value)</a:t>
            </a:r>
            <a:endParaRPr lang="es-ES" sz="2400" dirty="0"/>
          </a:p>
        </p:txBody>
      </p:sp>
      <p:pic>
        <p:nvPicPr>
          <p:cNvPr id="3" name="slide_1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32640" y="4077072"/>
            <a:ext cx="487363" cy="487363"/>
          </a:xfrm>
          <a:prstGeom prst="rect">
            <a:avLst/>
          </a:prstGeom>
        </p:spPr>
      </p:pic>
    </p:spTree>
    <p:extLst>
      <p:ext uri="{BB962C8B-B14F-4D97-AF65-F5344CB8AC3E}">
        <p14:creationId xmlns:p14="http://schemas.microsoft.com/office/powerpoint/2010/main" val="33695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smtClean="0"/>
              <a:t>Annotation examples</a:t>
            </a:r>
            <a:endParaRPr lang="en-GB" dirty="0"/>
          </a:p>
        </p:txBody>
      </p:sp>
      <p:sp>
        <p:nvSpPr>
          <p:cNvPr id="5" name="Inhaltsplatzhalter 4"/>
          <p:cNvSpPr>
            <a:spLocks noGrp="1"/>
          </p:cNvSpPr>
          <p:nvPr>
            <p:ph idx="1"/>
          </p:nvPr>
        </p:nvSpPr>
        <p:spPr>
          <a:xfrm>
            <a:off x="241176" y="2996952"/>
            <a:ext cx="4114800" cy="3816424"/>
          </a:xfrm>
        </p:spPr>
        <p:txBody>
          <a:bodyPr>
            <a:noAutofit/>
          </a:bodyPr>
          <a:lstStyle/>
          <a:p>
            <a:r>
              <a:rPr lang="es-ES" sz="2400" dirty="0" smtClean="0"/>
              <a:t>|439955006|</a:t>
            </a:r>
          </a:p>
          <a:p>
            <a:pPr lvl="1"/>
            <a:r>
              <a:rPr lang="en-GB" sz="2400" dirty="0" smtClean="0"/>
              <a:t>Ulcerative esophagitis (disorder)</a:t>
            </a:r>
          </a:p>
          <a:p>
            <a:pPr lvl="1"/>
            <a:r>
              <a:rPr lang="en-GB" sz="2400" dirty="0" smtClean="0"/>
              <a:t>Ulcerative esophagitis</a:t>
            </a:r>
          </a:p>
          <a:p>
            <a:pPr lvl="1"/>
            <a:r>
              <a:rPr lang="en-GB" sz="2400" dirty="0" smtClean="0"/>
              <a:t>Ulcerative oesophagitis</a:t>
            </a:r>
          </a:p>
        </p:txBody>
      </p:sp>
      <p:sp>
        <p:nvSpPr>
          <p:cNvPr id="8" name="Inhaltsplatzhalter 4"/>
          <p:cNvSpPr txBox="1">
            <a:spLocks/>
          </p:cNvSpPr>
          <p:nvPr/>
        </p:nvSpPr>
        <p:spPr>
          <a:xfrm>
            <a:off x="4558510" y="3068960"/>
            <a:ext cx="4114800" cy="38164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2400" dirty="0" smtClean="0"/>
              <a:t>|413226009|</a:t>
            </a:r>
          </a:p>
          <a:p>
            <a:pPr lvl="1"/>
            <a:r>
              <a:rPr lang="en-GB" sz="2400" dirty="0" smtClean="0"/>
              <a:t>Esophagitis grade II (disorder)</a:t>
            </a:r>
          </a:p>
          <a:p>
            <a:pPr lvl="1"/>
            <a:r>
              <a:rPr lang="en-GB" sz="2400" dirty="0" smtClean="0"/>
              <a:t>Oesophagitis grade II</a:t>
            </a:r>
          </a:p>
          <a:p>
            <a:pPr lvl="1"/>
            <a:r>
              <a:rPr lang="en-GB" sz="2400" dirty="0" smtClean="0"/>
              <a:t>Esophagitis grade II</a:t>
            </a:r>
            <a:endParaRPr lang="es-ES" sz="2400" dirty="0"/>
          </a:p>
        </p:txBody>
      </p:sp>
      <p:pic>
        <p:nvPicPr>
          <p:cNvPr id="1228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283" y="1412776"/>
            <a:ext cx="5487434"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lide_1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32640" y="4005064"/>
            <a:ext cx="487363" cy="487363"/>
          </a:xfrm>
          <a:prstGeom prst="rect">
            <a:avLst/>
          </a:prstGeom>
        </p:spPr>
      </p:pic>
    </p:spTree>
    <p:extLst>
      <p:ext uri="{BB962C8B-B14F-4D97-AF65-F5344CB8AC3E}">
        <p14:creationId xmlns:p14="http://schemas.microsoft.com/office/powerpoint/2010/main" val="151604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smtClean="0"/>
              <a:t>Content</a:t>
            </a:r>
            <a:endParaRPr lang="en-GB" dirty="0"/>
          </a:p>
        </p:txBody>
      </p:sp>
      <p:sp>
        <p:nvSpPr>
          <p:cNvPr id="3" name="Inhaltsplatzhalter 2"/>
          <p:cNvSpPr>
            <a:spLocks noGrp="1"/>
          </p:cNvSpPr>
          <p:nvPr>
            <p:ph idx="1"/>
          </p:nvPr>
        </p:nvSpPr>
        <p:spPr/>
        <p:txBody>
          <a:bodyPr/>
          <a:lstStyle/>
          <a:p>
            <a:pPr marL="571500" indent="-571500">
              <a:buFont typeface="+mj-lt"/>
              <a:buAutoNum type="romanUcPeriod"/>
            </a:pPr>
            <a:r>
              <a:rPr lang="es-ES" dirty="0" smtClean="0"/>
              <a:t>Introduction</a:t>
            </a:r>
          </a:p>
          <a:p>
            <a:pPr marL="571500" indent="-571500">
              <a:buFont typeface="+mj-lt"/>
              <a:buAutoNum type="romanUcPeriod"/>
            </a:pPr>
            <a:r>
              <a:rPr lang="es-ES" dirty="0" smtClean="0"/>
              <a:t>Definitions</a:t>
            </a:r>
          </a:p>
          <a:p>
            <a:pPr marL="571500" indent="-571500">
              <a:buFont typeface="+mj-lt"/>
              <a:buAutoNum type="romanUcPeriod"/>
            </a:pPr>
            <a:r>
              <a:rPr lang="es-ES" dirty="0" smtClean="0"/>
              <a:t>Resources</a:t>
            </a:r>
          </a:p>
          <a:p>
            <a:pPr marL="571500" indent="-571500">
              <a:buFont typeface="+mj-lt"/>
              <a:buAutoNum type="romanUcPeriod"/>
            </a:pPr>
            <a:r>
              <a:rPr lang="es-ES" dirty="0" smtClean="0"/>
              <a:t>Annotation Workflow</a:t>
            </a:r>
          </a:p>
          <a:p>
            <a:pPr marL="571500" indent="-571500">
              <a:buFont typeface="+mj-lt"/>
              <a:buAutoNum type="romanUcPeriod"/>
            </a:pPr>
            <a:r>
              <a:rPr lang="es-ES" dirty="0" smtClean="0"/>
              <a:t>Annotation rules</a:t>
            </a:r>
          </a:p>
          <a:p>
            <a:pPr marL="571500" indent="-571500">
              <a:buFont typeface="+mj-lt"/>
              <a:buAutoNum type="romanUcPeriod"/>
            </a:pPr>
            <a:r>
              <a:rPr lang="es-ES" dirty="0" smtClean="0"/>
              <a:t>Examples</a:t>
            </a:r>
            <a:endParaRPr lang="en-GB" dirty="0"/>
          </a:p>
        </p:txBody>
      </p:sp>
      <p:pic>
        <p:nvPicPr>
          <p:cNvPr id="4" name="slide_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6616" y="3428206"/>
            <a:ext cx="487363" cy="487363"/>
          </a:xfrm>
          <a:prstGeom prst="rect">
            <a:avLst/>
          </a:prstGeom>
        </p:spPr>
      </p:pic>
    </p:spTree>
    <p:extLst>
      <p:ext uri="{BB962C8B-B14F-4D97-AF65-F5344CB8AC3E}">
        <p14:creationId xmlns:p14="http://schemas.microsoft.com/office/powerpoint/2010/main" val="232564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smtClean="0"/>
              <a:t>Annotation examples</a:t>
            </a:r>
            <a:endParaRPr lang="en-GB" dirty="0"/>
          </a:p>
        </p:txBody>
      </p:sp>
      <p:sp>
        <p:nvSpPr>
          <p:cNvPr id="8" name="Inhaltsplatzhalter 4"/>
          <p:cNvSpPr txBox="1">
            <a:spLocks/>
          </p:cNvSpPr>
          <p:nvPr/>
        </p:nvSpPr>
        <p:spPr>
          <a:xfrm>
            <a:off x="323528" y="3068960"/>
            <a:ext cx="8349782" cy="20162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S" sz="2400" dirty="0" smtClean="0"/>
              <a:t>|</a:t>
            </a:r>
            <a:r>
              <a:rPr lang="en-GB" sz="2400" dirty="0" smtClean="0"/>
              <a:t>387420009|Cyclophosphamide </a:t>
            </a:r>
          </a:p>
          <a:p>
            <a:pPr marL="0" indent="0">
              <a:buNone/>
            </a:pPr>
            <a:r>
              <a:rPr lang="es-ES" sz="2400" dirty="0" smtClean="0"/>
              <a:t>|372817009|</a:t>
            </a:r>
            <a:r>
              <a:rPr lang="en-GB" sz="2400" dirty="0" smtClean="0"/>
              <a:t>Doxorubicin</a:t>
            </a:r>
          </a:p>
          <a:p>
            <a:pPr marL="0" indent="0">
              <a:buNone/>
            </a:pPr>
            <a:r>
              <a:rPr lang="es-ES" sz="2400" dirty="0" smtClean="0"/>
              <a:t>|387126006|</a:t>
            </a:r>
            <a:r>
              <a:rPr lang="en-GB" sz="2400" dirty="0" smtClean="0"/>
              <a:t>Vincristine </a:t>
            </a:r>
            <a:endParaRPr lang="es-ES" sz="2400" dirty="0" smtClean="0"/>
          </a:p>
          <a:p>
            <a:pPr marL="0" indent="0">
              <a:buNone/>
            </a:pPr>
            <a:r>
              <a:rPr lang="es-ES" sz="2400" dirty="0" smtClean="0"/>
              <a:t>|116602009|Prednisone</a:t>
            </a:r>
            <a:endParaRPr lang="es-ES" sz="2400" dirty="0"/>
          </a:p>
        </p:txBody>
      </p:sp>
      <p:pic>
        <p:nvPicPr>
          <p:cNvPr id="7" name="Grafik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6504" y="1619716"/>
            <a:ext cx="7170992" cy="873180"/>
          </a:xfrm>
          <a:prstGeom prst="rect">
            <a:avLst/>
          </a:prstGeom>
          <a:noFill/>
          <a:ln>
            <a:noFill/>
          </a:ln>
        </p:spPr>
      </p:pic>
      <p:pic>
        <p:nvPicPr>
          <p:cNvPr id="3" name="slide_2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04648" y="3445693"/>
            <a:ext cx="487363" cy="487363"/>
          </a:xfrm>
          <a:prstGeom prst="rect">
            <a:avLst/>
          </a:prstGeom>
        </p:spPr>
      </p:pic>
    </p:spTree>
    <p:extLst>
      <p:ext uri="{BB962C8B-B14F-4D97-AF65-F5344CB8AC3E}">
        <p14:creationId xmlns:p14="http://schemas.microsoft.com/office/powerpoint/2010/main" val="52950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smtClean="0"/>
              <a:t>Annotation examples</a:t>
            </a:r>
            <a:endParaRPr lang="en-GB" dirty="0"/>
          </a:p>
        </p:txBody>
      </p:sp>
      <p:sp>
        <p:nvSpPr>
          <p:cNvPr id="8" name="Inhaltsplatzhalter 4"/>
          <p:cNvSpPr txBox="1">
            <a:spLocks/>
          </p:cNvSpPr>
          <p:nvPr/>
        </p:nvSpPr>
        <p:spPr>
          <a:xfrm>
            <a:off x="323528" y="3429000"/>
            <a:ext cx="8349782" cy="20162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dirty="0" smtClean="0"/>
              <a:t>An </a:t>
            </a:r>
            <a:r>
              <a:rPr lang="en-GB" sz="2400" dirty="0" err="1" smtClean="0"/>
              <a:t>anginal</a:t>
            </a:r>
            <a:r>
              <a:rPr lang="en-GB" sz="2400" dirty="0" smtClean="0"/>
              <a:t> equivalent is a symptom such as shortness of breath (</a:t>
            </a:r>
            <a:r>
              <a:rPr lang="en-GB" sz="2400" dirty="0" err="1" smtClean="0"/>
              <a:t>dyspnea</a:t>
            </a:r>
            <a:r>
              <a:rPr lang="en-GB" sz="2400" dirty="0" smtClean="0"/>
              <a:t>), diaphoresis, extreme fatigue, or pain at a site other than the chest, occurring in a patient at high cardiac risk. </a:t>
            </a:r>
            <a:r>
              <a:rPr lang="en-GB" sz="2400" dirty="0" err="1" smtClean="0"/>
              <a:t>Anginal</a:t>
            </a:r>
            <a:r>
              <a:rPr lang="en-GB" sz="2400" dirty="0" smtClean="0"/>
              <a:t> equivalents are considered to be symptoms of myocardial ischemia.</a:t>
            </a:r>
            <a:endParaRPr lang="es-ES" sz="2400" dirty="0"/>
          </a:p>
        </p:txBody>
      </p:sp>
      <p:pic>
        <p:nvPicPr>
          <p:cNvPr id="1331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966" y="1340768"/>
            <a:ext cx="7208068" cy="158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lide_2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0592" y="3633788"/>
            <a:ext cx="487363" cy="487363"/>
          </a:xfrm>
          <a:prstGeom prst="rect">
            <a:avLst/>
          </a:prstGeom>
        </p:spPr>
      </p:pic>
    </p:spTree>
    <p:extLst>
      <p:ext uri="{BB962C8B-B14F-4D97-AF65-F5344CB8AC3E}">
        <p14:creationId xmlns:p14="http://schemas.microsoft.com/office/powerpoint/2010/main" val="189108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smtClean="0"/>
              <a:t>Annotation examples</a:t>
            </a:r>
            <a:endParaRPr lang="en-GB" dirty="0"/>
          </a:p>
        </p:txBody>
      </p:sp>
      <p:sp>
        <p:nvSpPr>
          <p:cNvPr id="8" name="Inhaltsplatzhalter 4"/>
          <p:cNvSpPr txBox="1">
            <a:spLocks/>
          </p:cNvSpPr>
          <p:nvPr/>
        </p:nvSpPr>
        <p:spPr>
          <a:xfrm>
            <a:off x="35496" y="1412776"/>
            <a:ext cx="3852450" cy="20162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dirty="0" smtClean="0"/>
              <a:t>|29857009| Chest pain</a:t>
            </a:r>
          </a:p>
          <a:p>
            <a:endParaRPr lang="en-GB" sz="2400" dirty="0" smtClean="0"/>
          </a:p>
          <a:p>
            <a:r>
              <a:rPr lang="es-ES" sz="2400" dirty="0" smtClean="0"/>
              <a:t>|22298006| Myocardial   infarction</a:t>
            </a:r>
          </a:p>
          <a:p>
            <a:endParaRPr lang="es-ES" sz="2400" dirty="0" smtClean="0"/>
          </a:p>
          <a:p>
            <a:r>
              <a:rPr lang="es-ES" sz="2400" dirty="0" smtClean="0"/>
              <a:t>|182970005| Pain relief</a:t>
            </a:r>
          </a:p>
          <a:p>
            <a:endParaRPr lang="es-ES" sz="2400" dirty="0" smtClean="0"/>
          </a:p>
          <a:p>
            <a:r>
              <a:rPr lang="es-ES" sz="2400" dirty="0" smtClean="0"/>
              <a:t>|387404004| Nitroglycerin</a:t>
            </a:r>
            <a:endParaRPr lang="es-ES" sz="2000" dirty="0"/>
          </a:p>
        </p:txBody>
      </p:sp>
      <p:pic>
        <p:nvPicPr>
          <p:cNvPr id="1025"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7946" y="1484784"/>
            <a:ext cx="5229364"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_22_a.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37576" y="548679"/>
            <a:ext cx="487363" cy="487363"/>
          </a:xfrm>
          <a:prstGeom prst="rect">
            <a:avLst/>
          </a:prstGeom>
        </p:spPr>
      </p:pic>
      <p:pic>
        <p:nvPicPr>
          <p:cNvPr id="7" name="audio_22_b.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980712" y="1412776"/>
            <a:ext cx="487363" cy="487363"/>
          </a:xfrm>
          <a:prstGeom prst="rect">
            <a:avLst/>
          </a:prstGeom>
        </p:spPr>
      </p:pic>
      <p:pic>
        <p:nvPicPr>
          <p:cNvPr id="9" name="audio_22_c.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980711" y="2420887"/>
            <a:ext cx="487363" cy="487363"/>
          </a:xfrm>
          <a:prstGeom prst="rect">
            <a:avLst/>
          </a:prstGeom>
        </p:spPr>
      </p:pic>
    </p:spTree>
    <p:extLst>
      <p:ext uri="{BB962C8B-B14F-4D97-AF65-F5344CB8AC3E}">
        <p14:creationId xmlns:p14="http://schemas.microsoft.com/office/powerpoint/2010/main" val="189156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20" fill="hold"/>
                                        <p:tgtEl>
                                          <p:spTgt spid="6"/>
                                        </p:tgtEl>
                                      </p:cBhvr>
                                    </p:cmd>
                                  </p:childTnLst>
                                </p:cTn>
                              </p:par>
                            </p:childTnLst>
                          </p:cTn>
                        </p:par>
                        <p:par>
                          <p:cTn id="7" fill="hold">
                            <p:stCondLst>
                              <p:cond delay="39520"/>
                            </p:stCondLst>
                            <p:childTnLst>
                              <p:par>
                                <p:cTn id="8" presetID="1" presetClass="mediacall" presetSubtype="0" fill="hold" nodeType="afterEffect">
                                  <p:stCondLst>
                                    <p:cond delay="0"/>
                                  </p:stCondLst>
                                  <p:childTnLst>
                                    <p:cmd type="call" cmd="playFrom(0.0)">
                                      <p:cBhvr>
                                        <p:cTn id="9" dur="19458" fill="hold"/>
                                        <p:tgtEl>
                                          <p:spTgt spid="7"/>
                                        </p:tgtEl>
                                      </p:cBhvr>
                                    </p:cmd>
                                  </p:childTnLst>
                                </p:cTn>
                              </p:par>
                            </p:childTnLst>
                          </p:cTn>
                        </p:par>
                        <p:par>
                          <p:cTn id="10" fill="hold">
                            <p:stCondLst>
                              <p:cond delay="58978"/>
                            </p:stCondLst>
                            <p:childTnLst>
                              <p:par>
                                <p:cTn id="11" presetID="1" presetClass="mediacall" presetSubtype="0" fill="hold" nodeType="afterEffect">
                                  <p:stCondLst>
                                    <p:cond delay="0"/>
                                  </p:stCondLst>
                                  <p:childTnLst>
                                    <p:cmd type="call" cmd="playFrom(0.0)">
                                      <p:cBhvr>
                                        <p:cTn id="12" dur="191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audio>
              <p:cMediaNode vol="80000">
                <p:cTn id="14" fill="hold" display="0">
                  <p:stCondLst>
                    <p:cond delay="indefinite"/>
                  </p:stCondLst>
                  <p:endCondLst>
                    <p:cond evt="onStopAudio" delay="0">
                      <p:tgtEl>
                        <p:sldTgt/>
                      </p:tgtEl>
                    </p:cond>
                  </p:endCondLst>
                </p:cTn>
                <p:tgtEl>
                  <p:spTgt spid="7"/>
                </p:tgtEl>
              </p:cMediaNode>
            </p:audio>
            <p:audio>
              <p:cMediaNode vol="80000">
                <p:cTn id="15"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smtClean="0"/>
              <a:t>Annotation examples</a:t>
            </a:r>
            <a:endParaRPr lang="en-GB" dirty="0"/>
          </a:p>
        </p:txBody>
      </p:sp>
      <p:sp>
        <p:nvSpPr>
          <p:cNvPr id="8" name="Inhaltsplatzhalter 4"/>
          <p:cNvSpPr txBox="1">
            <a:spLocks/>
          </p:cNvSpPr>
          <p:nvPr/>
        </p:nvSpPr>
        <p:spPr>
          <a:xfrm>
            <a:off x="395536" y="3284984"/>
            <a:ext cx="8208912" cy="20162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2000" dirty="0" smtClean="0"/>
              <a:t>|</a:t>
            </a:r>
            <a:r>
              <a:rPr lang="en-GB" sz="2000" dirty="0" smtClean="0"/>
              <a:t>95330001</a:t>
            </a:r>
            <a:r>
              <a:rPr lang="es-ES" sz="2000" dirty="0" smtClean="0"/>
              <a:t>| </a:t>
            </a:r>
            <a:r>
              <a:rPr lang="en-GB" sz="2000" dirty="0" smtClean="0"/>
              <a:t>LAD </a:t>
            </a:r>
            <a:r>
              <a:rPr lang="en-GB" sz="2000" dirty="0"/>
              <a:t>- Linear IgA </a:t>
            </a:r>
            <a:r>
              <a:rPr lang="en-GB" sz="2000" dirty="0" smtClean="0"/>
              <a:t>disease</a:t>
            </a:r>
          </a:p>
          <a:p>
            <a:r>
              <a:rPr lang="es-ES" sz="2000" dirty="0"/>
              <a:t>|39732003</a:t>
            </a:r>
            <a:r>
              <a:rPr lang="es-ES" sz="2000" dirty="0" smtClean="0"/>
              <a:t>|</a:t>
            </a:r>
            <a:r>
              <a:rPr lang="en-GB" sz="2000" dirty="0"/>
              <a:t> LAD - Left axis </a:t>
            </a:r>
            <a:r>
              <a:rPr lang="en-GB" sz="2000" dirty="0" smtClean="0"/>
              <a:t>deviation</a:t>
            </a:r>
          </a:p>
          <a:p>
            <a:r>
              <a:rPr lang="es-ES" sz="2000" dirty="0"/>
              <a:t>|234582006| </a:t>
            </a:r>
            <a:r>
              <a:rPr lang="en-GB" sz="2000" dirty="0" smtClean="0"/>
              <a:t>LAD - Leucocyte adhesion deficiency type 1</a:t>
            </a:r>
          </a:p>
          <a:p>
            <a:r>
              <a:rPr lang="es-ES" sz="2000" dirty="0"/>
              <a:t>|</a:t>
            </a:r>
            <a:r>
              <a:rPr lang="es-ES" sz="2000" dirty="0" smtClean="0"/>
              <a:t>362035003| </a:t>
            </a:r>
            <a:r>
              <a:rPr lang="en-GB" sz="2000" dirty="0"/>
              <a:t>LAD - Left anterior descending artery</a:t>
            </a:r>
            <a:endParaRPr lang="es-ES" sz="2000" dirty="0"/>
          </a:p>
        </p:txBody>
      </p:sp>
      <p:pic>
        <p:nvPicPr>
          <p:cNvPr id="2049"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5656" y="1556792"/>
            <a:ext cx="6413639" cy="119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_23_a.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76656" y="1844824"/>
            <a:ext cx="487363" cy="487363"/>
          </a:xfrm>
          <a:prstGeom prst="rect">
            <a:avLst/>
          </a:prstGeom>
        </p:spPr>
      </p:pic>
      <p:pic>
        <p:nvPicPr>
          <p:cNvPr id="5" name="audio_23_b.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548664" y="3184525"/>
            <a:ext cx="487363" cy="487363"/>
          </a:xfrm>
          <a:prstGeom prst="rect">
            <a:avLst/>
          </a:prstGeom>
        </p:spPr>
      </p:pic>
    </p:spTree>
    <p:extLst>
      <p:ext uri="{BB962C8B-B14F-4D97-AF65-F5344CB8AC3E}">
        <p14:creationId xmlns:p14="http://schemas.microsoft.com/office/powerpoint/2010/main" val="396328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24" fill="hold"/>
                                        <p:tgtEl>
                                          <p:spTgt spid="4"/>
                                        </p:tgtEl>
                                      </p:cBhvr>
                                    </p:cmd>
                                  </p:childTnLst>
                                </p:cTn>
                              </p:par>
                            </p:childTnLst>
                          </p:cTn>
                        </p:par>
                        <p:par>
                          <p:cTn id="7" fill="hold">
                            <p:stCondLst>
                              <p:cond delay="26424"/>
                            </p:stCondLst>
                            <p:childTnLst>
                              <p:par>
                                <p:cTn id="8" presetID="1" presetClass="mediacall" presetSubtype="0" fill="hold" nodeType="afterEffect">
                                  <p:stCondLst>
                                    <p:cond delay="0"/>
                                  </p:stCondLst>
                                  <p:childTnLst>
                                    <p:cmd type="call" cmd="playFrom(0.0)">
                                      <p:cBhvr>
                                        <p:cTn id="9" dur="267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smtClean="0"/>
              <a:t>Annotation examples</a:t>
            </a:r>
            <a:endParaRPr lang="en-GB" dirty="0"/>
          </a:p>
        </p:txBody>
      </p:sp>
      <p:sp>
        <p:nvSpPr>
          <p:cNvPr id="8" name="Inhaltsplatzhalter 4"/>
          <p:cNvSpPr txBox="1">
            <a:spLocks/>
          </p:cNvSpPr>
          <p:nvPr/>
        </p:nvSpPr>
        <p:spPr>
          <a:xfrm>
            <a:off x="323528" y="3717032"/>
            <a:ext cx="8349782" cy="20162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800" dirty="0" smtClean="0"/>
              <a:t>|281897000|</a:t>
            </a:r>
          </a:p>
          <a:p>
            <a:pPr lvl="1"/>
            <a:r>
              <a:rPr lang="en-GB" sz="2400" dirty="0" smtClean="0"/>
              <a:t>Helicobacter eradication therapy</a:t>
            </a:r>
          </a:p>
          <a:p>
            <a:pPr lvl="1"/>
            <a:r>
              <a:rPr lang="en-GB" sz="2400" dirty="0" smtClean="0"/>
              <a:t>Helicobacter eradication therapy (procedure)</a:t>
            </a:r>
            <a:endParaRPr lang="es-ES" sz="2400" dirty="0"/>
          </a:p>
        </p:txBody>
      </p:sp>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901" y="1340768"/>
            <a:ext cx="7564199" cy="199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lide_2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6656" y="3136106"/>
            <a:ext cx="487363" cy="487363"/>
          </a:xfrm>
          <a:prstGeom prst="rect">
            <a:avLst/>
          </a:prstGeom>
        </p:spPr>
      </p:pic>
    </p:spTree>
    <p:extLst>
      <p:ext uri="{BB962C8B-B14F-4D97-AF65-F5344CB8AC3E}">
        <p14:creationId xmlns:p14="http://schemas.microsoft.com/office/powerpoint/2010/main" val="90999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3953056712"/>
              </p:ext>
            </p:extLst>
          </p:nvPr>
        </p:nvGraphicFramePr>
        <p:xfrm>
          <a:off x="457200" y="1600200"/>
          <a:ext cx="8229600" cy="259588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s-ES" dirty="0" smtClean="0"/>
                        <a:t>LANGUAGE</a:t>
                      </a:r>
                      <a:endParaRPr lang="en-GB" dirty="0"/>
                    </a:p>
                  </a:txBody>
                  <a:tcPr/>
                </a:tc>
                <a:tc>
                  <a:txBody>
                    <a:bodyPr/>
                    <a:lstStyle/>
                    <a:p>
                      <a:r>
                        <a:rPr lang="es-ES" dirty="0" smtClean="0"/>
                        <a:t>SCT</a:t>
                      </a:r>
                      <a:r>
                        <a:rPr lang="es-ES" baseline="0" dirty="0" smtClean="0"/>
                        <a:t> ONLY</a:t>
                      </a:r>
                      <a:endParaRPr lang="en-GB" dirty="0"/>
                    </a:p>
                  </a:txBody>
                  <a:tcPr/>
                </a:tc>
                <a:tc>
                  <a:txBody>
                    <a:bodyPr/>
                    <a:lstStyle/>
                    <a:p>
                      <a:r>
                        <a:rPr lang="es-ES" dirty="0" smtClean="0"/>
                        <a:t>UMLS</a:t>
                      </a:r>
                      <a:r>
                        <a:rPr lang="es-ES" baseline="0" dirty="0" smtClean="0"/>
                        <a:t> EXT</a:t>
                      </a:r>
                      <a:endParaRPr lang="en-GB" dirty="0"/>
                    </a:p>
                  </a:txBody>
                  <a:tcPr/>
                </a:tc>
                <a:tc>
                  <a:txBody>
                    <a:bodyPr/>
                    <a:lstStyle/>
                    <a:p>
                      <a:r>
                        <a:rPr lang="es-ES" dirty="0" smtClean="0"/>
                        <a:t>LOCAL</a:t>
                      </a:r>
                      <a:endParaRPr lang="en-GB" dirty="0"/>
                    </a:p>
                  </a:txBody>
                  <a:tcPr/>
                </a:tc>
              </a:tr>
              <a:tr h="370840">
                <a:tc>
                  <a:txBody>
                    <a:bodyPr/>
                    <a:lstStyle/>
                    <a:p>
                      <a:r>
                        <a:rPr lang="es-ES" dirty="0" smtClean="0"/>
                        <a:t>FRENCH</a:t>
                      </a:r>
                    </a:p>
                  </a:txBody>
                  <a:tcPr/>
                </a:tc>
                <a:tc>
                  <a:txBody>
                    <a:bodyPr/>
                    <a:lstStyle/>
                    <a:p>
                      <a:pPr algn="ctr"/>
                      <a:r>
                        <a:rPr lang="es-ES" sz="1800" b="1" dirty="0" smtClean="0">
                          <a:latin typeface="Arial Black" panose="020B0A04020102020204" pitchFamily="34" charset="0"/>
                        </a:rPr>
                        <a:t>X</a:t>
                      </a:r>
                      <a:endParaRPr lang="en-GB" dirty="0"/>
                    </a:p>
                  </a:txBody>
                  <a:tcPr/>
                </a:tc>
                <a:tc>
                  <a:txBody>
                    <a:bodyPr/>
                    <a:lstStyle/>
                    <a:p>
                      <a:pPr algn="ctr"/>
                      <a:r>
                        <a:rPr lang="es-ES" sz="1800" b="1" dirty="0" smtClean="0">
                          <a:latin typeface="Arial Black" panose="020B0A04020102020204" pitchFamily="34" charset="0"/>
                        </a:rPr>
                        <a:t>X</a:t>
                      </a:r>
                      <a:endParaRPr lang="en-GB" dirty="0"/>
                    </a:p>
                  </a:txBody>
                  <a:tcPr/>
                </a:tc>
                <a:tc>
                  <a:txBody>
                    <a:bodyPr/>
                    <a:lstStyle/>
                    <a:p>
                      <a:pPr algn="ctr"/>
                      <a:endParaRPr lang="en-GB"/>
                    </a:p>
                  </a:txBody>
                  <a:tcPr/>
                </a:tc>
              </a:tr>
              <a:tr h="370840">
                <a:tc>
                  <a:txBody>
                    <a:bodyPr/>
                    <a:lstStyle/>
                    <a:p>
                      <a:r>
                        <a:rPr lang="es-ES" dirty="0" smtClean="0"/>
                        <a:t>ENGLISH</a:t>
                      </a:r>
                      <a:endParaRPr lang="en-GB" dirty="0"/>
                    </a:p>
                  </a:txBody>
                  <a:tcPr/>
                </a:tc>
                <a:tc>
                  <a:txBody>
                    <a:bodyPr/>
                    <a:lstStyle/>
                    <a:p>
                      <a:pPr algn="ctr"/>
                      <a:r>
                        <a:rPr lang="es-ES" sz="1800" b="1" dirty="0" smtClean="0">
                          <a:latin typeface="Arial Black" panose="020B0A04020102020204" pitchFamily="34" charset="0"/>
                        </a:rPr>
                        <a:t>X</a:t>
                      </a:r>
                      <a:endParaRPr lang="en-GB" dirty="0"/>
                    </a:p>
                  </a:txBody>
                  <a:tcPr/>
                </a:tc>
                <a:tc>
                  <a:txBody>
                    <a:bodyPr/>
                    <a:lstStyle/>
                    <a:p>
                      <a:pPr algn="ctr"/>
                      <a:r>
                        <a:rPr lang="es-ES" sz="1800" b="1" dirty="0" smtClean="0">
                          <a:latin typeface="Arial Black" panose="020B0A04020102020204" pitchFamily="34" charset="0"/>
                        </a:rPr>
                        <a:t>X</a:t>
                      </a:r>
                      <a:endParaRPr lang="en-GB" dirty="0"/>
                    </a:p>
                  </a:txBody>
                  <a:tcPr/>
                </a:tc>
                <a:tc>
                  <a:txBody>
                    <a:bodyPr/>
                    <a:lstStyle/>
                    <a:p>
                      <a:pPr algn="ctr"/>
                      <a:endParaRPr lang="en-GB"/>
                    </a:p>
                  </a:txBody>
                  <a:tcPr/>
                </a:tc>
              </a:tr>
              <a:tr h="370840">
                <a:tc>
                  <a:txBody>
                    <a:bodyPr/>
                    <a:lstStyle/>
                    <a:p>
                      <a:r>
                        <a:rPr lang="es-ES" dirty="0" smtClean="0"/>
                        <a:t>DUTCH</a:t>
                      </a:r>
                      <a:endParaRPr lang="en-GB" dirty="0"/>
                    </a:p>
                  </a:txBody>
                  <a:tcPr/>
                </a:tc>
                <a:tc>
                  <a:txBody>
                    <a:bodyPr/>
                    <a:lstStyle/>
                    <a:p>
                      <a:pPr algn="ctr"/>
                      <a:r>
                        <a:rPr lang="es-ES" sz="1800" b="1" dirty="0" smtClean="0">
                          <a:latin typeface="Arial Black" panose="020B0A04020102020204" pitchFamily="34" charset="0"/>
                        </a:rPr>
                        <a:t>X</a:t>
                      </a:r>
                      <a:endParaRPr lang="en-GB" dirty="0"/>
                    </a:p>
                  </a:txBody>
                  <a:tcPr/>
                </a:tc>
                <a:tc>
                  <a:txBody>
                    <a:bodyPr/>
                    <a:lstStyle/>
                    <a:p>
                      <a:pPr algn="ctr"/>
                      <a:r>
                        <a:rPr lang="es-ES" sz="1800" b="1" dirty="0" smtClean="0">
                          <a:latin typeface="Arial Black" panose="020B0A04020102020204" pitchFamily="34" charset="0"/>
                        </a:rPr>
                        <a:t>X</a:t>
                      </a:r>
                      <a:endParaRPr lang="en-GB" dirty="0"/>
                    </a:p>
                  </a:txBody>
                  <a:tcPr/>
                </a:tc>
                <a:tc>
                  <a:txBody>
                    <a:bodyPr/>
                    <a:lstStyle/>
                    <a:p>
                      <a:pPr algn="ctr"/>
                      <a:endParaRPr lang="en-GB"/>
                    </a:p>
                  </a:txBody>
                  <a:tcPr/>
                </a:tc>
              </a:tr>
              <a:tr h="370840">
                <a:tc>
                  <a:txBody>
                    <a:bodyPr/>
                    <a:lstStyle/>
                    <a:p>
                      <a:r>
                        <a:rPr lang="es-ES" dirty="0" smtClean="0"/>
                        <a:t>SWEDISH</a:t>
                      </a:r>
                      <a:endParaRPr lang="en-GB" dirty="0"/>
                    </a:p>
                  </a:txBody>
                  <a:tcPr/>
                </a:tc>
                <a:tc>
                  <a:txBody>
                    <a:bodyPr/>
                    <a:lstStyle/>
                    <a:p>
                      <a:pPr algn="ctr"/>
                      <a:r>
                        <a:rPr lang="es-ES" sz="1800" b="1" dirty="0" smtClean="0">
                          <a:latin typeface="Arial Black" panose="020B0A04020102020204" pitchFamily="34" charset="0"/>
                        </a:rPr>
                        <a:t>X</a:t>
                      </a:r>
                      <a:endParaRPr lang="en-GB" dirty="0"/>
                    </a:p>
                  </a:txBody>
                  <a:tcPr/>
                </a:tc>
                <a:tc>
                  <a:txBody>
                    <a:bodyPr/>
                    <a:lstStyle/>
                    <a:p>
                      <a:pPr algn="ctr"/>
                      <a:r>
                        <a:rPr lang="es-ES" sz="1800" b="1" dirty="0" smtClean="0">
                          <a:latin typeface="Arial Black" panose="020B0A04020102020204" pitchFamily="34" charset="0"/>
                        </a:rPr>
                        <a:t>X</a:t>
                      </a:r>
                      <a:endParaRPr lang="en-GB" dirty="0"/>
                    </a:p>
                  </a:txBody>
                  <a:tcPr/>
                </a:tc>
                <a:tc>
                  <a:txBody>
                    <a:bodyPr/>
                    <a:lstStyle/>
                    <a:p>
                      <a:pPr algn="ctr"/>
                      <a:endParaRPr lang="en-GB" dirty="0"/>
                    </a:p>
                  </a:txBody>
                  <a:tcPr/>
                </a:tc>
              </a:tr>
              <a:tr h="370840">
                <a:tc>
                  <a:txBody>
                    <a:bodyPr/>
                    <a:lstStyle/>
                    <a:p>
                      <a:r>
                        <a:rPr lang="es-ES" dirty="0" smtClean="0"/>
                        <a:t>FINNISH</a:t>
                      </a:r>
                      <a:endParaRPr lang="en-GB" dirty="0"/>
                    </a:p>
                  </a:txBody>
                  <a:tcPr/>
                </a:tc>
                <a:tc>
                  <a:txBody>
                    <a:bodyPr/>
                    <a:lstStyle/>
                    <a:p>
                      <a:pPr algn="ctr"/>
                      <a:endParaRPr lang="en-GB" dirty="0"/>
                    </a:p>
                  </a:txBody>
                  <a:tcPr/>
                </a:tc>
                <a:tc>
                  <a:txBody>
                    <a:bodyPr/>
                    <a:lstStyle/>
                    <a:p>
                      <a:pPr algn="ctr"/>
                      <a:r>
                        <a:rPr lang="es-ES" sz="1800" b="1" dirty="0" smtClean="0">
                          <a:latin typeface="Arial Black" panose="020B0A04020102020204" pitchFamily="34" charset="0"/>
                        </a:rPr>
                        <a:t>X</a:t>
                      </a:r>
                      <a:endParaRPr lang="en-GB" dirty="0"/>
                    </a:p>
                  </a:txBody>
                  <a:tcPr/>
                </a:tc>
                <a:tc>
                  <a:txBody>
                    <a:bodyPr/>
                    <a:lstStyle/>
                    <a:p>
                      <a:pPr algn="ctr"/>
                      <a:endParaRPr lang="en-GB" dirty="0"/>
                    </a:p>
                  </a:txBody>
                  <a:tcPr/>
                </a:tc>
              </a:tr>
              <a:tr h="370840">
                <a:tc>
                  <a:txBody>
                    <a:bodyPr/>
                    <a:lstStyle/>
                    <a:p>
                      <a:r>
                        <a:rPr lang="es-ES" dirty="0" smtClean="0"/>
                        <a:t>GERMAN</a:t>
                      </a:r>
                      <a:endParaRPr lang="en-GB" dirty="0"/>
                    </a:p>
                  </a:txBody>
                  <a:tcPr/>
                </a:tc>
                <a:tc>
                  <a:txBody>
                    <a:bodyPr/>
                    <a:lstStyle/>
                    <a:p>
                      <a:pPr algn="ctr"/>
                      <a:endParaRPr lang="en-GB"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1" dirty="0" smtClean="0">
                          <a:latin typeface="Arial Black" panose="020B0A04020102020204" pitchFamily="34" charset="0"/>
                        </a:rPr>
                        <a:t>X</a:t>
                      </a:r>
                      <a:endParaRPr lang="en-GB" sz="1800" b="1" dirty="0" smtClean="0">
                        <a:latin typeface="Arial Black" panose="020B0A04020102020204" pitchFamily="34" charset="0"/>
                      </a:endParaRPr>
                    </a:p>
                  </a:txBody>
                  <a:tcPr/>
                </a:tc>
                <a:tc>
                  <a:txBody>
                    <a:bodyPr/>
                    <a:lstStyle/>
                    <a:p>
                      <a:pPr algn="ctr"/>
                      <a:r>
                        <a:rPr lang="es-ES" sz="1800" b="1" dirty="0" smtClean="0">
                          <a:latin typeface="Arial Black" panose="020B0A04020102020204" pitchFamily="34" charset="0"/>
                        </a:rPr>
                        <a:t>X</a:t>
                      </a:r>
                      <a:endParaRPr lang="en-GB" sz="1800" b="1" dirty="0">
                        <a:latin typeface="Arial Black" panose="020B0A04020102020204" pitchFamily="34" charset="0"/>
                      </a:endParaRPr>
                    </a:p>
                  </a:txBody>
                  <a:tcPr/>
                </a:tc>
              </a:tr>
            </a:tbl>
          </a:graphicData>
        </a:graphic>
      </p:graphicFrame>
      <p:sp>
        <p:nvSpPr>
          <p:cNvPr id="5" name="Titel 1"/>
          <p:cNvSpPr>
            <a:spLocks noGrp="1"/>
          </p:cNvSpPr>
          <p:nvPr>
            <p:ph type="title"/>
          </p:nvPr>
        </p:nvSpPr>
        <p:spPr>
          <a:xfrm>
            <a:off x="0" y="260648"/>
            <a:ext cx="9144000" cy="1143000"/>
          </a:xfrm>
        </p:spPr>
        <p:txBody>
          <a:bodyPr>
            <a:noAutofit/>
          </a:bodyPr>
          <a:lstStyle/>
          <a:p>
            <a:r>
              <a:rPr lang="es-ES" sz="3600" dirty="0" smtClean="0"/>
              <a:t>Terminology settings assigned to each language</a:t>
            </a:r>
            <a:endParaRPr lang="en-GB" sz="3600" dirty="0"/>
          </a:p>
        </p:txBody>
      </p:sp>
    </p:spTree>
    <p:extLst>
      <p:ext uri="{BB962C8B-B14F-4D97-AF65-F5344CB8AC3E}">
        <p14:creationId xmlns:p14="http://schemas.microsoft.com/office/powerpoint/2010/main" val="556311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s-ES" dirty="0" smtClean="0"/>
              <a:t>Questions?</a:t>
            </a:r>
            <a:endParaRPr lang="en-GB" dirty="0"/>
          </a:p>
        </p:txBody>
      </p:sp>
      <p:pic>
        <p:nvPicPr>
          <p:cNvPr id="2" name="slide_2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6656" y="3623469"/>
            <a:ext cx="487363" cy="487363"/>
          </a:xfrm>
          <a:prstGeom prst="rect">
            <a:avLst/>
          </a:prstGeom>
        </p:spPr>
      </p:pic>
    </p:spTree>
    <p:extLst>
      <p:ext uri="{BB962C8B-B14F-4D97-AF65-F5344CB8AC3E}">
        <p14:creationId xmlns:p14="http://schemas.microsoft.com/office/powerpoint/2010/main" val="17357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smtClean="0"/>
              <a:t>ASSESS CT</a:t>
            </a:r>
            <a:endParaRPr lang="en-GB" dirty="0"/>
          </a:p>
        </p:txBody>
      </p:sp>
      <p:sp>
        <p:nvSpPr>
          <p:cNvPr id="3" name="Inhaltsplatzhalter 2"/>
          <p:cNvSpPr>
            <a:spLocks noGrp="1"/>
          </p:cNvSpPr>
          <p:nvPr>
            <p:ph idx="1"/>
          </p:nvPr>
        </p:nvSpPr>
        <p:spPr>
          <a:xfrm>
            <a:off x="457200" y="1340768"/>
            <a:ext cx="8229600" cy="5141168"/>
          </a:xfrm>
        </p:spPr>
        <p:txBody>
          <a:bodyPr>
            <a:normAutofit fontScale="92500" lnSpcReduction="20000"/>
          </a:bodyPr>
          <a:lstStyle/>
          <a:p>
            <a:r>
              <a:rPr lang="es-ES" dirty="0"/>
              <a:t>ASSESS CT aims to evaluate the semantic interoperability (SIOp) of SNOMED CT as core reference terminology at EU level</a:t>
            </a:r>
            <a:r>
              <a:rPr lang="es-ES" dirty="0" smtClean="0"/>
              <a:t>.</a:t>
            </a:r>
          </a:p>
          <a:p>
            <a:r>
              <a:rPr lang="es-ES" dirty="0" smtClean="0"/>
              <a:t>Healthcare </a:t>
            </a:r>
            <a:r>
              <a:rPr lang="es-ES" dirty="0"/>
              <a:t>terminologies aim to standarize codes for different purposes, from billing reports to clinical data in patient records.</a:t>
            </a:r>
          </a:p>
          <a:p>
            <a:r>
              <a:rPr lang="es-ES" dirty="0" smtClean="0"/>
              <a:t>Study: compare the fitness of terminologies in three different scenarios:</a:t>
            </a:r>
          </a:p>
          <a:p>
            <a:pPr lvl="1"/>
            <a:r>
              <a:rPr lang="es-ES" dirty="0" smtClean="0"/>
              <a:t>ADOPT - adoption of SNOMED CT as </a:t>
            </a:r>
            <a:r>
              <a:rPr lang="en-GB" dirty="0"/>
              <a:t>EU-wide semantic interoperability framework</a:t>
            </a:r>
            <a:r>
              <a:rPr lang="es-ES" dirty="0" smtClean="0"/>
              <a:t>.</a:t>
            </a:r>
          </a:p>
          <a:p>
            <a:pPr lvl="1"/>
            <a:r>
              <a:rPr lang="es-ES" dirty="0" smtClean="0"/>
              <a:t>ALTERNATIVE - use of an alternative terminology at EU level.</a:t>
            </a:r>
          </a:p>
          <a:p>
            <a:pPr lvl="1"/>
            <a:r>
              <a:rPr lang="es-ES" dirty="0" smtClean="0"/>
              <a:t>ABSTAIN - do not promote an action at EU level.</a:t>
            </a:r>
            <a:endParaRPr lang="en-GB" dirty="0"/>
          </a:p>
        </p:txBody>
      </p:sp>
      <p:pic>
        <p:nvPicPr>
          <p:cNvPr id="5" name="slide_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04648" y="3436937"/>
            <a:ext cx="487363" cy="487363"/>
          </a:xfrm>
          <a:prstGeom prst="rect">
            <a:avLst/>
          </a:prstGeom>
        </p:spPr>
      </p:pic>
    </p:spTree>
    <p:extLst>
      <p:ext uri="{BB962C8B-B14F-4D97-AF65-F5344CB8AC3E}">
        <p14:creationId xmlns:p14="http://schemas.microsoft.com/office/powerpoint/2010/main" val="249670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smtClean="0"/>
              <a:t>ASSESS CT - EXPERIMENTS</a:t>
            </a:r>
            <a:endParaRPr lang="en-GB" dirty="0"/>
          </a:p>
        </p:txBody>
      </p:sp>
      <p:sp>
        <p:nvSpPr>
          <p:cNvPr id="3" name="Inhaltsplatzhalter 2"/>
          <p:cNvSpPr>
            <a:spLocks noGrp="1"/>
          </p:cNvSpPr>
          <p:nvPr>
            <p:ph idx="1"/>
          </p:nvPr>
        </p:nvSpPr>
        <p:spPr/>
        <p:txBody>
          <a:bodyPr>
            <a:normAutofit/>
          </a:bodyPr>
          <a:lstStyle/>
          <a:p>
            <a:r>
              <a:rPr lang="es-ES" dirty="0" smtClean="0"/>
              <a:t>Annotation of a parallel corpus in 6 different languages (English, German, French, Dutch, Swedish and Finnish) using three different terminology settings:</a:t>
            </a:r>
          </a:p>
          <a:p>
            <a:pPr lvl="1"/>
            <a:r>
              <a:rPr lang="es-ES" i="1" dirty="0" smtClean="0"/>
              <a:t>SCT ONLY</a:t>
            </a:r>
            <a:r>
              <a:rPr lang="es-ES" dirty="0" smtClean="0"/>
              <a:t>: only with SNOMED CT codes.</a:t>
            </a:r>
          </a:p>
          <a:p>
            <a:pPr lvl="1"/>
            <a:r>
              <a:rPr lang="es-ES" i="1" dirty="0" smtClean="0"/>
              <a:t>UMLS EXT</a:t>
            </a:r>
            <a:r>
              <a:rPr lang="es-ES" dirty="0" smtClean="0"/>
              <a:t>: updated subset of UMLS (without SNOMED CT).</a:t>
            </a:r>
          </a:p>
          <a:p>
            <a:pPr lvl="1"/>
            <a:r>
              <a:rPr lang="es-ES" i="1" dirty="0" smtClean="0"/>
              <a:t>LOCAL</a:t>
            </a:r>
            <a:r>
              <a:rPr lang="es-ES" dirty="0" smtClean="0"/>
              <a:t>: terminologies currently available in a particular country.</a:t>
            </a:r>
            <a:endParaRPr lang="en-GB" dirty="0"/>
          </a:p>
        </p:txBody>
      </p:sp>
      <p:pic>
        <p:nvPicPr>
          <p:cNvPr id="4" name="slide_4_a.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60632" y="3494087"/>
            <a:ext cx="487363" cy="487363"/>
          </a:xfrm>
          <a:prstGeom prst="rect">
            <a:avLst/>
          </a:prstGeom>
        </p:spPr>
      </p:pic>
      <p:pic>
        <p:nvPicPr>
          <p:cNvPr id="5" name="slide_4_b.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260632" y="3490490"/>
            <a:ext cx="487363" cy="487363"/>
          </a:xfrm>
          <a:prstGeom prst="rect">
            <a:avLst/>
          </a:prstGeom>
        </p:spPr>
      </p:pic>
      <p:pic>
        <p:nvPicPr>
          <p:cNvPr id="6" name="slide_4_c.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260631" y="3472407"/>
            <a:ext cx="487363" cy="487363"/>
          </a:xfrm>
          <a:prstGeom prst="rect">
            <a:avLst/>
          </a:prstGeom>
        </p:spPr>
      </p:pic>
    </p:spTree>
    <p:extLst>
      <p:ext uri="{BB962C8B-B14F-4D97-AF65-F5344CB8AC3E}">
        <p14:creationId xmlns:p14="http://schemas.microsoft.com/office/powerpoint/2010/main" val="289069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14" fill="hold"/>
                                        <p:tgtEl>
                                          <p:spTgt spid="4"/>
                                        </p:tgtEl>
                                      </p:cBhvr>
                                    </p:cmd>
                                  </p:childTnLst>
                                </p:cTn>
                              </p:par>
                            </p:childTnLst>
                          </p:cTn>
                        </p:par>
                        <p:par>
                          <p:cTn id="7" fill="hold">
                            <p:stCondLst>
                              <p:cond delay="28514"/>
                            </p:stCondLst>
                            <p:childTnLst>
                              <p:par>
                                <p:cTn id="8" presetID="1" presetClass="mediacall" presetSubtype="0" fill="hold" nodeType="afterEffect">
                                  <p:stCondLst>
                                    <p:cond delay="0"/>
                                  </p:stCondLst>
                                  <p:childTnLst>
                                    <p:cmd type="call" cmd="playFrom(0.0)">
                                      <p:cBhvr>
                                        <p:cTn id="9" dur="42724" fill="hold"/>
                                        <p:tgtEl>
                                          <p:spTgt spid="5"/>
                                        </p:tgtEl>
                                      </p:cBhvr>
                                    </p:cmd>
                                  </p:childTnLst>
                                </p:cTn>
                              </p:par>
                            </p:childTnLst>
                          </p:cTn>
                        </p:par>
                        <p:par>
                          <p:cTn id="10" fill="hold">
                            <p:stCondLst>
                              <p:cond delay="71238"/>
                            </p:stCondLst>
                            <p:childTnLst>
                              <p:par>
                                <p:cTn id="11" presetID="1" presetClass="mediacall" presetSubtype="0" fill="hold" nodeType="afterEffect">
                                  <p:stCondLst>
                                    <p:cond delay="0"/>
                                  </p:stCondLst>
                                  <p:childTnLst>
                                    <p:cmd type="call" cmd="playFrom(0.0)">
                                      <p:cBhvr>
                                        <p:cTn id="12" dur="293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audio>
              <p:cMediaNode vol="80000">
                <p:cTn id="14" fill="hold" display="0">
                  <p:stCondLst>
                    <p:cond delay="indefinite"/>
                  </p:stCondLst>
                  <p:endCondLst>
                    <p:cond evt="onStopAudio" delay="0">
                      <p:tgtEl>
                        <p:sldTgt/>
                      </p:tgtEl>
                    </p:cond>
                  </p:endCondLst>
                </p:cTn>
                <p:tgtEl>
                  <p:spTgt spid="5"/>
                </p:tgtEl>
              </p:cMediaNode>
            </p:audio>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smtClean="0"/>
              <a:t>ASSESS CT Experiments</a:t>
            </a:r>
            <a:endParaRPr lang="en-GB" dirty="0"/>
          </a:p>
        </p:txBody>
      </p:sp>
      <p:sp>
        <p:nvSpPr>
          <p:cNvPr id="3" name="Inhaltsplatzhalter 2"/>
          <p:cNvSpPr>
            <a:spLocks noGrp="1"/>
          </p:cNvSpPr>
          <p:nvPr>
            <p:ph idx="1"/>
          </p:nvPr>
        </p:nvSpPr>
        <p:spPr/>
        <p:txBody>
          <a:bodyPr>
            <a:normAutofit/>
          </a:bodyPr>
          <a:lstStyle/>
          <a:p>
            <a:pPr marL="342900" lvl="1" indent="-342900">
              <a:buFont typeface="Arial" panose="020B0604020202020204" pitchFamily="34" charset="0"/>
              <a:buChar char="•"/>
            </a:pPr>
            <a:r>
              <a:rPr lang="en-GB" dirty="0" smtClean="0"/>
              <a:t>The annotation experiment is focused on the following semantic groups:</a:t>
            </a:r>
          </a:p>
          <a:p>
            <a:pPr marL="742950" lvl="2" indent="-342900"/>
            <a:r>
              <a:rPr lang="en-GB" dirty="0" smtClean="0"/>
              <a:t>Findings. “</a:t>
            </a:r>
            <a:r>
              <a:rPr lang="en-GB" dirty="0"/>
              <a:t>Type 2 diabetes mellitus controlled by diet</a:t>
            </a:r>
            <a:r>
              <a:rPr lang="en-GB" dirty="0" smtClean="0"/>
              <a:t>”</a:t>
            </a:r>
          </a:p>
          <a:p>
            <a:pPr marL="742950" lvl="2" indent="-342900"/>
            <a:r>
              <a:rPr lang="en-GB" dirty="0" smtClean="0"/>
              <a:t>Procedures. “Radioisotope </a:t>
            </a:r>
            <a:r>
              <a:rPr lang="en-GB" dirty="0"/>
              <a:t>scan for myocardial </a:t>
            </a:r>
            <a:r>
              <a:rPr lang="en-GB" dirty="0" smtClean="0"/>
              <a:t>infarction”</a:t>
            </a:r>
          </a:p>
          <a:p>
            <a:pPr marL="742950" lvl="2" indent="-342900"/>
            <a:r>
              <a:rPr lang="en-GB" dirty="0"/>
              <a:t>Substances. “Distilled </a:t>
            </a:r>
            <a:r>
              <a:rPr lang="en-GB" dirty="0" smtClean="0"/>
              <a:t>water”, “Glucocorticoid”</a:t>
            </a:r>
            <a:endParaRPr lang="en-GB" dirty="0"/>
          </a:p>
          <a:p>
            <a:pPr marL="742950" lvl="2" indent="-342900"/>
            <a:r>
              <a:rPr lang="en-GB" dirty="0" smtClean="0"/>
              <a:t>Results of clinical and lab measurements.  “mg/dl”</a:t>
            </a:r>
          </a:p>
          <a:p>
            <a:pPr marL="742950" lvl="2" indent="-342900"/>
            <a:r>
              <a:rPr lang="en-GB" dirty="0" smtClean="0"/>
              <a:t>Related qualifiers. “Complicated” “Advanced”</a:t>
            </a:r>
          </a:p>
          <a:p>
            <a:pPr marL="742950" lvl="2" indent="-342900"/>
            <a:r>
              <a:rPr lang="en-GB" dirty="0" smtClean="0"/>
              <a:t>Organisms. “</a:t>
            </a:r>
            <a:r>
              <a:rPr lang="en-GB" dirty="0"/>
              <a:t>Saccharomyces </a:t>
            </a:r>
            <a:r>
              <a:rPr lang="en-GB" dirty="0" smtClean="0"/>
              <a:t>cerevisiae”</a:t>
            </a:r>
          </a:p>
          <a:p>
            <a:pPr marL="742950" lvl="2" indent="-342900"/>
            <a:r>
              <a:rPr lang="en-GB" dirty="0" smtClean="0"/>
              <a:t>Anatomy or body structures. “Duodenum”</a:t>
            </a:r>
          </a:p>
          <a:p>
            <a:pPr marL="742950" lvl="2" indent="-342900"/>
            <a:r>
              <a:rPr lang="en-GB" dirty="0" smtClean="0"/>
              <a:t>Medical devices. “Endoscope”</a:t>
            </a:r>
          </a:p>
        </p:txBody>
      </p:sp>
      <p:pic>
        <p:nvPicPr>
          <p:cNvPr id="5" name="slide_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6656" y="2852936"/>
            <a:ext cx="487363" cy="487363"/>
          </a:xfrm>
          <a:prstGeom prst="rect">
            <a:avLst/>
          </a:prstGeom>
        </p:spPr>
      </p:pic>
    </p:spTree>
    <p:extLst>
      <p:ext uri="{BB962C8B-B14F-4D97-AF65-F5344CB8AC3E}">
        <p14:creationId xmlns:p14="http://schemas.microsoft.com/office/powerpoint/2010/main" val="412738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84"/>
            <a:ext cx="8229600" cy="1143000"/>
          </a:xfrm>
        </p:spPr>
        <p:txBody>
          <a:bodyPr/>
          <a:lstStyle/>
          <a:p>
            <a:r>
              <a:rPr lang="es-ES" dirty="0" smtClean="0"/>
              <a:t>Definitions</a:t>
            </a:r>
            <a:endParaRPr lang="en-GB" dirty="0"/>
          </a:p>
        </p:txBody>
      </p:sp>
      <p:cxnSp>
        <p:nvCxnSpPr>
          <p:cNvPr id="9" name="Gewinkelte Verbindung 8"/>
          <p:cNvCxnSpPr>
            <a:endCxn id="17" idx="2"/>
          </p:cNvCxnSpPr>
          <p:nvPr/>
        </p:nvCxnSpPr>
        <p:spPr>
          <a:xfrm rot="16200000" flipH="1">
            <a:off x="1439651" y="1928502"/>
            <a:ext cx="1512170" cy="576063"/>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1457654" y="1063461"/>
            <a:ext cx="900100" cy="400110"/>
          </a:xfrm>
          <a:prstGeom prst="rect">
            <a:avLst/>
          </a:prstGeom>
          <a:noFill/>
          <a:ln w="19050">
            <a:solidFill>
              <a:srgbClr val="FF0000"/>
            </a:solidFill>
          </a:ln>
        </p:spPr>
        <p:txBody>
          <a:bodyPr wrap="square" rtlCol="0">
            <a:spAutoFit/>
          </a:bodyPr>
          <a:lstStyle/>
          <a:p>
            <a:pPr algn="ctr"/>
            <a:r>
              <a:rPr lang="es-ES" sz="2000" dirty="0" smtClean="0"/>
              <a:t>Token</a:t>
            </a:r>
            <a:endParaRPr lang="en-GB" sz="2000" dirty="0"/>
          </a:p>
        </p:txBody>
      </p:sp>
      <p:pic>
        <p:nvPicPr>
          <p:cNvPr id="102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05312" y="2028330"/>
            <a:ext cx="4657226"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Ellipse 16"/>
          <p:cNvSpPr/>
          <p:nvPr/>
        </p:nvSpPr>
        <p:spPr>
          <a:xfrm>
            <a:off x="2483768" y="2828603"/>
            <a:ext cx="1008112" cy="288032"/>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Gewinkelte Verbindung 22"/>
          <p:cNvCxnSpPr>
            <a:stCxn id="24" idx="2"/>
          </p:cNvCxnSpPr>
          <p:nvPr/>
        </p:nvCxnSpPr>
        <p:spPr>
          <a:xfrm rot="16200000" flipH="1">
            <a:off x="4030022" y="2284740"/>
            <a:ext cx="1807807" cy="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4483875" y="980728"/>
            <a:ext cx="900100" cy="400110"/>
          </a:xfrm>
          <a:prstGeom prst="rect">
            <a:avLst/>
          </a:prstGeom>
          <a:noFill/>
          <a:ln w="19050">
            <a:solidFill>
              <a:srgbClr val="FF0000"/>
            </a:solidFill>
          </a:ln>
        </p:spPr>
        <p:txBody>
          <a:bodyPr wrap="square" rtlCol="0">
            <a:spAutoFit/>
          </a:bodyPr>
          <a:lstStyle/>
          <a:p>
            <a:pPr algn="ctr"/>
            <a:r>
              <a:rPr lang="es-ES" sz="2000" dirty="0" smtClean="0"/>
              <a:t>Code</a:t>
            </a:r>
            <a:endParaRPr lang="en-GB" sz="2000" dirty="0"/>
          </a:p>
        </p:txBody>
      </p:sp>
      <p:sp>
        <p:nvSpPr>
          <p:cNvPr id="25" name="Ellipse 24"/>
          <p:cNvSpPr/>
          <p:nvPr/>
        </p:nvSpPr>
        <p:spPr>
          <a:xfrm>
            <a:off x="4499992" y="3188643"/>
            <a:ext cx="864096" cy="288032"/>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Gewinkelte Verbindung 30"/>
          <p:cNvCxnSpPr>
            <a:stCxn id="32" idx="0"/>
            <a:endCxn id="33" idx="2"/>
          </p:cNvCxnSpPr>
          <p:nvPr/>
        </p:nvCxnSpPr>
        <p:spPr>
          <a:xfrm rot="5400000" flipH="1" flipV="1">
            <a:off x="1602051" y="5164168"/>
            <a:ext cx="1232375" cy="675075"/>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1331640" y="6117892"/>
            <a:ext cx="1098122" cy="400110"/>
          </a:xfrm>
          <a:prstGeom prst="rect">
            <a:avLst/>
          </a:prstGeom>
          <a:noFill/>
          <a:ln w="19050">
            <a:solidFill>
              <a:srgbClr val="FF0000"/>
            </a:solidFill>
          </a:ln>
        </p:spPr>
        <p:txBody>
          <a:bodyPr wrap="square" rtlCol="0">
            <a:spAutoFit/>
          </a:bodyPr>
          <a:lstStyle/>
          <a:p>
            <a:pPr algn="ctr"/>
            <a:r>
              <a:rPr lang="es-ES" sz="2000" dirty="0" smtClean="0"/>
              <a:t>Concept</a:t>
            </a:r>
            <a:endParaRPr lang="en-GB" sz="2000" dirty="0"/>
          </a:p>
        </p:txBody>
      </p:sp>
      <p:sp>
        <p:nvSpPr>
          <p:cNvPr id="33" name="Ellipse 32"/>
          <p:cNvSpPr/>
          <p:nvPr/>
        </p:nvSpPr>
        <p:spPr>
          <a:xfrm>
            <a:off x="2555776" y="4613842"/>
            <a:ext cx="1008112" cy="54335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Gewinkelte Verbindung 40"/>
          <p:cNvCxnSpPr>
            <a:stCxn id="42" idx="0"/>
            <a:endCxn id="47" idx="6"/>
          </p:cNvCxnSpPr>
          <p:nvPr/>
        </p:nvCxnSpPr>
        <p:spPr>
          <a:xfrm rot="16200000" flipV="1">
            <a:off x="2684342" y="4560574"/>
            <a:ext cx="2844316" cy="365144"/>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feld 41"/>
          <p:cNvSpPr txBox="1"/>
          <p:nvPr/>
        </p:nvSpPr>
        <p:spPr>
          <a:xfrm>
            <a:off x="3740011" y="6165304"/>
            <a:ext cx="1098122" cy="400110"/>
          </a:xfrm>
          <a:prstGeom prst="rect">
            <a:avLst/>
          </a:prstGeom>
          <a:noFill/>
          <a:ln w="19050">
            <a:solidFill>
              <a:srgbClr val="FF0000"/>
            </a:solidFill>
          </a:ln>
        </p:spPr>
        <p:txBody>
          <a:bodyPr wrap="square" rtlCol="0">
            <a:spAutoFit/>
          </a:bodyPr>
          <a:lstStyle/>
          <a:p>
            <a:pPr algn="ctr"/>
            <a:r>
              <a:rPr lang="es-ES" sz="2000" dirty="0" smtClean="0"/>
              <a:t>Chunk</a:t>
            </a:r>
            <a:endParaRPr lang="en-GB" sz="2000" dirty="0"/>
          </a:p>
        </p:txBody>
      </p:sp>
      <p:sp>
        <p:nvSpPr>
          <p:cNvPr id="43" name="Ellipse 42"/>
          <p:cNvSpPr/>
          <p:nvPr/>
        </p:nvSpPr>
        <p:spPr>
          <a:xfrm>
            <a:off x="3618497" y="4613843"/>
            <a:ext cx="504056" cy="54335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Ellipse 46"/>
          <p:cNvSpPr/>
          <p:nvPr/>
        </p:nvSpPr>
        <p:spPr>
          <a:xfrm>
            <a:off x="3671900" y="3140968"/>
            <a:ext cx="252028" cy="36004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Gerade Verbindung mit Pfeil 45"/>
          <p:cNvCxnSpPr>
            <a:endCxn id="43" idx="6"/>
          </p:cNvCxnSpPr>
          <p:nvPr/>
        </p:nvCxnSpPr>
        <p:spPr>
          <a:xfrm flipH="1">
            <a:off x="4122553" y="4885517"/>
            <a:ext cx="166519"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Ellipse 50"/>
          <p:cNvSpPr/>
          <p:nvPr/>
        </p:nvSpPr>
        <p:spPr>
          <a:xfrm>
            <a:off x="4499992" y="4613817"/>
            <a:ext cx="1008112" cy="54335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Gewinkelte Verbindung 51"/>
          <p:cNvCxnSpPr>
            <a:stCxn id="53" idx="0"/>
            <a:endCxn id="25" idx="6"/>
          </p:cNvCxnSpPr>
          <p:nvPr/>
        </p:nvCxnSpPr>
        <p:spPr>
          <a:xfrm rot="16200000" flipV="1">
            <a:off x="4361812" y="4334936"/>
            <a:ext cx="2544613" cy="540060"/>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feld 52"/>
          <p:cNvSpPr txBox="1"/>
          <p:nvPr/>
        </p:nvSpPr>
        <p:spPr>
          <a:xfrm>
            <a:off x="5148064" y="5877272"/>
            <a:ext cx="1512168" cy="707886"/>
          </a:xfrm>
          <a:prstGeom prst="rect">
            <a:avLst/>
          </a:prstGeom>
          <a:noFill/>
          <a:ln w="19050">
            <a:solidFill>
              <a:srgbClr val="FF0000"/>
            </a:solidFill>
          </a:ln>
        </p:spPr>
        <p:txBody>
          <a:bodyPr wrap="square" rtlCol="0">
            <a:spAutoFit/>
          </a:bodyPr>
          <a:lstStyle/>
          <a:p>
            <a:pPr algn="ctr"/>
            <a:r>
              <a:rPr lang="es-ES" sz="2000" dirty="0" smtClean="0"/>
              <a:t>Annotation group</a:t>
            </a:r>
            <a:endParaRPr lang="en-GB" sz="2000" dirty="0"/>
          </a:p>
        </p:txBody>
      </p:sp>
      <p:cxnSp>
        <p:nvCxnSpPr>
          <p:cNvPr id="55" name="Gerade Verbindung mit Pfeil 54"/>
          <p:cNvCxnSpPr>
            <a:endCxn id="51" idx="6"/>
          </p:cNvCxnSpPr>
          <p:nvPr/>
        </p:nvCxnSpPr>
        <p:spPr>
          <a:xfrm flipH="1" flipV="1">
            <a:off x="5508104" y="4885492"/>
            <a:ext cx="396046" cy="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slide_6_a.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565357" y="5162470"/>
            <a:ext cx="487363" cy="487363"/>
          </a:xfrm>
          <a:prstGeom prst="rect">
            <a:avLst/>
          </a:prstGeom>
        </p:spPr>
      </p:pic>
      <p:pic>
        <p:nvPicPr>
          <p:cNvPr id="4" name="slide_6_b.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0565357" y="5157192"/>
            <a:ext cx="487363" cy="487363"/>
          </a:xfrm>
          <a:prstGeom prst="rect">
            <a:avLst/>
          </a:prstGeom>
          <a:ln w="88900" cap="sq" cmpd="thickThin">
            <a:solidFill>
              <a:srgbClr val="000000"/>
            </a:solidFill>
            <a:prstDash val="solid"/>
            <a:miter lim="800000"/>
          </a:ln>
          <a:effectLst>
            <a:innerShdw blurRad="76200">
              <a:srgbClr val="000000"/>
            </a:innerShdw>
          </a:effectLst>
        </p:spPr>
      </p:pic>
      <p:pic>
        <p:nvPicPr>
          <p:cNvPr id="5" name="slide_6_c.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0620672" y="5103935"/>
            <a:ext cx="487363" cy="487363"/>
          </a:xfrm>
          <a:prstGeom prst="rect">
            <a:avLst/>
          </a:prstGeom>
        </p:spPr>
      </p:pic>
      <p:pic>
        <p:nvPicPr>
          <p:cNvPr id="6" name="slide_6_d.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0787829" y="5021751"/>
            <a:ext cx="487363" cy="487363"/>
          </a:xfrm>
          <a:prstGeom prst="rect">
            <a:avLst/>
          </a:prstGeom>
        </p:spPr>
      </p:pic>
      <p:pic>
        <p:nvPicPr>
          <p:cNvPr id="7" name="slide_6_e.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0403165" y="5347616"/>
            <a:ext cx="487363" cy="487363"/>
          </a:xfrm>
          <a:prstGeom prst="rect">
            <a:avLst/>
          </a:prstGeom>
        </p:spPr>
      </p:pic>
      <p:pic>
        <p:nvPicPr>
          <p:cNvPr id="8" name="slide_6_f.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10575323" y="5103934"/>
            <a:ext cx="487363" cy="487363"/>
          </a:xfrm>
          <a:prstGeom prst="rect">
            <a:avLst/>
          </a:prstGeom>
        </p:spPr>
      </p:pic>
      <p:pic>
        <p:nvPicPr>
          <p:cNvPr id="11" name="slide_6_f.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10544148" y="5170978"/>
            <a:ext cx="487363" cy="487363"/>
          </a:xfrm>
          <a:prstGeom prst="rect">
            <a:avLst/>
          </a:prstGeom>
        </p:spPr>
      </p:pic>
    </p:spTree>
    <p:extLst>
      <p:ext uri="{BB962C8B-B14F-4D97-AF65-F5344CB8AC3E}">
        <p14:creationId xmlns:p14="http://schemas.microsoft.com/office/powerpoint/2010/main" val="156064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2" fill="hold"/>
                                        <p:tgtEl>
                                          <p:spTgt spid="3"/>
                                        </p:tgtEl>
                                      </p:cBhvr>
                                    </p:cmd>
                                  </p:childTnLst>
                                </p:cTn>
                              </p:par>
                            </p:childTnLst>
                          </p:cTn>
                        </p:par>
                        <p:par>
                          <p:cTn id="7" fill="hold">
                            <p:stCondLst>
                              <p:cond delay="10402"/>
                            </p:stCondLst>
                            <p:childTnLst>
                              <p:par>
                                <p:cTn id="8" presetID="1" presetClass="mediacall" presetSubtype="0" fill="hold" nodeType="afterEffect">
                                  <p:stCondLst>
                                    <p:cond delay="0"/>
                                  </p:stCondLst>
                                  <p:childTnLst>
                                    <p:cmd type="call" cmd="playFrom(0.0)">
                                      <p:cBhvr>
                                        <p:cTn id="9" dur="23870" fill="hold"/>
                                        <p:tgtEl>
                                          <p:spTgt spid="4"/>
                                        </p:tgtEl>
                                      </p:cBhvr>
                                    </p:cmd>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34272"/>
                            </p:stCondLst>
                            <p:childTnLst>
                              <p:par>
                                <p:cTn id="20" presetID="1" presetClass="mediacall" presetSubtype="0" fill="hold" nodeType="afterEffect">
                                  <p:stCondLst>
                                    <p:cond delay="0"/>
                                  </p:stCondLst>
                                  <p:childTnLst>
                                    <p:cmd type="call" cmd="playFrom(0.0)">
                                      <p:cBhvr>
                                        <p:cTn id="21" dur="18018" fill="hold"/>
                                        <p:tgtEl>
                                          <p:spTgt spid="5"/>
                                        </p:tgtEl>
                                      </p:cBhvr>
                                    </p:cmd>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2290"/>
                            </p:stCondLst>
                            <p:childTnLst>
                              <p:par>
                                <p:cTn id="32" presetID="1" presetClass="mediacall" presetSubtype="0" fill="hold" nodeType="afterEffect">
                                  <p:stCondLst>
                                    <p:cond delay="0"/>
                                  </p:stCondLst>
                                  <p:childTnLst>
                                    <p:cmd type="call" cmd="playFrom(0.0)">
                                      <p:cBhvr>
                                        <p:cTn id="33" dur="25031" fill="hold"/>
                                        <p:tgtEl>
                                          <p:spTgt spid="6"/>
                                        </p:tgtEl>
                                      </p:cBhvr>
                                    </p:cmd>
                                  </p:childTnLst>
                                </p:cTn>
                              </p:par>
                              <p:par>
                                <p:cTn id="34" presetID="10"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10"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par>
                          <p:cTn id="49" fill="hold">
                            <p:stCondLst>
                              <p:cond delay="77321"/>
                            </p:stCondLst>
                            <p:childTnLst>
                              <p:par>
                                <p:cTn id="50" presetID="1" presetClass="mediacall" presetSubtype="0" fill="hold" nodeType="afterEffect">
                                  <p:stCondLst>
                                    <p:cond delay="0"/>
                                  </p:stCondLst>
                                  <p:childTnLst>
                                    <p:cmd type="call" cmd="playFrom(0.0)">
                                      <p:cBhvr>
                                        <p:cTn id="51" dur="15743" fill="hold"/>
                                        <p:tgtEl>
                                          <p:spTgt spid="7"/>
                                        </p:tgtEl>
                                      </p:cBhvr>
                                    </p:cmd>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par>
                          <p:cTn id="61" fill="hold">
                            <p:stCondLst>
                              <p:cond delay="93064"/>
                            </p:stCondLst>
                            <p:childTnLst>
                              <p:par>
                                <p:cTn id="62" presetID="1" presetClass="mediacall" presetSubtype="0" fill="hold" nodeType="afterEffect">
                                  <p:stCondLst>
                                    <p:cond delay="0"/>
                                  </p:stCondLst>
                                  <p:childTnLst>
                                    <p:cmd type="call" cmd="playFrom(0.0)">
                                      <p:cBhvr>
                                        <p:cTn id="63" dur="14953" fill="hold"/>
                                        <p:tgtEl>
                                          <p:spTgt spid="11"/>
                                        </p:tgtEl>
                                      </p:cBhvr>
                                    </p:cmd>
                                  </p:childTnLst>
                                </p:cTn>
                              </p:par>
                              <p:par>
                                <p:cTn id="64" presetID="10" presetClass="entr" presetSubtype="0" fill="hold" grpId="0" nodeType="with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fade">
                                      <p:cBhvr>
                                        <p:cTn id="66" dur="500"/>
                                        <p:tgtEl>
                                          <p:spTgt spid="53"/>
                                        </p:tgtEl>
                                      </p:cBhvr>
                                    </p:animEffect>
                                  </p:childTnLst>
                                </p:cTn>
                              </p:par>
                              <p:par>
                                <p:cTn id="67" presetID="10" presetClass="entr" presetSubtype="0" fill="hold" nodeType="with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fade">
                                      <p:cBhvr>
                                        <p:cTn id="69" dur="500"/>
                                        <p:tgtEl>
                                          <p:spTgt spid="5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par>
                                <p:cTn id="73" presetID="10"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3"/>
                </p:tgtEl>
              </p:cMediaNode>
            </p:audio>
            <p:audio>
              <p:cMediaNode vol="80000">
                <p:cTn id="77" fill="hold" display="0">
                  <p:stCondLst>
                    <p:cond delay="indefinite"/>
                  </p:stCondLst>
                  <p:endCondLst>
                    <p:cond evt="onStopAudio" delay="0">
                      <p:tgtEl>
                        <p:sldTgt/>
                      </p:tgtEl>
                    </p:cond>
                  </p:endCondLst>
                </p:cTn>
                <p:tgtEl>
                  <p:spTgt spid="4"/>
                </p:tgtEl>
              </p:cMediaNode>
            </p:audio>
            <p:audio>
              <p:cMediaNode vol="80000">
                <p:cTn id="78" fill="hold" display="0">
                  <p:stCondLst>
                    <p:cond delay="indefinite"/>
                  </p:stCondLst>
                  <p:endCondLst>
                    <p:cond evt="onStopAudio" delay="0">
                      <p:tgtEl>
                        <p:sldTgt/>
                      </p:tgtEl>
                    </p:cond>
                  </p:endCondLst>
                </p:cTn>
                <p:tgtEl>
                  <p:spTgt spid="5"/>
                </p:tgtEl>
              </p:cMediaNode>
            </p:audio>
            <p:audio>
              <p:cMediaNode vol="80000">
                <p:cTn id="79" fill="hold" display="0">
                  <p:stCondLst>
                    <p:cond delay="indefinite"/>
                  </p:stCondLst>
                  <p:endCondLst>
                    <p:cond evt="onStopAudio" delay="0">
                      <p:tgtEl>
                        <p:sldTgt/>
                      </p:tgtEl>
                    </p:cond>
                  </p:endCondLst>
                </p:cTn>
                <p:tgtEl>
                  <p:spTgt spid="6"/>
                </p:tgtEl>
              </p:cMediaNode>
            </p:audio>
            <p:audio>
              <p:cMediaNode vol="80000">
                <p:cTn id="80" fill="hold" display="0">
                  <p:stCondLst>
                    <p:cond delay="indefinite"/>
                  </p:stCondLst>
                  <p:endCondLst>
                    <p:cond evt="onStopAudio" delay="0">
                      <p:tgtEl>
                        <p:sldTgt/>
                      </p:tgtEl>
                    </p:cond>
                  </p:endCondLst>
                </p:cTn>
                <p:tgtEl>
                  <p:spTgt spid="7"/>
                </p:tgtEl>
              </p:cMediaNode>
            </p:audio>
            <p:audio>
              <p:cMediaNode vol="80000">
                <p:cTn id="81" fill="hold" display="0">
                  <p:stCondLst>
                    <p:cond delay="indefinite"/>
                  </p:stCondLst>
                  <p:endCondLst>
                    <p:cond evt="onStopAudio" delay="0">
                      <p:tgtEl>
                        <p:sldTgt/>
                      </p:tgtEl>
                    </p:cond>
                  </p:endCondLst>
                </p:cTn>
                <p:tgtEl>
                  <p:spTgt spid="8"/>
                </p:tgtEl>
              </p:cMediaNode>
            </p:audio>
            <p:audio>
              <p:cMediaNode vol="80000">
                <p:cTn id="82" fill="hold" display="0">
                  <p:stCondLst>
                    <p:cond delay="indefinite"/>
                  </p:stCondLst>
                  <p:endCondLst>
                    <p:cond evt="onStopAudio" delay="0">
                      <p:tgtEl>
                        <p:sldTgt/>
                      </p:tgtEl>
                    </p:cond>
                  </p:endCondLst>
                </p:cTn>
                <p:tgtEl>
                  <p:spTgt spid="11"/>
                </p:tgtEl>
              </p:cMediaNode>
            </p:audio>
          </p:childTnLst>
        </p:cTn>
      </p:par>
    </p:tnLst>
    <p:bldLst>
      <p:bldP spid="16" grpId="0" animBg="1"/>
      <p:bldP spid="17" grpId="0" animBg="1"/>
      <p:bldP spid="24" grpId="0" animBg="1"/>
      <p:bldP spid="25" grpId="0" animBg="1"/>
      <p:bldP spid="32" grpId="0" animBg="1"/>
      <p:bldP spid="33" grpId="0" animBg="1"/>
      <p:bldP spid="42" grpId="0" animBg="1"/>
      <p:bldP spid="43" grpId="0" animBg="1"/>
      <p:bldP spid="47" grpId="0" animBg="1"/>
      <p:bldP spid="51"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3584" y="279192"/>
            <a:ext cx="8229600" cy="1143000"/>
          </a:xfrm>
        </p:spPr>
        <p:txBody>
          <a:bodyPr/>
          <a:lstStyle/>
          <a:p>
            <a:r>
              <a:rPr lang="es-ES" dirty="0"/>
              <a:t>Annotation excel </a:t>
            </a:r>
            <a:r>
              <a:rPr lang="es-ES" dirty="0" smtClean="0"/>
              <a:t>spreadsheet</a:t>
            </a:r>
            <a:endParaRPr lang="es-ES" dirty="0"/>
          </a:p>
        </p:txBody>
      </p:sp>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9512" y="3223060"/>
            <a:ext cx="8817744" cy="171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Gewinkelte Verbindung 4"/>
          <p:cNvCxnSpPr>
            <a:stCxn id="6" idx="2"/>
            <a:endCxn id="7" idx="0"/>
          </p:cNvCxnSpPr>
          <p:nvPr/>
        </p:nvCxnSpPr>
        <p:spPr>
          <a:xfrm rot="5400000">
            <a:off x="170511" y="3149969"/>
            <a:ext cx="864096" cy="27003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287524" y="2452826"/>
            <a:ext cx="900100" cy="400110"/>
          </a:xfrm>
          <a:prstGeom prst="rect">
            <a:avLst/>
          </a:prstGeom>
          <a:noFill/>
          <a:ln w="19050">
            <a:solidFill>
              <a:srgbClr val="FF0000"/>
            </a:solidFill>
          </a:ln>
        </p:spPr>
        <p:txBody>
          <a:bodyPr wrap="square" rtlCol="0">
            <a:spAutoFit/>
          </a:bodyPr>
          <a:lstStyle/>
          <a:p>
            <a:pPr algn="ctr"/>
            <a:r>
              <a:rPr lang="es-ES" sz="2000" dirty="0" smtClean="0"/>
              <a:t>Tokens</a:t>
            </a:r>
            <a:endParaRPr lang="en-GB" sz="2000" dirty="0"/>
          </a:p>
        </p:txBody>
      </p:sp>
      <p:sp>
        <p:nvSpPr>
          <p:cNvPr id="7" name="Ellipse 6"/>
          <p:cNvSpPr/>
          <p:nvPr/>
        </p:nvSpPr>
        <p:spPr>
          <a:xfrm>
            <a:off x="35496" y="3717032"/>
            <a:ext cx="864096" cy="144016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Gewinkelte Verbindung 9"/>
          <p:cNvCxnSpPr>
            <a:stCxn id="11" idx="0"/>
            <a:endCxn id="12" idx="4"/>
          </p:cNvCxnSpPr>
          <p:nvPr/>
        </p:nvCxnSpPr>
        <p:spPr>
          <a:xfrm rot="5400000" flipH="1" flipV="1">
            <a:off x="997280" y="5254880"/>
            <a:ext cx="648072" cy="452696"/>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579739" y="5805264"/>
            <a:ext cx="1030458" cy="400110"/>
          </a:xfrm>
          <a:prstGeom prst="rect">
            <a:avLst/>
          </a:prstGeom>
          <a:noFill/>
          <a:ln w="19050">
            <a:solidFill>
              <a:srgbClr val="FF0000"/>
            </a:solidFill>
          </a:ln>
        </p:spPr>
        <p:txBody>
          <a:bodyPr wrap="square" rtlCol="0">
            <a:spAutoFit/>
          </a:bodyPr>
          <a:lstStyle/>
          <a:p>
            <a:pPr algn="ctr"/>
            <a:r>
              <a:rPr lang="es-ES" sz="2000" dirty="0" smtClean="0"/>
              <a:t>Chunks</a:t>
            </a:r>
            <a:endParaRPr lang="en-GB" sz="2000" dirty="0"/>
          </a:p>
        </p:txBody>
      </p:sp>
      <p:sp>
        <p:nvSpPr>
          <p:cNvPr id="12" name="Ellipse 11"/>
          <p:cNvSpPr/>
          <p:nvPr/>
        </p:nvSpPr>
        <p:spPr>
          <a:xfrm>
            <a:off x="1115616" y="3310279"/>
            <a:ext cx="864096" cy="1846913"/>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Gewinkelte Verbindung 18"/>
          <p:cNvCxnSpPr>
            <a:stCxn id="20" idx="2"/>
            <a:endCxn id="21" idx="0"/>
          </p:cNvCxnSpPr>
          <p:nvPr/>
        </p:nvCxnSpPr>
        <p:spPr>
          <a:xfrm rot="16200000" flipH="1">
            <a:off x="2802404" y="2721427"/>
            <a:ext cx="837183" cy="1897"/>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2339752" y="1595899"/>
            <a:ext cx="1760590" cy="707886"/>
          </a:xfrm>
          <a:prstGeom prst="rect">
            <a:avLst/>
          </a:prstGeom>
          <a:noFill/>
          <a:ln w="19050">
            <a:solidFill>
              <a:srgbClr val="FF0000"/>
            </a:solidFill>
          </a:ln>
        </p:spPr>
        <p:txBody>
          <a:bodyPr wrap="square" rtlCol="0">
            <a:spAutoFit/>
          </a:bodyPr>
          <a:lstStyle/>
          <a:p>
            <a:pPr algn="ctr"/>
            <a:r>
              <a:rPr lang="es-ES" sz="2000" dirty="0" smtClean="0"/>
              <a:t>SCT ONLY Setting</a:t>
            </a:r>
            <a:endParaRPr lang="en-GB" sz="2000" dirty="0"/>
          </a:p>
        </p:txBody>
      </p:sp>
      <p:sp>
        <p:nvSpPr>
          <p:cNvPr id="21" name="Ellipse 20"/>
          <p:cNvSpPr/>
          <p:nvPr/>
        </p:nvSpPr>
        <p:spPr>
          <a:xfrm>
            <a:off x="2483768" y="3140968"/>
            <a:ext cx="1476352" cy="338623"/>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Gewinkelte Verbindung 26"/>
          <p:cNvCxnSpPr>
            <a:stCxn id="28" idx="2"/>
            <a:endCxn id="29" idx="0"/>
          </p:cNvCxnSpPr>
          <p:nvPr/>
        </p:nvCxnSpPr>
        <p:spPr>
          <a:xfrm rot="16200000" flipH="1">
            <a:off x="5290286" y="2721427"/>
            <a:ext cx="837183" cy="1897"/>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4827634" y="1595899"/>
            <a:ext cx="1760590" cy="707886"/>
          </a:xfrm>
          <a:prstGeom prst="rect">
            <a:avLst/>
          </a:prstGeom>
          <a:noFill/>
          <a:ln w="19050">
            <a:solidFill>
              <a:srgbClr val="FF0000"/>
            </a:solidFill>
          </a:ln>
        </p:spPr>
        <p:txBody>
          <a:bodyPr wrap="square" rtlCol="0">
            <a:spAutoFit/>
          </a:bodyPr>
          <a:lstStyle/>
          <a:p>
            <a:pPr algn="ctr"/>
            <a:r>
              <a:rPr lang="es-ES" sz="2000" dirty="0" smtClean="0"/>
              <a:t>UMLS EXT Setting</a:t>
            </a:r>
            <a:endParaRPr lang="en-GB" sz="2000" dirty="0"/>
          </a:p>
        </p:txBody>
      </p:sp>
      <p:sp>
        <p:nvSpPr>
          <p:cNvPr id="29" name="Ellipse 28"/>
          <p:cNvSpPr/>
          <p:nvPr/>
        </p:nvSpPr>
        <p:spPr>
          <a:xfrm>
            <a:off x="4971650" y="3140968"/>
            <a:ext cx="1476352" cy="338623"/>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Gewinkelte Verbindung 31"/>
          <p:cNvCxnSpPr/>
          <p:nvPr/>
        </p:nvCxnSpPr>
        <p:spPr>
          <a:xfrm rot="5400000">
            <a:off x="7434665" y="2712276"/>
            <a:ext cx="804282" cy="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a:off x="7092280" y="1595899"/>
            <a:ext cx="1476352" cy="707886"/>
          </a:xfrm>
          <a:prstGeom prst="rect">
            <a:avLst/>
          </a:prstGeom>
          <a:noFill/>
          <a:ln w="19050">
            <a:solidFill>
              <a:srgbClr val="FF0000"/>
            </a:solidFill>
          </a:ln>
        </p:spPr>
        <p:txBody>
          <a:bodyPr wrap="square" rtlCol="0">
            <a:spAutoFit/>
          </a:bodyPr>
          <a:lstStyle/>
          <a:p>
            <a:pPr algn="ctr"/>
            <a:r>
              <a:rPr lang="es-ES" sz="2000" dirty="0" smtClean="0"/>
              <a:t>LOCAL Setting</a:t>
            </a:r>
            <a:endParaRPr lang="en-GB" sz="2000" dirty="0"/>
          </a:p>
        </p:txBody>
      </p:sp>
      <p:sp>
        <p:nvSpPr>
          <p:cNvPr id="34" name="Ellipse 33"/>
          <p:cNvSpPr/>
          <p:nvPr/>
        </p:nvSpPr>
        <p:spPr>
          <a:xfrm>
            <a:off x="7092280" y="3108067"/>
            <a:ext cx="1476352" cy="338623"/>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Gewinkelte Verbindung 37"/>
          <p:cNvCxnSpPr>
            <a:stCxn id="39" idx="0"/>
            <a:endCxn id="40" idx="4"/>
          </p:cNvCxnSpPr>
          <p:nvPr/>
        </p:nvCxnSpPr>
        <p:spPr>
          <a:xfrm rot="16200000" flipV="1">
            <a:off x="1573543" y="4895037"/>
            <a:ext cx="1820453" cy="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feld 38"/>
          <p:cNvSpPr txBox="1"/>
          <p:nvPr/>
        </p:nvSpPr>
        <p:spPr>
          <a:xfrm>
            <a:off x="1979712" y="5805264"/>
            <a:ext cx="1030458" cy="400110"/>
          </a:xfrm>
          <a:prstGeom prst="rect">
            <a:avLst/>
          </a:prstGeom>
          <a:noFill/>
          <a:ln w="19050">
            <a:solidFill>
              <a:srgbClr val="FF0000"/>
            </a:solidFill>
          </a:ln>
        </p:spPr>
        <p:txBody>
          <a:bodyPr wrap="square" rtlCol="0">
            <a:spAutoFit/>
          </a:bodyPr>
          <a:lstStyle/>
          <a:p>
            <a:pPr algn="ctr"/>
            <a:r>
              <a:rPr lang="es-ES" sz="2000" dirty="0" smtClean="0"/>
              <a:t>Code</a:t>
            </a:r>
            <a:endParaRPr lang="en-GB" sz="2000" dirty="0"/>
          </a:p>
        </p:txBody>
      </p:sp>
      <p:sp>
        <p:nvSpPr>
          <p:cNvPr id="40" name="Ellipse 39"/>
          <p:cNvSpPr/>
          <p:nvPr/>
        </p:nvSpPr>
        <p:spPr>
          <a:xfrm>
            <a:off x="2051720" y="3446690"/>
            <a:ext cx="864096" cy="538121"/>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Gewinkelte Verbindung 42"/>
          <p:cNvCxnSpPr>
            <a:stCxn id="44" idx="0"/>
            <a:endCxn id="45" idx="4"/>
          </p:cNvCxnSpPr>
          <p:nvPr/>
        </p:nvCxnSpPr>
        <p:spPr>
          <a:xfrm rot="5400000" flipH="1" flipV="1">
            <a:off x="5028783" y="4616389"/>
            <a:ext cx="1374787" cy="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feld 43"/>
          <p:cNvSpPr txBox="1"/>
          <p:nvPr/>
        </p:nvSpPr>
        <p:spPr>
          <a:xfrm>
            <a:off x="5045555" y="5297432"/>
            <a:ext cx="1328542" cy="1015663"/>
          </a:xfrm>
          <a:prstGeom prst="rect">
            <a:avLst/>
          </a:prstGeom>
          <a:noFill/>
          <a:ln w="19050">
            <a:solidFill>
              <a:srgbClr val="FF0000"/>
            </a:solidFill>
          </a:ln>
        </p:spPr>
        <p:txBody>
          <a:bodyPr wrap="square" rtlCol="0">
            <a:spAutoFit/>
          </a:bodyPr>
          <a:lstStyle/>
          <a:p>
            <a:pPr algn="ctr"/>
            <a:r>
              <a:rPr lang="es-ES" sz="2000" dirty="0" smtClean="0"/>
              <a:t>Concept coverage score</a:t>
            </a:r>
            <a:endParaRPr lang="en-GB" sz="2000" dirty="0"/>
          </a:p>
        </p:txBody>
      </p:sp>
      <p:sp>
        <p:nvSpPr>
          <p:cNvPr id="45" name="Ellipse 44"/>
          <p:cNvSpPr/>
          <p:nvPr/>
        </p:nvSpPr>
        <p:spPr>
          <a:xfrm>
            <a:off x="5277778" y="3384524"/>
            <a:ext cx="864096" cy="538121"/>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Gewinkelte Verbindung 47"/>
          <p:cNvCxnSpPr>
            <a:stCxn id="49" idx="3"/>
            <a:endCxn id="50" idx="4"/>
          </p:cNvCxnSpPr>
          <p:nvPr/>
        </p:nvCxnSpPr>
        <p:spPr>
          <a:xfrm flipV="1">
            <a:off x="8410770" y="3936709"/>
            <a:ext cx="206828" cy="1864780"/>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feld 48"/>
          <p:cNvSpPr txBox="1"/>
          <p:nvPr/>
        </p:nvSpPr>
        <p:spPr>
          <a:xfrm>
            <a:off x="7092280" y="5293657"/>
            <a:ext cx="1318490" cy="1015663"/>
          </a:xfrm>
          <a:prstGeom prst="rect">
            <a:avLst/>
          </a:prstGeom>
          <a:noFill/>
          <a:ln w="19050">
            <a:solidFill>
              <a:srgbClr val="FF0000"/>
            </a:solidFill>
          </a:ln>
        </p:spPr>
        <p:txBody>
          <a:bodyPr wrap="square" rtlCol="0">
            <a:spAutoFit/>
          </a:bodyPr>
          <a:lstStyle/>
          <a:p>
            <a:pPr algn="ctr"/>
            <a:r>
              <a:rPr lang="es-ES" sz="2000" dirty="0" smtClean="0"/>
              <a:t>Term coverage score</a:t>
            </a:r>
            <a:endParaRPr lang="en-GB" sz="2000" dirty="0"/>
          </a:p>
        </p:txBody>
      </p:sp>
      <p:sp>
        <p:nvSpPr>
          <p:cNvPr id="50" name="Ellipse 49"/>
          <p:cNvSpPr/>
          <p:nvPr/>
        </p:nvSpPr>
        <p:spPr>
          <a:xfrm>
            <a:off x="8185550" y="3398588"/>
            <a:ext cx="864096" cy="538121"/>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slide_7_a.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332640" y="2066453"/>
            <a:ext cx="487363" cy="487363"/>
          </a:xfrm>
          <a:prstGeom prst="rect">
            <a:avLst/>
          </a:prstGeom>
        </p:spPr>
      </p:pic>
      <p:pic>
        <p:nvPicPr>
          <p:cNvPr id="4" name="slide_7_b.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345386" y="2887633"/>
            <a:ext cx="487363" cy="487363"/>
          </a:xfrm>
          <a:prstGeom prst="rect">
            <a:avLst/>
          </a:prstGeom>
        </p:spPr>
      </p:pic>
      <p:pic>
        <p:nvPicPr>
          <p:cNvPr id="8" name="slide_7_c.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0345385" y="3649913"/>
            <a:ext cx="487363" cy="487363"/>
          </a:xfrm>
          <a:prstGeom prst="rect">
            <a:avLst/>
          </a:prstGeom>
        </p:spPr>
      </p:pic>
      <p:pic>
        <p:nvPicPr>
          <p:cNvPr id="9" name="slide_7_d.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0332639" y="4362947"/>
            <a:ext cx="487363" cy="487363"/>
          </a:xfrm>
          <a:prstGeom prst="rect">
            <a:avLst/>
          </a:prstGeom>
        </p:spPr>
      </p:pic>
      <p:pic>
        <p:nvPicPr>
          <p:cNvPr id="13" name="slide_7_e.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0332640" y="5155035"/>
            <a:ext cx="487363" cy="487363"/>
          </a:xfrm>
          <a:prstGeom prst="rect">
            <a:avLst/>
          </a:prstGeom>
        </p:spPr>
      </p:pic>
    </p:spTree>
    <p:extLst>
      <p:ext uri="{BB962C8B-B14F-4D97-AF65-F5344CB8AC3E}">
        <p14:creationId xmlns:p14="http://schemas.microsoft.com/office/powerpoint/2010/main" val="17618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26" fill="hold"/>
                                        <p:tgtEl>
                                          <p:spTgt spid="3"/>
                                        </p:tgtEl>
                                      </p:cBhvr>
                                    </p:cmd>
                                  </p:childTnLst>
                                </p:cTn>
                              </p:par>
                            </p:childTnLst>
                          </p:cTn>
                        </p:par>
                        <p:par>
                          <p:cTn id="7" fill="hold">
                            <p:stCondLst>
                              <p:cond delay="34226"/>
                            </p:stCondLst>
                            <p:childTnLst>
                              <p:par>
                                <p:cTn id="8" presetID="1" presetClass="mediacall" presetSubtype="0" fill="hold" nodeType="afterEffect">
                                  <p:stCondLst>
                                    <p:cond delay="0"/>
                                  </p:stCondLst>
                                  <p:childTnLst>
                                    <p:cmd type="call" cmd="playFrom(0.0)">
                                      <p:cBhvr>
                                        <p:cTn id="9" dur="14303" fill="hold"/>
                                        <p:tgtEl>
                                          <p:spTgt spid="4"/>
                                        </p:tgtEl>
                                      </p:cBhvr>
                                    </p:cmd>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48529"/>
                            </p:stCondLst>
                            <p:childTnLst>
                              <p:par>
                                <p:cTn id="20" presetID="1" presetClass="mediacall" presetSubtype="0" fill="hold" nodeType="afterEffect">
                                  <p:stCondLst>
                                    <p:cond delay="0"/>
                                  </p:stCondLst>
                                  <p:childTnLst>
                                    <p:cmd type="call" cmd="playFrom(0.0)">
                                      <p:cBhvr>
                                        <p:cTn id="21" dur="18204" fill="hold"/>
                                        <p:tgtEl>
                                          <p:spTgt spid="8"/>
                                        </p:tgtEl>
                                      </p:cBhvr>
                                    </p:cmd>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66733"/>
                            </p:stCondLst>
                            <p:childTnLst>
                              <p:par>
                                <p:cTn id="32" presetID="1" presetClass="mediacall" presetSubtype="0" fill="hold" nodeType="afterEffect">
                                  <p:stCondLst>
                                    <p:cond delay="0"/>
                                  </p:stCondLst>
                                  <p:childTnLst>
                                    <p:cmd type="call" cmd="playFrom(0.0)">
                                      <p:cBhvr>
                                        <p:cTn id="33" dur="11192" fill="hold"/>
                                        <p:tgtEl>
                                          <p:spTgt spid="9"/>
                                        </p:tgtEl>
                                      </p:cBhvr>
                                    </p:cmd>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par>
                          <p:cTn id="52" fill="hold">
                            <p:stCondLst>
                              <p:cond delay="77925"/>
                            </p:stCondLst>
                            <p:childTnLst>
                              <p:par>
                                <p:cTn id="53" presetID="10" presetClass="entr" presetSubtype="0"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par>
                          <p:cTn id="62" fill="hold">
                            <p:stCondLst>
                              <p:cond delay="78425"/>
                            </p:stCondLst>
                            <p:childTnLst>
                              <p:par>
                                <p:cTn id="63" presetID="1" presetClass="mediacall" presetSubtype="0" fill="hold" nodeType="afterEffect">
                                  <p:stCondLst>
                                    <p:cond delay="0"/>
                                  </p:stCondLst>
                                  <p:childTnLst>
                                    <p:cmd type="call" cmd="playFrom(0.0)">
                                      <p:cBhvr>
                                        <p:cTn id="64" dur="13606" fill="hold"/>
                                        <p:tgtEl>
                                          <p:spTgt spid="13"/>
                                        </p:tgtEl>
                                      </p:cBhvr>
                                    </p:cmd>
                                  </p:childTnLst>
                                </p:cTn>
                              </p:par>
                              <p:par>
                                <p:cTn id="65" presetID="10"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par>
                                <p:cTn id="68" presetID="10"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childTnLst>
                          </p:cTn>
                        </p:par>
                        <p:par>
                          <p:cTn id="74" fill="hold">
                            <p:stCondLst>
                              <p:cond delay="92031"/>
                            </p:stCondLst>
                            <p:childTnLst>
                              <p:par>
                                <p:cTn id="75" presetID="10" presetClass="entr" presetSubtype="0" fill="hold" grpId="0" nodeType="after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500"/>
                                        <p:tgtEl>
                                          <p:spTgt spid="44"/>
                                        </p:tgtEl>
                                      </p:cBhvr>
                                    </p:animEffect>
                                  </p:childTnLst>
                                </p:cTn>
                              </p:par>
                              <p:par>
                                <p:cTn id="78" presetID="10" presetClass="entr" presetSubtype="0" fill="hold"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childTnLst>
                          </p:cTn>
                        </p:par>
                        <p:par>
                          <p:cTn id="84" fill="hold">
                            <p:stCondLst>
                              <p:cond delay="92531"/>
                            </p:stCondLst>
                            <p:childTnLst>
                              <p:par>
                                <p:cTn id="85" presetID="10" presetClass="entr" presetSubtype="0" fill="hold" grpId="0" nodeType="after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par>
                                <p:cTn id="88" presetID="10" presetClass="entr" presetSubtype="0" fill="hold"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500"/>
                                        <p:tgtEl>
                                          <p:spTgt spid="4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fade">
                                      <p:cBhvr>
                                        <p:cTn id="9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4" fill="hold" display="0">
                  <p:stCondLst>
                    <p:cond delay="indefinite"/>
                  </p:stCondLst>
                  <p:endCondLst>
                    <p:cond evt="onStopAudio" delay="0">
                      <p:tgtEl>
                        <p:sldTgt/>
                      </p:tgtEl>
                    </p:cond>
                  </p:endCondLst>
                </p:cTn>
                <p:tgtEl>
                  <p:spTgt spid="3"/>
                </p:tgtEl>
              </p:cMediaNode>
            </p:audio>
            <p:audio>
              <p:cMediaNode vol="80000">
                <p:cTn id="95" fill="hold" display="0">
                  <p:stCondLst>
                    <p:cond delay="indefinite"/>
                  </p:stCondLst>
                  <p:endCondLst>
                    <p:cond evt="onStopAudio" delay="0">
                      <p:tgtEl>
                        <p:sldTgt/>
                      </p:tgtEl>
                    </p:cond>
                  </p:endCondLst>
                </p:cTn>
                <p:tgtEl>
                  <p:spTgt spid="4"/>
                </p:tgtEl>
              </p:cMediaNode>
            </p:audio>
            <p:audio>
              <p:cMediaNode vol="80000">
                <p:cTn id="96" fill="hold" display="0">
                  <p:stCondLst>
                    <p:cond delay="indefinite"/>
                  </p:stCondLst>
                  <p:endCondLst>
                    <p:cond evt="onStopAudio" delay="0">
                      <p:tgtEl>
                        <p:sldTgt/>
                      </p:tgtEl>
                    </p:cond>
                  </p:endCondLst>
                </p:cTn>
                <p:tgtEl>
                  <p:spTgt spid="8"/>
                </p:tgtEl>
              </p:cMediaNode>
            </p:audio>
            <p:audio>
              <p:cMediaNode vol="80000">
                <p:cTn id="97" fill="hold" display="0">
                  <p:stCondLst>
                    <p:cond delay="indefinite"/>
                  </p:stCondLst>
                  <p:endCondLst>
                    <p:cond evt="onStopAudio" delay="0">
                      <p:tgtEl>
                        <p:sldTgt/>
                      </p:tgtEl>
                    </p:cond>
                  </p:endCondLst>
                </p:cTn>
                <p:tgtEl>
                  <p:spTgt spid="9"/>
                </p:tgtEl>
              </p:cMediaNode>
            </p:audio>
            <p:audio>
              <p:cMediaNode vol="80000">
                <p:cTn id="98" fill="hold" display="0">
                  <p:stCondLst>
                    <p:cond delay="indefinite"/>
                  </p:stCondLst>
                  <p:endCondLst>
                    <p:cond evt="onStopAudio" delay="0">
                      <p:tgtEl>
                        <p:sldTgt/>
                      </p:tgtEl>
                    </p:cond>
                  </p:endCondLst>
                </p:cTn>
                <p:tgtEl>
                  <p:spTgt spid="13"/>
                </p:tgtEl>
              </p:cMediaNode>
            </p:audio>
          </p:childTnLst>
        </p:cTn>
      </p:par>
    </p:tnLst>
    <p:bldLst>
      <p:bldP spid="6" grpId="0" animBg="1"/>
      <p:bldP spid="7" grpId="0" animBg="1"/>
      <p:bldP spid="11" grpId="0" animBg="1"/>
      <p:bldP spid="12" grpId="0" animBg="1"/>
      <p:bldP spid="20" grpId="0" animBg="1"/>
      <p:bldP spid="21" grpId="0" animBg="1"/>
      <p:bldP spid="28" grpId="0" animBg="1"/>
      <p:bldP spid="29" grpId="0" animBg="1"/>
      <p:bldP spid="33" grpId="0" animBg="1"/>
      <p:bldP spid="34" grpId="0" animBg="1"/>
      <p:bldP spid="39" grpId="0" animBg="1"/>
      <p:bldP spid="40" grpId="0" animBg="1"/>
      <p:bldP spid="44" grpId="0" animBg="1"/>
      <p:bldP spid="45" grpId="0" animBg="1"/>
      <p:bldP spid="49"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624"/>
            <a:ext cx="8229600" cy="1143000"/>
          </a:xfrm>
        </p:spPr>
        <p:txBody>
          <a:bodyPr>
            <a:normAutofit/>
          </a:bodyPr>
          <a:lstStyle/>
          <a:p>
            <a:r>
              <a:rPr lang="es-ES" dirty="0"/>
              <a:t>Averbis term </a:t>
            </a:r>
            <a:r>
              <a:rPr lang="es-ES" dirty="0" smtClean="0"/>
              <a:t>browser</a:t>
            </a:r>
            <a:endParaRPr lang="es-ES" dirty="0"/>
          </a:p>
        </p:txBody>
      </p:sp>
      <p:pic>
        <p:nvPicPr>
          <p:cNvPr id="205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1330" y="1620029"/>
            <a:ext cx="8460432" cy="3808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Gewinkelte Verbindung 4"/>
          <p:cNvCxnSpPr/>
          <p:nvPr/>
        </p:nvCxnSpPr>
        <p:spPr>
          <a:xfrm rot="5400000">
            <a:off x="573776" y="2117140"/>
            <a:ext cx="988368" cy="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179512" y="908720"/>
            <a:ext cx="2097233" cy="707886"/>
          </a:xfrm>
          <a:prstGeom prst="rect">
            <a:avLst/>
          </a:prstGeom>
          <a:noFill/>
          <a:ln w="19050">
            <a:solidFill>
              <a:srgbClr val="FF0000"/>
            </a:solidFill>
          </a:ln>
        </p:spPr>
        <p:txBody>
          <a:bodyPr wrap="square" rtlCol="0">
            <a:spAutoFit/>
          </a:bodyPr>
          <a:lstStyle/>
          <a:p>
            <a:pPr algn="ctr"/>
            <a:r>
              <a:rPr lang="es-ES" sz="2000" dirty="0" smtClean="0"/>
              <a:t>Terminology selection box</a:t>
            </a:r>
            <a:endParaRPr lang="en-GB" sz="2000" dirty="0"/>
          </a:p>
        </p:txBody>
      </p:sp>
      <p:sp>
        <p:nvSpPr>
          <p:cNvPr id="7" name="Ellipse 6"/>
          <p:cNvSpPr/>
          <p:nvPr/>
        </p:nvSpPr>
        <p:spPr>
          <a:xfrm>
            <a:off x="107504" y="2604974"/>
            <a:ext cx="1845205" cy="212017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Gewinkelte Verbindung 13"/>
          <p:cNvCxnSpPr>
            <a:stCxn id="15" idx="2"/>
          </p:cNvCxnSpPr>
          <p:nvPr/>
        </p:nvCxnSpPr>
        <p:spPr>
          <a:xfrm rot="16200000" flipH="1">
            <a:off x="3980640" y="1742605"/>
            <a:ext cx="838032" cy="635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3347864" y="926654"/>
            <a:ext cx="2097233" cy="400110"/>
          </a:xfrm>
          <a:prstGeom prst="rect">
            <a:avLst/>
          </a:prstGeom>
          <a:noFill/>
          <a:ln w="19050">
            <a:solidFill>
              <a:srgbClr val="FF0000"/>
            </a:solidFill>
          </a:ln>
        </p:spPr>
        <p:txBody>
          <a:bodyPr wrap="square" rtlCol="0">
            <a:spAutoFit/>
          </a:bodyPr>
          <a:lstStyle/>
          <a:p>
            <a:pPr algn="ctr"/>
            <a:r>
              <a:rPr lang="es-ES" sz="2000" dirty="0" smtClean="0"/>
              <a:t>Search box</a:t>
            </a:r>
            <a:endParaRPr lang="en-GB" sz="2000" dirty="0"/>
          </a:p>
        </p:txBody>
      </p:sp>
      <p:sp>
        <p:nvSpPr>
          <p:cNvPr id="16" name="Ellipse 15"/>
          <p:cNvSpPr/>
          <p:nvPr/>
        </p:nvSpPr>
        <p:spPr>
          <a:xfrm>
            <a:off x="2699792" y="2132856"/>
            <a:ext cx="4194745" cy="550476"/>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Gewinkelte Verbindung 21"/>
          <p:cNvCxnSpPr>
            <a:stCxn id="23" idx="2"/>
          </p:cNvCxnSpPr>
          <p:nvPr/>
        </p:nvCxnSpPr>
        <p:spPr>
          <a:xfrm rot="16200000" flipH="1">
            <a:off x="6726379" y="2005048"/>
            <a:ext cx="1356570" cy="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6356047" y="926654"/>
            <a:ext cx="2097233" cy="400110"/>
          </a:xfrm>
          <a:prstGeom prst="rect">
            <a:avLst/>
          </a:prstGeom>
          <a:noFill/>
          <a:ln w="19050">
            <a:solidFill>
              <a:srgbClr val="FF0000"/>
            </a:solidFill>
          </a:ln>
        </p:spPr>
        <p:txBody>
          <a:bodyPr wrap="square" rtlCol="0">
            <a:spAutoFit/>
          </a:bodyPr>
          <a:lstStyle/>
          <a:p>
            <a:pPr algn="ctr"/>
            <a:r>
              <a:rPr lang="es-ES" sz="2000" dirty="0" smtClean="0"/>
              <a:t>Result box</a:t>
            </a:r>
            <a:endParaRPr lang="en-GB" sz="2000" dirty="0"/>
          </a:p>
        </p:txBody>
      </p:sp>
      <p:sp>
        <p:nvSpPr>
          <p:cNvPr id="24" name="Ellipse 23"/>
          <p:cNvSpPr/>
          <p:nvPr/>
        </p:nvSpPr>
        <p:spPr>
          <a:xfrm>
            <a:off x="5076055" y="2683332"/>
            <a:ext cx="3600402" cy="961692"/>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llipse 26"/>
          <p:cNvSpPr/>
          <p:nvPr/>
        </p:nvSpPr>
        <p:spPr>
          <a:xfrm>
            <a:off x="5076055" y="3665057"/>
            <a:ext cx="3655707" cy="1636151"/>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Gewinkelte Verbindung 27"/>
          <p:cNvCxnSpPr/>
          <p:nvPr/>
        </p:nvCxnSpPr>
        <p:spPr>
          <a:xfrm rot="5400000" flipH="1" flipV="1">
            <a:off x="6534497" y="5661250"/>
            <a:ext cx="720081" cy="1"/>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feld 30"/>
          <p:cNvSpPr txBox="1"/>
          <p:nvPr/>
        </p:nvSpPr>
        <p:spPr>
          <a:xfrm>
            <a:off x="5845920" y="6021291"/>
            <a:ext cx="2097233" cy="707886"/>
          </a:xfrm>
          <a:prstGeom prst="rect">
            <a:avLst/>
          </a:prstGeom>
          <a:noFill/>
          <a:ln w="19050">
            <a:solidFill>
              <a:srgbClr val="FF0000"/>
            </a:solidFill>
          </a:ln>
        </p:spPr>
        <p:txBody>
          <a:bodyPr wrap="square" rtlCol="0">
            <a:spAutoFit/>
          </a:bodyPr>
          <a:lstStyle/>
          <a:p>
            <a:pPr algn="ctr"/>
            <a:r>
              <a:rPr lang="es-ES" sz="2000" dirty="0" smtClean="0"/>
              <a:t>Selected concept details</a:t>
            </a:r>
            <a:endParaRPr lang="en-GB" sz="2000" dirty="0"/>
          </a:p>
        </p:txBody>
      </p:sp>
      <p:sp>
        <p:nvSpPr>
          <p:cNvPr id="32" name="Ellipse 31"/>
          <p:cNvSpPr/>
          <p:nvPr/>
        </p:nvSpPr>
        <p:spPr>
          <a:xfrm>
            <a:off x="3063230" y="2708920"/>
            <a:ext cx="1940818" cy="2469375"/>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Gewinkelte Verbindung 32"/>
          <p:cNvCxnSpPr>
            <a:stCxn id="34" idx="0"/>
          </p:cNvCxnSpPr>
          <p:nvPr/>
        </p:nvCxnSpPr>
        <p:spPr>
          <a:xfrm rot="5400000" flipH="1" flipV="1">
            <a:off x="3870372" y="5419773"/>
            <a:ext cx="482950" cy="1"/>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feld 33"/>
          <p:cNvSpPr txBox="1"/>
          <p:nvPr/>
        </p:nvSpPr>
        <p:spPr>
          <a:xfrm>
            <a:off x="3063230" y="5661248"/>
            <a:ext cx="2097233" cy="1015663"/>
          </a:xfrm>
          <a:prstGeom prst="rect">
            <a:avLst/>
          </a:prstGeom>
          <a:noFill/>
          <a:ln w="19050">
            <a:solidFill>
              <a:srgbClr val="FF0000"/>
            </a:solidFill>
          </a:ln>
        </p:spPr>
        <p:txBody>
          <a:bodyPr wrap="square" rtlCol="0">
            <a:spAutoFit/>
          </a:bodyPr>
          <a:lstStyle/>
          <a:p>
            <a:pPr algn="ctr"/>
            <a:r>
              <a:rPr lang="es-ES" sz="2000" dirty="0" smtClean="0"/>
              <a:t>Selected concept in the terminology hierarchy</a:t>
            </a:r>
            <a:endParaRPr lang="en-GB" sz="2000" dirty="0"/>
          </a:p>
        </p:txBody>
      </p:sp>
      <p:pic>
        <p:nvPicPr>
          <p:cNvPr id="8" name="slide_8_a.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435704" y="2024355"/>
            <a:ext cx="487363" cy="487363"/>
          </a:xfrm>
          <a:prstGeom prst="rect">
            <a:avLst/>
          </a:prstGeom>
        </p:spPr>
      </p:pic>
      <p:pic>
        <p:nvPicPr>
          <p:cNvPr id="9" name="slide_8_b.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0435705" y="2568314"/>
            <a:ext cx="487363" cy="487363"/>
          </a:xfrm>
          <a:prstGeom prst="rect">
            <a:avLst/>
          </a:prstGeom>
        </p:spPr>
      </p:pic>
      <p:pic>
        <p:nvPicPr>
          <p:cNvPr id="10" name="slide_8_c.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0476657" y="3171984"/>
            <a:ext cx="487363" cy="487363"/>
          </a:xfrm>
          <a:prstGeom prst="rect">
            <a:avLst/>
          </a:prstGeom>
        </p:spPr>
      </p:pic>
      <p:pic>
        <p:nvPicPr>
          <p:cNvPr id="11" name="slide_8_d.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0476656" y="3835106"/>
            <a:ext cx="487363" cy="487363"/>
          </a:xfrm>
          <a:prstGeom prst="rect">
            <a:avLst/>
          </a:prstGeom>
        </p:spPr>
      </p:pic>
      <p:pic>
        <p:nvPicPr>
          <p:cNvPr id="12" name="slide_8_e.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10472587" y="4308975"/>
            <a:ext cx="487363" cy="487363"/>
          </a:xfrm>
          <a:prstGeom prst="rect">
            <a:avLst/>
          </a:prstGeom>
        </p:spPr>
      </p:pic>
      <p:pic>
        <p:nvPicPr>
          <p:cNvPr id="13" name="slide_8_f.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10472586" y="4949025"/>
            <a:ext cx="487363" cy="487363"/>
          </a:xfrm>
          <a:prstGeom prst="rect">
            <a:avLst/>
          </a:prstGeom>
        </p:spPr>
      </p:pic>
    </p:spTree>
    <p:extLst>
      <p:ext uri="{BB962C8B-B14F-4D97-AF65-F5344CB8AC3E}">
        <p14:creationId xmlns:p14="http://schemas.microsoft.com/office/powerpoint/2010/main" val="150049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74" fill="hold"/>
                                        <p:tgtEl>
                                          <p:spTgt spid="8"/>
                                        </p:tgtEl>
                                      </p:cBhvr>
                                    </p:cmd>
                                  </p:childTnLst>
                                </p:cTn>
                              </p:par>
                            </p:childTnLst>
                          </p:cTn>
                        </p:par>
                        <p:par>
                          <p:cTn id="7" fill="hold">
                            <p:stCondLst>
                              <p:cond delay="25774"/>
                            </p:stCondLst>
                            <p:childTnLst>
                              <p:par>
                                <p:cTn id="8" presetID="1" presetClass="mediacall" presetSubtype="0" fill="hold" nodeType="afterEffect">
                                  <p:stCondLst>
                                    <p:cond delay="0"/>
                                  </p:stCondLst>
                                  <p:childTnLst>
                                    <p:cmd type="call" cmd="playFrom(0.0)">
                                      <p:cBhvr>
                                        <p:cTn id="9" dur="19040" fill="hold"/>
                                        <p:tgtEl>
                                          <p:spTgt spid="9"/>
                                        </p:tgtEl>
                                      </p:cBhvr>
                                    </p:cmd>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44814"/>
                            </p:stCondLst>
                            <p:childTnLst>
                              <p:par>
                                <p:cTn id="20" presetID="1" presetClass="mediacall" presetSubtype="0" fill="hold" nodeType="afterEffect">
                                  <p:stCondLst>
                                    <p:cond delay="0"/>
                                  </p:stCondLst>
                                  <p:childTnLst>
                                    <p:cmd type="call" cmd="playFrom(0.0)">
                                      <p:cBhvr>
                                        <p:cTn id="21" dur="11052" fill="hold"/>
                                        <p:tgtEl>
                                          <p:spTgt spid="10"/>
                                        </p:tgtEl>
                                      </p:cBhvr>
                                    </p:cmd>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55866"/>
                            </p:stCondLst>
                            <p:childTnLst>
                              <p:par>
                                <p:cTn id="32" presetID="1" presetClass="mediacall" presetSubtype="0" fill="hold" nodeType="afterEffect">
                                  <p:stCondLst>
                                    <p:cond delay="0"/>
                                  </p:stCondLst>
                                  <p:childTnLst>
                                    <p:cmd type="call" cmd="playFrom(0.0)">
                                      <p:cBhvr>
                                        <p:cTn id="33" dur="8359" fill="hold"/>
                                        <p:tgtEl>
                                          <p:spTgt spid="11"/>
                                        </p:tgtEl>
                                      </p:cBhvr>
                                    </p:cmd>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par>
                          <p:cTn id="43" fill="hold">
                            <p:stCondLst>
                              <p:cond delay="64225"/>
                            </p:stCondLst>
                            <p:childTnLst>
                              <p:par>
                                <p:cTn id="44" presetID="1" presetClass="mediacall" presetSubtype="0" fill="hold" nodeType="afterEffect">
                                  <p:stCondLst>
                                    <p:cond delay="0"/>
                                  </p:stCondLst>
                                  <p:childTnLst>
                                    <p:cmd type="call" cmd="playFrom(0.0)">
                                      <p:cBhvr>
                                        <p:cTn id="45" dur="14210" fill="hold"/>
                                        <p:tgtEl>
                                          <p:spTgt spid="12"/>
                                        </p:tgtEl>
                                      </p:cBhvr>
                                    </p:cmd>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par>
                          <p:cTn id="55" fill="hold">
                            <p:stCondLst>
                              <p:cond delay="78435"/>
                            </p:stCondLst>
                            <p:childTnLst>
                              <p:par>
                                <p:cTn id="56" presetID="1" presetClass="mediacall" presetSubtype="0" fill="hold" nodeType="afterEffect">
                                  <p:stCondLst>
                                    <p:cond delay="0"/>
                                  </p:stCondLst>
                                  <p:childTnLst>
                                    <p:cmd type="call" cmd="playFrom(0.0)">
                                      <p:cBhvr>
                                        <p:cTn id="57" dur="10170" fill="hold"/>
                                        <p:tgtEl>
                                          <p:spTgt spid="13"/>
                                        </p:tgtEl>
                                      </p:cBhvr>
                                    </p:cmd>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8"/>
                </p:tgtEl>
              </p:cMediaNode>
            </p:audio>
            <p:audio>
              <p:cMediaNode vol="80000">
                <p:cTn id="68" fill="hold" display="0">
                  <p:stCondLst>
                    <p:cond delay="indefinite"/>
                  </p:stCondLst>
                  <p:endCondLst>
                    <p:cond evt="onStopAudio" delay="0">
                      <p:tgtEl>
                        <p:sldTgt/>
                      </p:tgtEl>
                    </p:cond>
                  </p:endCondLst>
                </p:cTn>
                <p:tgtEl>
                  <p:spTgt spid="9"/>
                </p:tgtEl>
              </p:cMediaNode>
            </p:audio>
            <p:audio>
              <p:cMediaNode vol="80000">
                <p:cTn id="69" fill="hold" display="0">
                  <p:stCondLst>
                    <p:cond delay="indefinite"/>
                  </p:stCondLst>
                  <p:endCondLst>
                    <p:cond evt="onStopAudio" delay="0">
                      <p:tgtEl>
                        <p:sldTgt/>
                      </p:tgtEl>
                    </p:cond>
                  </p:endCondLst>
                </p:cTn>
                <p:tgtEl>
                  <p:spTgt spid="10"/>
                </p:tgtEl>
              </p:cMediaNode>
            </p:audio>
            <p:audio>
              <p:cMediaNode vol="80000">
                <p:cTn id="70" fill="hold" display="0">
                  <p:stCondLst>
                    <p:cond delay="indefinite"/>
                  </p:stCondLst>
                  <p:endCondLst>
                    <p:cond evt="onStopAudio" delay="0">
                      <p:tgtEl>
                        <p:sldTgt/>
                      </p:tgtEl>
                    </p:cond>
                  </p:endCondLst>
                </p:cTn>
                <p:tgtEl>
                  <p:spTgt spid="11"/>
                </p:tgtEl>
              </p:cMediaNode>
            </p:audio>
            <p:audio>
              <p:cMediaNode vol="80000">
                <p:cTn id="71" fill="hold" display="0">
                  <p:stCondLst>
                    <p:cond delay="indefinite"/>
                  </p:stCondLst>
                  <p:endCondLst>
                    <p:cond evt="onStopAudio" delay="0">
                      <p:tgtEl>
                        <p:sldTgt/>
                      </p:tgtEl>
                    </p:cond>
                  </p:endCondLst>
                </p:cTn>
                <p:tgtEl>
                  <p:spTgt spid="12"/>
                </p:tgtEl>
              </p:cMediaNode>
            </p:audio>
            <p:audio>
              <p:cMediaNode vol="80000">
                <p:cTn id="72" fill="hold" display="0">
                  <p:stCondLst>
                    <p:cond delay="indefinite"/>
                  </p:stCondLst>
                  <p:endCondLst>
                    <p:cond evt="onStopAudio" delay="0">
                      <p:tgtEl>
                        <p:sldTgt/>
                      </p:tgtEl>
                    </p:cond>
                  </p:endCondLst>
                </p:cTn>
                <p:tgtEl>
                  <p:spTgt spid="13"/>
                </p:tgtEl>
              </p:cMediaNode>
            </p:audio>
          </p:childTnLst>
        </p:cTn>
      </p:par>
    </p:tnLst>
    <p:bldLst>
      <p:bldP spid="6" grpId="0" animBg="1"/>
      <p:bldP spid="7" grpId="0" animBg="1"/>
      <p:bldP spid="15" grpId="0" animBg="1"/>
      <p:bldP spid="16" grpId="0" animBg="1"/>
      <p:bldP spid="23" grpId="0" animBg="1"/>
      <p:bldP spid="24" grpId="0" animBg="1"/>
      <p:bldP spid="27" grpId="0" animBg="1"/>
      <p:bldP spid="31" grpId="0" animBg="1"/>
      <p:bldP spid="32"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smtClean="0"/>
              <a:t>Annotation workflow</a:t>
            </a:r>
            <a:endParaRPr lang="en-GB" dirty="0"/>
          </a:p>
        </p:txBody>
      </p:sp>
      <p:graphicFrame>
        <p:nvGraphicFramePr>
          <p:cNvPr id="6" name="Diagramm 5"/>
          <p:cNvGraphicFramePr/>
          <p:nvPr>
            <p:extLst>
              <p:ext uri="{D42A27DB-BD31-4B8C-83A1-F6EECF244321}">
                <p14:modId xmlns:p14="http://schemas.microsoft.com/office/powerpoint/2010/main" val="1613467329"/>
              </p:ext>
            </p:extLst>
          </p:nvPr>
        </p:nvGraphicFramePr>
        <p:xfrm>
          <a:off x="899592" y="1556792"/>
          <a:ext cx="7920880" cy="43204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slide_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188624" y="3428206"/>
            <a:ext cx="487363" cy="487363"/>
          </a:xfrm>
          <a:prstGeom prst="rect">
            <a:avLst/>
          </a:prstGeom>
        </p:spPr>
      </p:pic>
    </p:spTree>
    <p:extLst>
      <p:ext uri="{BB962C8B-B14F-4D97-AF65-F5344CB8AC3E}">
        <p14:creationId xmlns:p14="http://schemas.microsoft.com/office/powerpoint/2010/main" val="307093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3971</Words>
  <Application>Microsoft Office PowerPoint</Application>
  <PresentationFormat>Bildschirmpräsentation (4:3)</PresentationFormat>
  <Paragraphs>347</Paragraphs>
  <Slides>26</Slides>
  <Notes>26</Notes>
  <HiddenSlides>0</HiddenSlides>
  <MMClips>45</MMClips>
  <ScaleCrop>false</ScaleCrop>
  <HeadingPairs>
    <vt:vector size="4" baseType="variant">
      <vt:variant>
        <vt:lpstr>Design</vt:lpstr>
      </vt:variant>
      <vt:variant>
        <vt:i4>1</vt:i4>
      </vt:variant>
      <vt:variant>
        <vt:lpstr>Folientitel</vt:lpstr>
      </vt:variant>
      <vt:variant>
        <vt:i4>26</vt:i4>
      </vt:variant>
    </vt:vector>
  </HeadingPairs>
  <TitlesOfParts>
    <vt:vector size="27" baseType="lpstr">
      <vt:lpstr>Larissa</vt:lpstr>
      <vt:lpstr>Tutorial Annotation guidelines ASSESS CT</vt:lpstr>
      <vt:lpstr>Content</vt:lpstr>
      <vt:lpstr>ASSESS CT</vt:lpstr>
      <vt:lpstr>ASSESS CT - EXPERIMENTS</vt:lpstr>
      <vt:lpstr>ASSESS CT Experiments</vt:lpstr>
      <vt:lpstr>Definitions</vt:lpstr>
      <vt:lpstr>Annotation excel spreadsheet</vt:lpstr>
      <vt:lpstr>Averbis term browser</vt:lpstr>
      <vt:lpstr>Annotation workflow</vt:lpstr>
      <vt:lpstr>Annotation guidelines - Chunking</vt:lpstr>
      <vt:lpstr>Annotation guidelines – Concept coverage</vt:lpstr>
      <vt:lpstr>Annotation guidelines – Concept coverage</vt:lpstr>
      <vt:lpstr>Annotation workflow</vt:lpstr>
      <vt:lpstr>Annotation guidelines – Term coverage</vt:lpstr>
      <vt:lpstr>Annotation guidelines – Term coverage</vt:lpstr>
      <vt:lpstr>Annotation examples</vt:lpstr>
      <vt:lpstr>Annotation examples</vt:lpstr>
      <vt:lpstr>Annotation examples</vt:lpstr>
      <vt:lpstr>Annotation examples</vt:lpstr>
      <vt:lpstr>Annotation examples</vt:lpstr>
      <vt:lpstr>Annotation examples</vt:lpstr>
      <vt:lpstr>Annotation examples</vt:lpstr>
      <vt:lpstr>Annotation examples</vt:lpstr>
      <vt:lpstr>Annotation examples</vt:lpstr>
      <vt:lpstr>Terminology settings assigned to each language</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Jose Antonio Miñarro Gimenez</dc:creator>
  <cp:lastModifiedBy>Jose Antonio Miñarro Gimenez</cp:lastModifiedBy>
  <cp:revision>94</cp:revision>
  <dcterms:created xsi:type="dcterms:W3CDTF">2015-08-17T11:51:14Z</dcterms:created>
  <dcterms:modified xsi:type="dcterms:W3CDTF">2015-09-10T10:14:47Z</dcterms:modified>
</cp:coreProperties>
</file>